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76" r:id="rId4"/>
    <p:sldId id="304" r:id="rId5"/>
    <p:sldId id="266" r:id="rId6"/>
    <p:sldId id="267" r:id="rId7"/>
    <p:sldId id="262" r:id="rId8"/>
    <p:sldId id="256" r:id="rId9"/>
    <p:sldId id="257" r:id="rId10"/>
    <p:sldId id="268" r:id="rId11"/>
    <p:sldId id="269" r:id="rId12"/>
    <p:sldId id="270" r:id="rId13"/>
    <p:sldId id="258" r:id="rId14"/>
    <p:sldId id="263" r:id="rId15"/>
    <p:sldId id="271" r:id="rId16"/>
    <p:sldId id="272" r:id="rId17"/>
    <p:sldId id="259" r:id="rId18"/>
    <p:sldId id="264" r:id="rId19"/>
    <p:sldId id="273" r:id="rId20"/>
    <p:sldId id="260" r:id="rId21"/>
    <p:sldId id="265" r:id="rId22"/>
    <p:sldId id="274" r:id="rId23"/>
    <p:sldId id="275" r:id="rId24"/>
    <p:sldId id="261" r:id="rId25"/>
    <p:sldId id="305" r:id="rId26"/>
  </p:sldIdLst>
  <p:sldSz cx="9144000" cy="6858000" type="screen4x3"/>
  <p:notesSz cx="7010400" cy="9296400"/>
  <p:embeddedFontLst>
    <p:embeddedFont>
      <p:font typeface="AR CENA" panose="02000000000000000000" pitchFamily="2" charset="0"/>
      <p:regular r:id="rId27"/>
    </p:embeddedFont>
    <p:embeddedFont>
      <p:font typeface="Arial Rounded MT Bold" panose="020F070403050403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ie V. Rader" initials="DVR" lastIdx="1" clrIdx="0">
    <p:extLst>
      <p:ext uri="{19B8F6BF-5375-455C-9EA6-DF929625EA0E}">
        <p15:presenceInfo xmlns:p15="http://schemas.microsoft.com/office/powerpoint/2012/main" userId="2f5b608efdb2eb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7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21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41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95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7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6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11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4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0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0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5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7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58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3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E3D6F-8F06-40B8-959C-375CFEB7B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B4691-697E-440B-9D82-62F50AADD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BE640-82CC-4824-8034-B3CB3D817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E165556-6469-4429-973B-B62343B2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475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FE99D-26FE-4C4A-88FD-6470CA749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889152-4292-4262-A6C2-4DD1FE8C4B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E2953-E194-4064-98E7-622D72805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6107220-A413-4897-AC5C-F4A8311E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444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6ACAB-2FBD-4F54-AC24-C9640AA5F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37308-1BEC-47C4-A890-EA2F45BB0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EE219C-059C-4AA6-90C1-DD9471FE3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50F4BE1-9F10-4AB7-8926-260621E8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462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2C37890-9426-41CE-A483-9DB6C5922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9AC0021-24F0-4B8D-8795-5603E104D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A88196E-302D-4C8A-910D-51BB21693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0AB2D3D-75C3-4302-808A-6B32AEE6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538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66D6DD-9675-4717-84BE-A9B5AFC78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D00C6D-2291-4185-A20A-DD9998632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982197-81B0-488F-B9B8-72C546DA5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5E42779-1060-48E7-9177-5A2FCB51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220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E987AC-661D-4825-B289-AA5005498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8FB9BE-A6B2-4E67-9EFA-C4B358264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7927D3-035C-4CE7-B299-F827A03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657CE1C-743A-4B93-A8F7-55EA9457C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949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22DF98-8F08-498C-8DE3-30E8621BF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8F7BD0-5E83-4B12-B6F4-29830F22F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59C44-D062-46A5-AFED-3121DAA4E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4459FBE-41C4-4541-A2EF-F4679BE01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90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2F2FCF4-149E-4D4F-A21C-EBB969DE4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B1C177C-9D3C-4A19-B0C5-371216202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2B394AE-4B5E-49C0-9DFF-9B6445583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92BFF67A-D692-4863-ABF2-A55271A9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862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1D71736-19C5-4FFD-B04B-887DC82FA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C9AA63C-810C-4069-A515-52FD8177B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7128738-E5BA-4FC5-91A3-B1A53F838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9E51033-306A-4818-B3A2-D7E2685C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445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557050-E516-4638-8C33-C69677641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8EF38-EF12-4B7B-A73E-F8309CC0F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EC1AC-056B-40FF-9F49-AFA716044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01C6A9F-60B1-4DD6-8852-1FB6F2D38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1532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358AB-5CCA-4B22-97E9-A78871E3F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F73FA-727A-458D-BCE7-B5545EB36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545CFA-7ECB-4ECA-816E-50242BDB3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9F3E5C4-6E98-4B79-A653-E1A95415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6312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03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1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0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8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5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Image result for drawing the line">
            <a:extLst>
              <a:ext uri="{FF2B5EF4-FFF2-40B4-BE49-F238E27FC236}">
                <a16:creationId xmlns:a16="http://schemas.microsoft.com/office/drawing/2014/main" id="{A5A02C59-9371-4754-8E66-713D1DD521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3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A438-ED4E-40E9-97DE-16195864FE7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7E12-D01D-4903-B230-9BA8D0D8EEB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Image result for drawing the line">
            <a:extLst>
              <a:ext uri="{FF2B5EF4-FFF2-40B4-BE49-F238E27FC236}">
                <a16:creationId xmlns:a16="http://schemas.microsoft.com/office/drawing/2014/main" id="{A5A02C59-9371-4754-8E66-713D1DD521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333" b="43367"/>
          <a:stretch/>
        </p:blipFill>
        <p:spPr bwMode="auto">
          <a:xfrm>
            <a:off x="20" y="0"/>
            <a:ext cx="312086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ABB84D-33EE-4D5A-BA71-E5647C2FD8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560453" y="1232454"/>
            <a:ext cx="72953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4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381A93-D55C-47F2-97D9-0A17A4211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4E52C35-A4E7-4818-8439-7D61D4593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5E528-DB67-4518-AAE9-1094C44F2B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402AD1-58E9-4D6B-95D1-41493B461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14626-FD8D-40F6-996C-96FB83C54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262934-A8E1-4E8B-95EA-D05FD4A00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2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44B1B-65F6-41E1-B309-08C44A84DD46}"/>
              </a:ext>
            </a:extLst>
          </p:cNvPr>
          <p:cNvSpPr txBox="1"/>
          <p:nvPr/>
        </p:nvSpPr>
        <p:spPr>
          <a:xfrm>
            <a:off x="1691356" y="334238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Man Has Reversed the Standard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07AD7-D6F0-484C-8A08-521C1F09758A}"/>
              </a:ext>
            </a:extLst>
          </p:cNvPr>
          <p:cNvSpPr txBox="1"/>
          <p:nvPr/>
        </p:nvSpPr>
        <p:spPr>
          <a:xfrm>
            <a:off x="278674" y="1584960"/>
            <a:ext cx="84734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Standard is God &amp; His Word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Man is not at liberty to change the standard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Man goes beyond change – to reverse the standard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Reason man reverses the standard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Leaning on his own wisdom &amp; understanding (Prov. 3:5-6)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Wants to do what he thinks is right (Judges 21:25)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Following what seems right (Prov. 14:12; 16:25)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Deems it evil because it is not what he wants (cf. translations)</a:t>
            </a:r>
          </a:p>
        </p:txBody>
      </p:sp>
    </p:spTree>
    <p:extLst>
      <p:ext uri="{BB962C8B-B14F-4D97-AF65-F5344CB8AC3E}">
        <p14:creationId xmlns:p14="http://schemas.microsoft.com/office/powerpoint/2010/main" val="2346180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26DF6-E539-41F0-9AF4-BDFA4EBA277B}"/>
              </a:ext>
            </a:extLst>
          </p:cNvPr>
          <p:cNvSpPr/>
          <p:nvPr/>
        </p:nvSpPr>
        <p:spPr>
          <a:xfrm>
            <a:off x="3989736" y="204256"/>
            <a:ext cx="462658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When it Seems</a:t>
            </a:r>
          </a:p>
          <a:p>
            <a:pPr algn="ctr"/>
            <a:r>
              <a:rPr lang="en-US" sz="6600" b="1" dirty="0">
                <a:ln/>
                <a:solidFill>
                  <a:schemeClr val="accent6"/>
                </a:solidFill>
                <a:latin typeface="AR CENA" panose="02000000000000000000" pitchFamily="2" charset="0"/>
              </a:rPr>
              <a:t>Evil to Serve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0DEB-242A-40A3-90E7-10EC80728975}"/>
              </a:ext>
            </a:extLst>
          </p:cNvPr>
          <p:cNvSpPr txBox="1"/>
          <p:nvPr/>
        </p:nvSpPr>
        <p:spPr>
          <a:xfrm>
            <a:off x="1351722" y="3965713"/>
            <a:ext cx="6997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Man Has Reversed the Standard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God’s Grace Says Trust Him</a:t>
            </a:r>
          </a:p>
        </p:txBody>
      </p:sp>
    </p:spTree>
    <p:extLst>
      <p:ext uri="{BB962C8B-B14F-4D97-AF65-F5344CB8AC3E}">
        <p14:creationId xmlns:p14="http://schemas.microsoft.com/office/powerpoint/2010/main" val="96959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8D887-80A6-411C-832F-EB86C8EEC65B}"/>
              </a:ext>
            </a:extLst>
          </p:cNvPr>
          <p:cNvSpPr txBox="1"/>
          <p:nvPr/>
        </p:nvSpPr>
        <p:spPr>
          <a:xfrm>
            <a:off x="1569436" y="264570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000" dirty="0">
                <a:latin typeface="AR CENA" panose="02000000000000000000" pitchFamily="2" charset="0"/>
              </a:rPr>
              <a:t>God’s Grace Says Trust Him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713DD-8ACE-4100-9318-17ED750084D3}"/>
              </a:ext>
            </a:extLst>
          </p:cNvPr>
          <p:cNvSpPr txBox="1"/>
          <p:nvPr/>
        </p:nvSpPr>
        <p:spPr>
          <a:xfrm>
            <a:off x="278674" y="1584960"/>
            <a:ext cx="84734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Context (vv. 1-13)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b="1" i="1" dirty="0"/>
              <a:t>A Review of the History of God’s Goodness, Grace &amp; Blessings</a:t>
            </a:r>
            <a:endParaRPr lang="en-US" sz="2400" b="1" i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Call of Abraham (vv. 1-4)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Deliverance from Egypt (vv. 5-7a)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Wilderness wandering (v. 7b)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Conquest to the East (vv. 8-10)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Conquest to the West (vv. 11-13)</a:t>
            </a:r>
          </a:p>
        </p:txBody>
      </p:sp>
    </p:spTree>
    <p:extLst>
      <p:ext uri="{BB962C8B-B14F-4D97-AF65-F5344CB8AC3E}">
        <p14:creationId xmlns:p14="http://schemas.microsoft.com/office/powerpoint/2010/main" val="3110725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8D887-80A6-411C-832F-EB86C8EEC65B}"/>
              </a:ext>
            </a:extLst>
          </p:cNvPr>
          <p:cNvSpPr txBox="1"/>
          <p:nvPr/>
        </p:nvSpPr>
        <p:spPr>
          <a:xfrm>
            <a:off x="1569436" y="264570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000" dirty="0">
                <a:latin typeface="AR CENA" panose="02000000000000000000" pitchFamily="2" charset="0"/>
              </a:rPr>
              <a:t>God’s Grace Says Trust Him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713DD-8ACE-4100-9318-17ED750084D3}"/>
              </a:ext>
            </a:extLst>
          </p:cNvPr>
          <p:cNvSpPr txBox="1"/>
          <p:nvPr/>
        </p:nvSpPr>
        <p:spPr>
          <a:xfrm>
            <a:off x="278674" y="1584960"/>
            <a:ext cx="84734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Context (vv. 1-13)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b="1" i="1" dirty="0"/>
              <a:t>A Review of the History of God’s Goodness, Grace &amp; Blessings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i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Because of that – serve the Lord (v. 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“Now therefore” (v. 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Fear the Lord and serve him (v. 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How could it be evil in view of what God has done?</a:t>
            </a:r>
          </a:p>
        </p:txBody>
      </p:sp>
    </p:spTree>
    <p:extLst>
      <p:ext uri="{BB962C8B-B14F-4D97-AF65-F5344CB8AC3E}">
        <p14:creationId xmlns:p14="http://schemas.microsoft.com/office/powerpoint/2010/main" val="1547981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8D887-80A6-411C-832F-EB86C8EEC65B}"/>
              </a:ext>
            </a:extLst>
          </p:cNvPr>
          <p:cNvSpPr txBox="1"/>
          <p:nvPr/>
        </p:nvSpPr>
        <p:spPr>
          <a:xfrm>
            <a:off x="1569436" y="264570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000" dirty="0">
                <a:latin typeface="AR CENA" panose="02000000000000000000" pitchFamily="2" charset="0"/>
              </a:rPr>
              <a:t>God’s Grace Says Trust Him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713DD-8ACE-4100-9318-17ED750084D3}"/>
              </a:ext>
            </a:extLst>
          </p:cNvPr>
          <p:cNvSpPr txBox="1"/>
          <p:nvPr/>
        </p:nvSpPr>
        <p:spPr>
          <a:xfrm>
            <a:off x="278674" y="1584960"/>
            <a:ext cx="8473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Context (vv. 1-13)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b="1" i="1" dirty="0"/>
              <a:t>A Review of the History of God’s Goodness, Grace &amp; Blessings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i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Because of that – serve the Lord (v. 14)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Learn: trust the Lord that he knows what is best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There are going to be requirements of God that challenge our thinking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May even be tempted to say… “that would be wrong…”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Where TRUST comes to play (Psa. 34:8)</a:t>
            </a:r>
          </a:p>
        </p:txBody>
      </p:sp>
    </p:spTree>
    <p:extLst>
      <p:ext uri="{BB962C8B-B14F-4D97-AF65-F5344CB8AC3E}">
        <p14:creationId xmlns:p14="http://schemas.microsoft.com/office/powerpoint/2010/main" val="1879618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26DF6-E539-41F0-9AF4-BDFA4EBA277B}"/>
              </a:ext>
            </a:extLst>
          </p:cNvPr>
          <p:cNvSpPr/>
          <p:nvPr/>
        </p:nvSpPr>
        <p:spPr>
          <a:xfrm>
            <a:off x="3989736" y="204256"/>
            <a:ext cx="462658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When it Seems</a:t>
            </a:r>
          </a:p>
          <a:p>
            <a:pPr algn="ctr"/>
            <a:r>
              <a:rPr lang="en-US" sz="6600" b="1" dirty="0">
                <a:ln/>
                <a:solidFill>
                  <a:schemeClr val="accent6"/>
                </a:solidFill>
                <a:latin typeface="AR CENA" panose="02000000000000000000" pitchFamily="2" charset="0"/>
              </a:rPr>
              <a:t>Evil to Serve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0DEB-242A-40A3-90E7-10EC80728975}"/>
              </a:ext>
            </a:extLst>
          </p:cNvPr>
          <p:cNvSpPr txBox="1"/>
          <p:nvPr/>
        </p:nvSpPr>
        <p:spPr>
          <a:xfrm>
            <a:off x="1351722" y="3965713"/>
            <a:ext cx="6997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Man Has Reversed the Standard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God’s Grace Says Trust Him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 Man Rejects God’s Will</a:t>
            </a:r>
          </a:p>
        </p:txBody>
      </p:sp>
    </p:spTree>
    <p:extLst>
      <p:ext uri="{BB962C8B-B14F-4D97-AF65-F5344CB8AC3E}">
        <p14:creationId xmlns:p14="http://schemas.microsoft.com/office/powerpoint/2010/main" val="3563809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D9B3A-129E-4EF2-BDB1-984A370E7023}"/>
              </a:ext>
            </a:extLst>
          </p:cNvPr>
          <p:cNvSpPr txBox="1"/>
          <p:nvPr/>
        </p:nvSpPr>
        <p:spPr>
          <a:xfrm>
            <a:off x="1447516" y="221027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4000" dirty="0">
                <a:latin typeface="AR CENA" panose="02000000000000000000" pitchFamily="2" charset="0"/>
              </a:rPr>
              <a:t>Man Rejects God’s Will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E07DB-EAE7-4795-8714-850480D98C43}"/>
              </a:ext>
            </a:extLst>
          </p:cNvPr>
          <p:cNvSpPr txBox="1"/>
          <p:nvPr/>
        </p:nvSpPr>
        <p:spPr>
          <a:xfrm>
            <a:off x="278674" y="1584960"/>
            <a:ext cx="8473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By “reject” – choses his will over God’s</a:t>
            </a:r>
            <a:endParaRPr lang="en-US" sz="2400" b="1" i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Not that he admits – “this is God’s will &amp; I think it is evil”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But convinces himself – that surely this could not be God’s will</a:t>
            </a:r>
          </a:p>
        </p:txBody>
      </p:sp>
    </p:spTree>
    <p:extLst>
      <p:ext uri="{BB962C8B-B14F-4D97-AF65-F5344CB8AC3E}">
        <p14:creationId xmlns:p14="http://schemas.microsoft.com/office/powerpoint/2010/main" val="3278272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D9B3A-129E-4EF2-BDB1-984A370E7023}"/>
              </a:ext>
            </a:extLst>
          </p:cNvPr>
          <p:cNvSpPr txBox="1"/>
          <p:nvPr/>
        </p:nvSpPr>
        <p:spPr>
          <a:xfrm>
            <a:off x="1447516" y="221027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4000" dirty="0">
                <a:latin typeface="AR CENA" panose="02000000000000000000" pitchFamily="2" charset="0"/>
              </a:rPr>
              <a:t>Man Rejects God’s Will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E07DB-EAE7-4795-8714-850480D98C43}"/>
              </a:ext>
            </a:extLst>
          </p:cNvPr>
          <p:cNvSpPr txBox="1"/>
          <p:nvPr/>
        </p:nvSpPr>
        <p:spPr>
          <a:xfrm>
            <a:off x="278674" y="1584960"/>
            <a:ext cx="84734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By “reject” – choses his will over God’s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i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Some things man calls evil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Choosing God over family (Gen. 22; Matt. 10:37)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Capital punishment (Gen. 9:6; Rom. 13:4)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Forgiving one of terrible sin (2 Cor. 2:11)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Spanking a child (Prov. 22:15)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Not forgiving or praying for it (1 John 5:16)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Withdraw &amp; abstain from social (1 Cor. 5; 2 Thess. 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Separate from unscriptural marriage (Ezra 10:11)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Unwilling to help one in need (2 Thess. 3:10; 1 Tim. 5:1-ff)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7460E1-FB4C-4A81-ADCB-0E9E20A3D837}"/>
              </a:ext>
            </a:extLst>
          </p:cNvPr>
          <p:cNvSpPr/>
          <p:nvPr/>
        </p:nvSpPr>
        <p:spPr>
          <a:xfrm>
            <a:off x="557349" y="5503816"/>
            <a:ext cx="7794171" cy="9579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some aspect of God’s will – you think is “evil”?</a:t>
            </a:r>
          </a:p>
          <a:p>
            <a:pPr algn="ctr"/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some requirement – you think, “That can’t be right!”?</a:t>
            </a:r>
          </a:p>
        </p:txBody>
      </p:sp>
    </p:spTree>
    <p:extLst>
      <p:ext uri="{BB962C8B-B14F-4D97-AF65-F5344CB8AC3E}">
        <p14:creationId xmlns:p14="http://schemas.microsoft.com/office/powerpoint/2010/main" val="877485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26DF6-E539-41F0-9AF4-BDFA4EBA277B}"/>
              </a:ext>
            </a:extLst>
          </p:cNvPr>
          <p:cNvSpPr/>
          <p:nvPr/>
        </p:nvSpPr>
        <p:spPr>
          <a:xfrm>
            <a:off x="3989736" y="204256"/>
            <a:ext cx="462658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When it Seems</a:t>
            </a:r>
          </a:p>
          <a:p>
            <a:pPr algn="ctr"/>
            <a:r>
              <a:rPr lang="en-US" sz="6600" b="1" dirty="0">
                <a:ln/>
                <a:solidFill>
                  <a:schemeClr val="accent6"/>
                </a:solidFill>
                <a:latin typeface="AR CENA" panose="02000000000000000000" pitchFamily="2" charset="0"/>
              </a:rPr>
              <a:t>Evil to Serve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0DEB-242A-40A3-90E7-10EC80728975}"/>
              </a:ext>
            </a:extLst>
          </p:cNvPr>
          <p:cNvSpPr txBox="1"/>
          <p:nvPr/>
        </p:nvSpPr>
        <p:spPr>
          <a:xfrm>
            <a:off x="1351722" y="3965713"/>
            <a:ext cx="6997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Man Has Reversed the Standard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God’s Grace Says Trust Him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 Man Rejects God’s Will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 A Decision is Demanded</a:t>
            </a:r>
          </a:p>
        </p:txBody>
      </p:sp>
    </p:spTree>
    <p:extLst>
      <p:ext uri="{BB962C8B-B14F-4D97-AF65-F5344CB8AC3E}">
        <p14:creationId xmlns:p14="http://schemas.microsoft.com/office/powerpoint/2010/main" val="3209271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875A0-3104-49CC-B1FF-BA8AE9262C90}"/>
              </a:ext>
            </a:extLst>
          </p:cNvPr>
          <p:cNvSpPr txBox="1"/>
          <p:nvPr/>
        </p:nvSpPr>
        <p:spPr>
          <a:xfrm>
            <a:off x="1073426" y="255862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n-US" sz="4000" dirty="0">
                <a:latin typeface="AR CENA" panose="02000000000000000000" pitchFamily="2" charset="0"/>
              </a:rPr>
              <a:t>A Decision is Demanded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28AB9-F357-4967-88B3-E1508D8697A2}"/>
              </a:ext>
            </a:extLst>
          </p:cNvPr>
          <p:cNvSpPr txBox="1"/>
          <p:nvPr/>
        </p:nvSpPr>
        <p:spPr>
          <a:xfrm>
            <a:off x="278674" y="1584960"/>
            <a:ext cx="847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Have to choose (v. 15)</a:t>
            </a:r>
            <a:endParaRPr lang="en-US" sz="2400" b="1" i="1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If you think it is evil to…. then you have a choice to make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God allows us to choose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God doesn’t force submission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Can make the wrong choice!</a:t>
            </a:r>
          </a:p>
        </p:txBody>
      </p:sp>
    </p:spTree>
    <p:extLst>
      <p:ext uri="{BB962C8B-B14F-4D97-AF65-F5344CB8AC3E}">
        <p14:creationId xmlns:p14="http://schemas.microsoft.com/office/powerpoint/2010/main" val="2102241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8991"/>
            <a:ext cx="8440738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Don’t Boast Before the Battle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875A0-3104-49CC-B1FF-BA8AE9262C90}"/>
              </a:ext>
            </a:extLst>
          </p:cNvPr>
          <p:cNvSpPr txBox="1"/>
          <p:nvPr/>
        </p:nvSpPr>
        <p:spPr>
          <a:xfrm>
            <a:off x="1073426" y="255862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n-US" sz="4000" dirty="0">
                <a:latin typeface="AR CENA" panose="02000000000000000000" pitchFamily="2" charset="0"/>
              </a:rPr>
              <a:t>A Decision is Demanded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28AB9-F357-4967-88B3-E1508D8697A2}"/>
              </a:ext>
            </a:extLst>
          </p:cNvPr>
          <p:cNvSpPr txBox="1"/>
          <p:nvPr/>
        </p:nvSpPr>
        <p:spPr>
          <a:xfrm>
            <a:off x="278674" y="1584960"/>
            <a:ext cx="84734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Have to choose (v. 15)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i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A personal choice (v. 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“for yourselves” (v. 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No one can make that choice for you – never forced to make right or wrong decision!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174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875A0-3104-49CC-B1FF-BA8AE9262C90}"/>
              </a:ext>
            </a:extLst>
          </p:cNvPr>
          <p:cNvSpPr txBox="1"/>
          <p:nvPr/>
        </p:nvSpPr>
        <p:spPr>
          <a:xfrm>
            <a:off x="1073426" y="255862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n-US" sz="4000" dirty="0">
                <a:latin typeface="AR CENA" panose="02000000000000000000" pitchFamily="2" charset="0"/>
              </a:rPr>
              <a:t>A Decision is Demanded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28AB9-F357-4967-88B3-E1508D8697A2}"/>
              </a:ext>
            </a:extLst>
          </p:cNvPr>
          <p:cNvSpPr txBox="1"/>
          <p:nvPr/>
        </p:nvSpPr>
        <p:spPr>
          <a:xfrm>
            <a:off x="278674" y="1584960"/>
            <a:ext cx="8473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Have to choose (v. 15)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i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A personal choice (v. 15)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Demands complete submission (v. 19)</a:t>
            </a:r>
          </a:p>
        </p:txBody>
      </p:sp>
    </p:spTree>
    <p:extLst>
      <p:ext uri="{BB962C8B-B14F-4D97-AF65-F5344CB8AC3E}">
        <p14:creationId xmlns:p14="http://schemas.microsoft.com/office/powerpoint/2010/main" val="294512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26DF6-E539-41F0-9AF4-BDFA4EBA277B}"/>
              </a:ext>
            </a:extLst>
          </p:cNvPr>
          <p:cNvSpPr/>
          <p:nvPr/>
        </p:nvSpPr>
        <p:spPr>
          <a:xfrm>
            <a:off x="3989736" y="204256"/>
            <a:ext cx="462658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When it Seems</a:t>
            </a:r>
          </a:p>
          <a:p>
            <a:pPr algn="ctr"/>
            <a:r>
              <a:rPr lang="en-US" sz="6600" b="1" dirty="0">
                <a:ln/>
                <a:solidFill>
                  <a:schemeClr val="accent6"/>
                </a:solidFill>
                <a:latin typeface="AR CENA" panose="02000000000000000000" pitchFamily="2" charset="0"/>
              </a:rPr>
              <a:t>Evil to Serve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0DEB-242A-40A3-90E7-10EC80728975}"/>
              </a:ext>
            </a:extLst>
          </p:cNvPr>
          <p:cNvSpPr txBox="1"/>
          <p:nvPr/>
        </p:nvSpPr>
        <p:spPr>
          <a:xfrm>
            <a:off x="1351722" y="3965713"/>
            <a:ext cx="6997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Man Has Reversed the Standard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God’s Grace Says Trust Him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 Man Rejects God’s Will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 A Decision is Demanded</a:t>
            </a:r>
          </a:p>
        </p:txBody>
      </p:sp>
    </p:spTree>
    <p:extLst>
      <p:ext uri="{BB962C8B-B14F-4D97-AF65-F5344CB8AC3E}">
        <p14:creationId xmlns:p14="http://schemas.microsoft.com/office/powerpoint/2010/main" val="2112434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45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CFC9A9-217B-4C52-B5A1-706BEBB2A524}"/>
              </a:ext>
            </a:extLst>
          </p:cNvPr>
          <p:cNvSpPr/>
          <p:nvPr/>
        </p:nvSpPr>
        <p:spPr>
          <a:xfrm>
            <a:off x="905691" y="3666309"/>
            <a:ext cx="6574972" cy="4789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A8898-D230-48BE-BEA5-E8F9287227AF}"/>
              </a:ext>
            </a:extLst>
          </p:cNvPr>
          <p:cNvSpPr txBox="1"/>
          <p:nvPr/>
        </p:nvSpPr>
        <p:spPr>
          <a:xfrm>
            <a:off x="2413503" y="191586"/>
            <a:ext cx="431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Joshua 24:15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C43C4-FA01-42E3-A2D8-6DA60A86DE19}"/>
              </a:ext>
            </a:extLst>
          </p:cNvPr>
          <p:cNvSpPr txBox="1"/>
          <p:nvPr/>
        </p:nvSpPr>
        <p:spPr>
          <a:xfrm>
            <a:off x="566056" y="1672045"/>
            <a:ext cx="7968343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“Now therefore, fear the </a:t>
            </a: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serve Him in sincerity and in truth, and put away the gods which your fathers served on the other side of the River and in Egypt. Serve the </a:t>
            </a: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if it seems evil to you to serve the </a:t>
            </a: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choose for yourselves this day whom you will serve, whether the gods which your fathers served that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other side of the River, or the gods of the Amorites, in whose land you dwell. But as for me and my house, we will serve the </a:t>
            </a: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77402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BBCF5D-9643-472A-8577-E49F212B714C}"/>
              </a:ext>
            </a:extLst>
          </p:cNvPr>
          <p:cNvSpPr txBox="1"/>
          <p:nvPr/>
        </p:nvSpPr>
        <p:spPr>
          <a:xfrm>
            <a:off x="1680754" y="357051"/>
            <a:ext cx="67404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if it seems evil to you to serve the </a:t>
            </a: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7CE1B-DF11-4469-8155-B1AD1B87A693}"/>
              </a:ext>
            </a:extLst>
          </p:cNvPr>
          <p:cNvSpPr txBox="1"/>
          <p:nvPr/>
        </p:nvSpPr>
        <p:spPr>
          <a:xfrm>
            <a:off x="483326" y="1454574"/>
            <a:ext cx="81773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One would think that no one would deem it “evil” to serve the Lord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Perhaps, one might think it unnecessary – even silly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But, wrong? Evil?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12EA4-214D-4E21-B8CE-04812AA013ED}"/>
              </a:ext>
            </a:extLst>
          </p:cNvPr>
          <p:cNvSpPr txBox="1"/>
          <p:nvPr/>
        </p:nvSpPr>
        <p:spPr>
          <a:xfrm>
            <a:off x="1375954" y="4172319"/>
            <a:ext cx="6148251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“but if you don’t want to serve the Lord” (NCV)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“if it is disagreeable in your sight” (NASV)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“but if it doesn’t please you” (Holman)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“but if serving the Lord seems undesirable” (NIV)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“if you are unwilling to serve the Lord” (NRSV)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“but if you refuse to serve the Lord” (NLT)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“and if wrong in your eyes” (YLT)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AB5BB4-7BCD-47FB-B77B-E96562F163EB}"/>
              </a:ext>
            </a:extLst>
          </p:cNvPr>
          <p:cNvSpPr/>
          <p:nvPr/>
        </p:nvSpPr>
        <p:spPr>
          <a:xfrm>
            <a:off x="3030583" y="3429000"/>
            <a:ext cx="2838994" cy="47731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Translations</a:t>
            </a:r>
          </a:p>
        </p:txBody>
      </p:sp>
    </p:spTree>
    <p:extLst>
      <p:ext uri="{BB962C8B-B14F-4D97-AF65-F5344CB8AC3E}">
        <p14:creationId xmlns:p14="http://schemas.microsoft.com/office/powerpoint/2010/main" val="251763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26DF6-E539-41F0-9AF4-BDFA4EBA277B}"/>
              </a:ext>
            </a:extLst>
          </p:cNvPr>
          <p:cNvSpPr/>
          <p:nvPr/>
        </p:nvSpPr>
        <p:spPr>
          <a:xfrm>
            <a:off x="2754366" y="0"/>
            <a:ext cx="610455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When it Seems</a:t>
            </a:r>
          </a:p>
          <a:p>
            <a:pPr algn="ctr"/>
            <a:r>
              <a:rPr lang="en-US" sz="8800" b="1" dirty="0">
                <a:ln/>
                <a:solidFill>
                  <a:schemeClr val="accent6"/>
                </a:solidFill>
                <a:latin typeface="AR CENA" panose="02000000000000000000" pitchFamily="2" charset="0"/>
              </a:rPr>
              <a:t>Evil</a:t>
            </a:r>
            <a:endParaRPr lang="en-US" sz="8800" b="1" cap="none" spc="0" dirty="0">
              <a:ln/>
              <a:solidFill>
                <a:schemeClr val="accent6"/>
              </a:solidFill>
              <a:effectLst/>
              <a:latin typeface="AR CENA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47618-B204-44F9-A474-03327936BB69}"/>
              </a:ext>
            </a:extLst>
          </p:cNvPr>
          <p:cNvSpPr/>
          <p:nvPr/>
        </p:nvSpPr>
        <p:spPr>
          <a:xfrm>
            <a:off x="1016379" y="3892336"/>
            <a:ext cx="7111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6"/>
                </a:solidFill>
                <a:latin typeface="AR CENA" panose="02000000000000000000" pitchFamily="2" charset="0"/>
              </a:rPr>
              <a:t>to Serve </a:t>
            </a:r>
            <a:r>
              <a:rPr lang="en-US" sz="88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the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E06ED-B933-4302-9D92-368AB143A77C}"/>
              </a:ext>
            </a:extLst>
          </p:cNvPr>
          <p:cNvSpPr txBox="1"/>
          <p:nvPr/>
        </p:nvSpPr>
        <p:spPr>
          <a:xfrm>
            <a:off x="2413503" y="6026330"/>
            <a:ext cx="43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Joshua 24:15</a:t>
            </a:r>
          </a:p>
        </p:txBody>
      </p:sp>
    </p:spTree>
    <p:extLst>
      <p:ext uri="{BB962C8B-B14F-4D97-AF65-F5344CB8AC3E}">
        <p14:creationId xmlns:p14="http://schemas.microsoft.com/office/powerpoint/2010/main" val="4113393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26DF6-E539-41F0-9AF4-BDFA4EBA277B}"/>
              </a:ext>
            </a:extLst>
          </p:cNvPr>
          <p:cNvSpPr/>
          <p:nvPr/>
        </p:nvSpPr>
        <p:spPr>
          <a:xfrm>
            <a:off x="3989736" y="204256"/>
            <a:ext cx="462658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When it Seems</a:t>
            </a:r>
          </a:p>
          <a:p>
            <a:pPr algn="ctr"/>
            <a:r>
              <a:rPr lang="en-US" sz="6600" b="1" dirty="0">
                <a:ln/>
                <a:solidFill>
                  <a:schemeClr val="accent6"/>
                </a:solidFill>
                <a:latin typeface="AR CENA" panose="02000000000000000000" pitchFamily="2" charset="0"/>
              </a:rPr>
              <a:t>Evil to Serve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6"/>
                </a:solidFill>
                <a:effectLst/>
                <a:latin typeface="AR CENA" panose="02000000000000000000" pitchFamily="2" charset="0"/>
              </a:rPr>
              <a:t>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0DEB-242A-40A3-90E7-10EC80728975}"/>
              </a:ext>
            </a:extLst>
          </p:cNvPr>
          <p:cNvSpPr txBox="1"/>
          <p:nvPr/>
        </p:nvSpPr>
        <p:spPr>
          <a:xfrm>
            <a:off x="1351722" y="3965713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Man Has Reversed the Standard</a:t>
            </a:r>
          </a:p>
        </p:txBody>
      </p:sp>
    </p:spTree>
    <p:extLst>
      <p:ext uri="{BB962C8B-B14F-4D97-AF65-F5344CB8AC3E}">
        <p14:creationId xmlns:p14="http://schemas.microsoft.com/office/powerpoint/2010/main" val="74189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44B1B-65F6-41E1-B309-08C44A84DD46}"/>
              </a:ext>
            </a:extLst>
          </p:cNvPr>
          <p:cNvSpPr txBox="1"/>
          <p:nvPr/>
        </p:nvSpPr>
        <p:spPr>
          <a:xfrm>
            <a:off x="1691356" y="334238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Man Has Reversed the Standard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07AD7-D6F0-484C-8A08-521C1F09758A}"/>
              </a:ext>
            </a:extLst>
          </p:cNvPr>
          <p:cNvSpPr txBox="1"/>
          <p:nvPr/>
        </p:nvSpPr>
        <p:spPr>
          <a:xfrm>
            <a:off x="278674" y="1584960"/>
            <a:ext cx="8473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Standard is God &amp; His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God because he is God – sets the standard (Isa. 55:8-10; Rev. 4:8)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Word has authority (2 Tim. 3:16-17; Tit. 2:15)</a:t>
            </a:r>
          </a:p>
        </p:txBody>
      </p:sp>
    </p:spTree>
    <p:extLst>
      <p:ext uri="{BB962C8B-B14F-4D97-AF65-F5344CB8AC3E}">
        <p14:creationId xmlns:p14="http://schemas.microsoft.com/office/powerpoint/2010/main" val="3088313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44B1B-65F6-41E1-B309-08C44A84DD46}"/>
              </a:ext>
            </a:extLst>
          </p:cNvPr>
          <p:cNvSpPr txBox="1"/>
          <p:nvPr/>
        </p:nvSpPr>
        <p:spPr>
          <a:xfrm>
            <a:off x="1691356" y="334238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Man Has Reversed the Standard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07AD7-D6F0-484C-8A08-521C1F09758A}"/>
              </a:ext>
            </a:extLst>
          </p:cNvPr>
          <p:cNvSpPr txBox="1"/>
          <p:nvPr/>
        </p:nvSpPr>
        <p:spPr>
          <a:xfrm>
            <a:off x="278674" y="1584960"/>
            <a:ext cx="84734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Standard is God &amp; His Word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Man is not at liberty to change the standard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Not to add to or take away (Deut. 4:2; Rev. 2:18-19)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Will be judged by words spoken – not as it is changed (John 12:48)</a:t>
            </a:r>
          </a:p>
        </p:txBody>
      </p:sp>
    </p:spTree>
    <p:extLst>
      <p:ext uri="{BB962C8B-B14F-4D97-AF65-F5344CB8AC3E}">
        <p14:creationId xmlns:p14="http://schemas.microsoft.com/office/powerpoint/2010/main" val="147640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44B1B-65F6-41E1-B309-08C44A84DD46}"/>
              </a:ext>
            </a:extLst>
          </p:cNvPr>
          <p:cNvSpPr txBox="1"/>
          <p:nvPr/>
        </p:nvSpPr>
        <p:spPr>
          <a:xfrm>
            <a:off x="1691356" y="334238"/>
            <a:ext cx="69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dirty="0">
                <a:latin typeface="AR CENA" panose="02000000000000000000" pitchFamily="2" charset="0"/>
              </a:rPr>
              <a:t>Man Has Reversed the Standard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07AD7-D6F0-484C-8A08-521C1F09758A}"/>
              </a:ext>
            </a:extLst>
          </p:cNvPr>
          <p:cNvSpPr txBox="1"/>
          <p:nvPr/>
        </p:nvSpPr>
        <p:spPr>
          <a:xfrm>
            <a:off x="278674" y="1584960"/>
            <a:ext cx="8473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Standard is God &amp; His Word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Man is not at liberty to change the standard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Man goes beyond change – to reverse the standard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Call good evil and evil good (Isa. 5:20)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/>
              <a:t>Justify the wicked and condemn just (Prov. 17:15)</a:t>
            </a:r>
          </a:p>
        </p:txBody>
      </p:sp>
    </p:spTree>
    <p:extLst>
      <p:ext uri="{BB962C8B-B14F-4D97-AF65-F5344CB8AC3E}">
        <p14:creationId xmlns:p14="http://schemas.microsoft.com/office/powerpoint/2010/main" val="135714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1009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Wingdings</vt:lpstr>
      <vt:lpstr>Comic Sans MS</vt:lpstr>
      <vt:lpstr>Times New Roman</vt:lpstr>
      <vt:lpstr>Calibri</vt:lpstr>
      <vt:lpstr>Arial Rounded MT Bold</vt:lpstr>
      <vt:lpstr>Calibri Light</vt:lpstr>
      <vt:lpstr>AR CENA</vt:lpstr>
      <vt:lpstr>Arial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18</cp:revision>
  <cp:lastPrinted>2018-11-18T22:05:12Z</cp:lastPrinted>
  <dcterms:created xsi:type="dcterms:W3CDTF">2018-11-18T13:56:25Z</dcterms:created>
  <dcterms:modified xsi:type="dcterms:W3CDTF">2019-04-02T04:01:10Z</dcterms:modified>
</cp:coreProperties>
</file>