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903" r:id="rId1"/>
    <p:sldMasterId id="2147483919" r:id="rId2"/>
  </p:sldMasterIdLst>
  <p:sldIdLst>
    <p:sldId id="279" r:id="rId3"/>
    <p:sldId id="304" r:id="rId4"/>
    <p:sldId id="281" r:id="rId5"/>
    <p:sldId id="277" r:id="rId6"/>
    <p:sldId id="280" r:id="rId7"/>
    <p:sldId id="259" r:id="rId8"/>
    <p:sldId id="258" r:id="rId9"/>
    <p:sldId id="282" r:id="rId10"/>
    <p:sldId id="283" r:id="rId11"/>
    <p:sldId id="260" r:id="rId12"/>
    <p:sldId id="266" r:id="rId13"/>
    <p:sldId id="261" r:id="rId14"/>
    <p:sldId id="267" r:id="rId15"/>
    <p:sldId id="284" r:id="rId16"/>
    <p:sldId id="262" r:id="rId17"/>
    <p:sldId id="268" r:id="rId18"/>
    <p:sldId id="263" r:id="rId19"/>
    <p:sldId id="269" r:id="rId20"/>
    <p:sldId id="264" r:id="rId21"/>
    <p:sldId id="270" r:id="rId22"/>
    <p:sldId id="265" r:id="rId23"/>
    <p:sldId id="278" r:id="rId24"/>
  </p:sldIdLst>
  <p:sldSz cx="9144000" cy="6858000" type="screen4x3"/>
  <p:notesSz cx="6858000" cy="9144000"/>
  <p:embeddedFontLst>
    <p:embeddedFont>
      <p:font typeface="Arial Narrow" panose="020B0606020202030204" pitchFamily="34" charset="0"/>
      <p:regular r:id="rId25"/>
      <p:bold r:id="rId26"/>
      <p:italic r:id="rId27"/>
      <p:boldItalic r:id="rId28"/>
    </p:embeddedFont>
    <p:embeddedFont>
      <p:font typeface="Arial Rounded MT Bold" panose="020F0704030504030204" pitchFamily="34" charset="0"/>
      <p:regular r:id="rId29"/>
    </p:embeddedFont>
    <p:embeddedFont>
      <p:font typeface="Century Gothic" panose="020B0502020202020204" pitchFamily="34" charset="0"/>
      <p:regular r:id="rId30"/>
      <p:bold r:id="rId31"/>
      <p:italic r:id="rId32"/>
      <p:boldItalic r:id="rId33"/>
    </p:embeddedFont>
    <p:embeddedFont>
      <p:font typeface="Comic Sans MS" panose="030F0702030302020204" pitchFamily="66" charset="0"/>
      <p:regular r:id="rId34"/>
      <p:bold r:id="rId35"/>
      <p:italic r:id="rId36"/>
      <p:boldItalic r:id="rId37"/>
    </p:embeddedFont>
    <p:embeddedFont>
      <p:font typeface="Wingdings 2" panose="05020102010507070707" pitchFamily="18" charset="2"/>
      <p:regular r:id="rId38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054" autoAdjust="0"/>
    <p:restoredTop sz="94660"/>
  </p:normalViewPr>
  <p:slideViewPr>
    <p:cSldViewPr snapToGrid="0">
      <p:cViewPr varScale="1">
        <p:scale>
          <a:sx n="64" d="100"/>
          <a:sy n="64" d="100"/>
        </p:scale>
        <p:origin x="1328" y="4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font" Target="fonts/font2.fntdata"/><Relationship Id="rId39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34" Type="http://schemas.openxmlformats.org/officeDocument/2006/relationships/font" Target="fonts/font10.fntdata"/><Relationship Id="rId42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font" Target="fonts/font1.fntdata"/><Relationship Id="rId33" Type="http://schemas.openxmlformats.org/officeDocument/2006/relationships/font" Target="fonts/font9.fntdata"/><Relationship Id="rId38" Type="http://schemas.openxmlformats.org/officeDocument/2006/relationships/font" Target="fonts/font14.fntdata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font" Target="fonts/font5.fntdata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font" Target="fonts/font8.fntdata"/><Relationship Id="rId37" Type="http://schemas.openxmlformats.org/officeDocument/2006/relationships/font" Target="fonts/font13.fntdata"/><Relationship Id="rId40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font" Target="fonts/font4.fntdata"/><Relationship Id="rId36" Type="http://schemas.openxmlformats.org/officeDocument/2006/relationships/font" Target="fonts/font12.fntdata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font" Target="fonts/font7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font" Target="fonts/font3.fntdata"/><Relationship Id="rId30" Type="http://schemas.openxmlformats.org/officeDocument/2006/relationships/font" Target="fonts/font6.fntdata"/><Relationship Id="rId35" Type="http://schemas.openxmlformats.org/officeDocument/2006/relationships/font" Target="fonts/font11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08831" y="1449146"/>
            <a:ext cx="7526338" cy="2971051"/>
          </a:xfrm>
        </p:spPr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08831" y="5280847"/>
            <a:ext cx="7526338" cy="434974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780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9996" y="727521"/>
            <a:ext cx="3501548" cy="1617163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9" name="Picture Placeholder 11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4573588" y="0"/>
            <a:ext cx="4570412" cy="6858000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algn="ctr">
              <a:buFontTx/>
              <a:buNone/>
              <a:defRPr sz="14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9996" y="2344684"/>
            <a:ext cx="3501548" cy="3516365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2914357" y="6041361"/>
            <a:ext cx="732659" cy="365125"/>
          </a:xfrm>
        </p:spPr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42797" y="6041361"/>
            <a:ext cx="2471560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647017" y="5915887"/>
            <a:ext cx="796616" cy="490599"/>
          </a:xfrm>
        </p:spPr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4914176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800600"/>
            <a:ext cx="752633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Picture Placeholder 14"/>
          <p:cNvSpPr>
            <a:spLocks noGrp="1" noChangeAspect="1"/>
          </p:cNvSpPr>
          <p:nvPr>
            <p:ph type="pic" sz="quarter" idx="13"/>
          </p:nvPr>
        </p:nvSpPr>
        <p:spPr bwMode="auto">
          <a:xfrm>
            <a:off x="0" y="0"/>
            <a:ext cx="9144000" cy="4800600"/>
          </a:xfrm>
          <a:custGeom>
            <a:avLst/>
            <a:gdLst/>
            <a:ahLst/>
            <a:cxnLst/>
            <a:rect l="0" t="0" r="r" b="b"/>
            <a:pathLst>
              <a:path w="5760" h="3289">
                <a:moveTo>
                  <a:pt x="5760" y="0"/>
                </a:moveTo>
                <a:lnTo>
                  <a:pt x="0" y="0"/>
                </a:lnTo>
                <a:lnTo>
                  <a:pt x="0" y="3100"/>
                </a:lnTo>
                <a:lnTo>
                  <a:pt x="943" y="3100"/>
                </a:lnTo>
                <a:lnTo>
                  <a:pt x="1123" y="3281"/>
                </a:lnTo>
                <a:lnTo>
                  <a:pt x="1123" y="3281"/>
                </a:lnTo>
                <a:lnTo>
                  <a:pt x="1127" y="3283"/>
                </a:lnTo>
                <a:lnTo>
                  <a:pt x="1133" y="3286"/>
                </a:lnTo>
                <a:lnTo>
                  <a:pt x="1139" y="3289"/>
                </a:lnTo>
                <a:lnTo>
                  <a:pt x="1144" y="3289"/>
                </a:lnTo>
                <a:lnTo>
                  <a:pt x="1150" y="3289"/>
                </a:lnTo>
                <a:lnTo>
                  <a:pt x="1155" y="3286"/>
                </a:lnTo>
                <a:lnTo>
                  <a:pt x="1161" y="3283"/>
                </a:lnTo>
                <a:lnTo>
                  <a:pt x="1165" y="3281"/>
                </a:lnTo>
                <a:lnTo>
                  <a:pt x="1345" y="3100"/>
                </a:lnTo>
                <a:lnTo>
                  <a:pt x="5760" y="3100"/>
                </a:lnTo>
                <a:lnTo>
                  <a:pt x="5760" y="0"/>
                </a:lnTo>
                <a:close/>
              </a:path>
            </a:pathLst>
          </a:custGeom>
          <a:noFill/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numCol="1" anchor="t" anchorCtr="0" compatLnSpc="1">
            <a:prstTxWarp prst="textNoShape">
              <a:avLst/>
            </a:prstTxWarp>
            <a:normAutofit/>
          </a:bodyPr>
          <a:lstStyle>
            <a:lvl1pPr marL="0" indent="0" algn="ctr">
              <a:buFontTx/>
              <a:buNone/>
              <a:defRPr sz="1600"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5367338"/>
            <a:ext cx="7526337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5182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>
            <a:spLocks noChangeAspect="1"/>
          </p:cNvSpPr>
          <p:nvPr/>
        </p:nvSpPr>
        <p:spPr bwMode="auto">
          <a:xfrm>
            <a:off x="485107" y="1338479"/>
            <a:ext cx="4749312" cy="3239188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9573" y="1495525"/>
            <a:ext cx="4420380" cy="2645912"/>
          </a:xfrm>
        </p:spPr>
        <p:txBody>
          <a:bodyPr anchor="b"/>
          <a:lstStyle>
            <a:lvl1pPr algn="l">
              <a:defRPr sz="42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1226" y="4700702"/>
            <a:ext cx="4418727" cy="713241"/>
          </a:xfrm>
        </p:spPr>
        <p:txBody>
          <a:bodyPr anchor="t">
            <a:no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5398884" y="1338479"/>
            <a:ext cx="3302316" cy="4075464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129255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reeform 6"/>
          <p:cNvSpPr>
            <a:spLocks noChangeAspect="1"/>
          </p:cNvSpPr>
          <p:nvPr/>
        </p:nvSpPr>
        <p:spPr bwMode="auto">
          <a:xfrm>
            <a:off x="855663" y="2286585"/>
            <a:ext cx="3671336" cy="2503972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38" name="Title 1"/>
          <p:cNvSpPr>
            <a:spLocks noGrp="1"/>
          </p:cNvSpPr>
          <p:nvPr>
            <p:ph type="title"/>
          </p:nvPr>
        </p:nvSpPr>
        <p:spPr>
          <a:xfrm>
            <a:off x="1017816" y="2435956"/>
            <a:ext cx="3286891" cy="2007789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6"/>
          </p:nvPr>
        </p:nvSpPr>
        <p:spPr>
          <a:xfrm>
            <a:off x="4616450" y="2286000"/>
            <a:ext cx="3671888" cy="2300288"/>
          </a:xfrm>
        </p:spPr>
        <p:txBody>
          <a:bodyPr anchor="t"/>
          <a:lstStyle>
            <a:lvl1pPr marL="0" indent="0">
              <a:buFontTx/>
              <a:buNone/>
              <a:defRPr/>
            </a:lvl1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64212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6569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5752238" y="446089"/>
            <a:ext cx="3391762" cy="5414962"/>
          </a:xfrm>
          <a:custGeom>
            <a:avLst/>
            <a:gdLst/>
            <a:ahLst/>
            <a:cxnLst/>
            <a:rect l="0" t="0" r="r" b="b"/>
            <a:pathLst>
              <a:path w="2879" h="4320">
                <a:moveTo>
                  <a:pt x="183" y="0"/>
                </a:moveTo>
                <a:lnTo>
                  <a:pt x="183" y="1197"/>
                </a:lnTo>
                <a:lnTo>
                  <a:pt x="8" y="1372"/>
                </a:lnTo>
                <a:lnTo>
                  <a:pt x="8" y="1372"/>
                </a:lnTo>
                <a:lnTo>
                  <a:pt x="6" y="1376"/>
                </a:lnTo>
                <a:lnTo>
                  <a:pt x="3" y="1382"/>
                </a:lnTo>
                <a:lnTo>
                  <a:pt x="0" y="1387"/>
                </a:lnTo>
                <a:lnTo>
                  <a:pt x="0" y="1393"/>
                </a:lnTo>
                <a:lnTo>
                  <a:pt x="0" y="1399"/>
                </a:lnTo>
                <a:lnTo>
                  <a:pt x="3" y="1404"/>
                </a:lnTo>
                <a:lnTo>
                  <a:pt x="6" y="1410"/>
                </a:lnTo>
                <a:lnTo>
                  <a:pt x="8" y="1414"/>
                </a:lnTo>
                <a:lnTo>
                  <a:pt x="183" y="1589"/>
                </a:lnTo>
                <a:lnTo>
                  <a:pt x="183" y="4320"/>
                </a:lnTo>
                <a:lnTo>
                  <a:pt x="2879" y="4320"/>
                </a:lnTo>
                <a:lnTo>
                  <a:pt x="2879" y="0"/>
                </a:lnTo>
                <a:lnTo>
                  <a:pt x="183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AutoShape 4"/>
          <p:cNvSpPr>
            <a:spLocks noChangeAspect="1" noChangeArrowheads="1" noTextEdit="1"/>
          </p:cNvSpPr>
          <p:nvPr/>
        </p:nvSpPr>
        <p:spPr bwMode="auto">
          <a:xfrm>
            <a:off x="5233988" y="0"/>
            <a:ext cx="3910012" cy="5867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137655" y="586171"/>
            <a:ext cx="1701800" cy="51347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04862" y="446089"/>
            <a:ext cx="4947376" cy="5414962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82485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91E3D6F-8F06-40B8-959C-375CFEB7BCE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0FB4691-697E-440B-9D82-62F50AADDA47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5DBE640-82CC-4824-8034-B3CB3D817F2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1E165556-6469-4429-973B-B62343B29C8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0367723"/>
      </p:ext>
    </p:extLst>
  </p:cSld>
  <p:clrMapOvr>
    <a:masterClrMapping/>
  </p:clrMapOvr>
  <p:transition spd="slow">
    <p:fade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8FFFE99D-26FE-4C4A-88FD-6470CA7495E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E889152-4292-4262-A6C2-4DD1FE8C4BC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A6E2953-E194-4064-98E7-622D728054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86107220-A413-4897-AC5C-F4A8311EF9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417663"/>
      </p:ext>
    </p:extLst>
  </p:cSld>
  <p:clrMapOvr>
    <a:masterClrMapping/>
  </p:clrMapOvr>
  <p:transition spd="slow">
    <p:fade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4C6ACAB-2FBD-4F54-AC24-C9640AA5F2E5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05037308-1BEC-47C4-A890-EA2F45BB0B4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71EE219C-059C-4AA6-90C1-DD9471FE367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C50F4BE1-9F10-4AB7-8926-260621E8D8A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6248219"/>
      </p:ext>
    </p:extLst>
  </p:cSld>
  <p:clrMapOvr>
    <a:masterClrMapping/>
  </p:clrMapOvr>
  <p:transition spd="slow">
    <p:fade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A2C37890-9426-41CE-A483-9DB6C5922A4F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39AC0021-24F0-4B8D-8795-5603E104DB11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1A88196E-302D-4C8A-910D-51BB216939F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50AB2D3D-75C3-4302-808A-6B32AEE684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66415"/>
      </p:ext>
    </p:extLst>
  </p:cSld>
  <p:clrMapOvr>
    <a:masterClrMapping/>
  </p:clrMapOvr>
  <p:transition spd="slow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-3175"/>
            <a:ext cx="9144000" cy="7278618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5760" y="0"/>
                </a:moveTo>
                <a:lnTo>
                  <a:pt x="0" y="0"/>
                </a:lnTo>
                <a:lnTo>
                  <a:pt x="0" y="3090"/>
                </a:lnTo>
                <a:lnTo>
                  <a:pt x="943" y="3090"/>
                </a:lnTo>
                <a:lnTo>
                  <a:pt x="1123" y="3270"/>
                </a:lnTo>
                <a:lnTo>
                  <a:pt x="1123" y="3270"/>
                </a:lnTo>
                <a:lnTo>
                  <a:pt x="1127" y="3272"/>
                </a:lnTo>
                <a:lnTo>
                  <a:pt x="1133" y="3275"/>
                </a:lnTo>
                <a:lnTo>
                  <a:pt x="1139" y="3278"/>
                </a:lnTo>
                <a:lnTo>
                  <a:pt x="1144" y="3278"/>
                </a:lnTo>
                <a:lnTo>
                  <a:pt x="1150" y="3278"/>
                </a:lnTo>
                <a:lnTo>
                  <a:pt x="1155" y="3275"/>
                </a:lnTo>
                <a:lnTo>
                  <a:pt x="1161" y="3272"/>
                </a:lnTo>
                <a:lnTo>
                  <a:pt x="1165" y="3270"/>
                </a:lnTo>
                <a:lnTo>
                  <a:pt x="1345" y="3090"/>
                </a:lnTo>
                <a:lnTo>
                  <a:pt x="5760" y="3090"/>
                </a:lnTo>
                <a:lnTo>
                  <a:pt x="5760" y="0"/>
                </a:lnTo>
                <a:close/>
              </a:path>
            </a:pathLst>
          </a:custGeom>
          <a:ln/>
          <a:effectLst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9740511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4566D6DD-9675-4717-84BE-A9B5AFC787B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BDD00C6D-2291-4185-A20A-DD99986322B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3D982197-81B0-488F-B9B8-72C546DA50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65E42779-1060-48E7-9177-5A2FCB51AD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7182384"/>
      </p:ext>
    </p:extLst>
  </p:cSld>
  <p:clrMapOvr>
    <a:masterClrMapping/>
  </p:clrMapOvr>
  <p:transition spd="slow">
    <p:fade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0E987AC-661D-4825-B289-AA500549867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C78FB9BE-A6B2-4E67-9EFA-C4B358264D20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787927D3-035C-4CE7-B299-F827A034323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6657CE1C-743A-4B93-A8F7-55EA9457CF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5106558"/>
      </p:ext>
    </p:extLst>
  </p:cSld>
  <p:clrMapOvr>
    <a:masterClrMapping/>
  </p:clrMapOvr>
  <p:transition spd="slow">
    <p:fade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5022DF98-8F08-498C-8DE3-30E8621BF044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5C8F7BD0-5E83-4B12-B6F4-29830F22F17D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AAD59C44-D062-46A5-AFED-3121DAA4E13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F4459FBE-41C4-4541-A2EF-F4679BE017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647625"/>
      </p:ext>
    </p:extLst>
  </p:cSld>
  <p:clrMapOvr>
    <a:masterClrMapping/>
  </p:clrMapOvr>
  <p:transition spd="slow">
    <p:fade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C2F2FCF4-149E-4D4F-A21C-EBB969DE431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0B1C177C-9D3C-4A19-B0C5-371216202A8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E2B394AE-4B5E-49C0-9DFF-9B6445583813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92BFF67A-D692-4863-ABF2-A55271A9BA6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744429"/>
      </p:ext>
    </p:extLst>
  </p:cSld>
  <p:clrMapOvr>
    <a:masterClrMapping/>
  </p:clrMapOvr>
  <p:transition spd="slow">
    <p:fade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6">
            <a:extLst>
              <a:ext uri="{FF2B5EF4-FFF2-40B4-BE49-F238E27FC236}">
                <a16:creationId xmlns:a16="http://schemas.microsoft.com/office/drawing/2014/main" id="{11D71736-19C5-4FFD-B04B-887DC82FAF3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7">
            <a:extLst>
              <a:ext uri="{FF2B5EF4-FFF2-40B4-BE49-F238E27FC236}">
                <a16:creationId xmlns:a16="http://schemas.microsoft.com/office/drawing/2014/main" id="{9C9AA63C-810C-4069-A515-52FD8177B59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8">
            <a:extLst>
              <a:ext uri="{FF2B5EF4-FFF2-40B4-BE49-F238E27FC236}">
                <a16:creationId xmlns:a16="http://schemas.microsoft.com/office/drawing/2014/main" id="{17128738-E5BA-4FC5-91A3-B1A53F838006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B9E51033-306A-4818-B3A2-D7E2685C702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294468"/>
      </p:ext>
    </p:extLst>
  </p:cSld>
  <p:clrMapOvr>
    <a:masterClrMapping/>
  </p:clrMapOvr>
  <p:transition spd="slow">
    <p:fade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22557050-E516-4638-8C33-C69677641823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58B8EF38-EF12-4B7B-A73E-F8309CC0FFC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977EC1AC-056B-40FF-9F49-AFA716044D8B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001C6A9F-60B1-4DD6-8852-1FB6F2D3859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3810505"/>
      </p:ext>
    </p:extLst>
  </p:cSld>
  <p:clrMapOvr>
    <a:masterClrMapping/>
  </p:clrMapOvr>
  <p:transition spd="slow">
    <p:fade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52358AB-5CCA-4B22-97E9-A78871E3FBD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9BF73FA-727A-458D-BCE7-B5545EB36E5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A7545CFA-7ECB-4ECA-816E-50242BDB3455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eaLnBrk="1" hangingPunct="1">
              <a:defRPr>
                <a:latin typeface="Comic Sans MS" panose="030F0702030302020204" pitchFamily="66" charset="0"/>
                <a:cs typeface="+mn-cs"/>
              </a:defRPr>
            </a:lvl1pPr>
          </a:lstStyle>
          <a:p>
            <a:pPr>
              <a:defRPr/>
            </a:pPr>
            <a:fld id="{69F3E5C4-6E98-4B79-A653-E1A95415F63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6070548"/>
      </p:ext>
    </p:extLst>
  </p:cSld>
  <p:clrMapOvr>
    <a:masterClrMapping/>
  </p:clrMapOvr>
  <p:transition spd="slow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9997" y="2222287"/>
            <a:ext cx="7524003" cy="363651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44292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7"/>
          <p:cNvSpPr/>
          <p:nvPr/>
        </p:nvSpPr>
        <p:spPr bwMode="auto">
          <a:xfrm>
            <a:off x="0" y="0"/>
            <a:ext cx="9144000" cy="5203825"/>
          </a:xfrm>
          <a:custGeom>
            <a:avLst/>
            <a:gdLst/>
            <a:ahLst/>
            <a:cxnLst/>
            <a:rect l="0" t="0" r="r" b="b"/>
            <a:pathLst>
              <a:path w="5760" h="3278">
                <a:moveTo>
                  <a:pt x="0" y="0"/>
                </a:moveTo>
                <a:lnTo>
                  <a:pt x="5760" y="0"/>
                </a:lnTo>
                <a:lnTo>
                  <a:pt x="5760" y="3090"/>
                </a:lnTo>
                <a:lnTo>
                  <a:pt x="4817" y="3090"/>
                </a:lnTo>
                <a:lnTo>
                  <a:pt x="4637" y="3270"/>
                </a:lnTo>
                <a:lnTo>
                  <a:pt x="4637" y="3270"/>
                </a:lnTo>
                <a:lnTo>
                  <a:pt x="4633" y="3272"/>
                </a:lnTo>
                <a:lnTo>
                  <a:pt x="4627" y="3275"/>
                </a:lnTo>
                <a:lnTo>
                  <a:pt x="4621" y="3278"/>
                </a:lnTo>
                <a:lnTo>
                  <a:pt x="4616" y="3278"/>
                </a:lnTo>
                <a:lnTo>
                  <a:pt x="4610" y="3278"/>
                </a:lnTo>
                <a:lnTo>
                  <a:pt x="4605" y="3275"/>
                </a:lnTo>
                <a:lnTo>
                  <a:pt x="4599" y="3272"/>
                </a:lnTo>
                <a:lnTo>
                  <a:pt x="4595" y="3270"/>
                </a:lnTo>
                <a:lnTo>
                  <a:pt x="4415" y="3090"/>
                </a:lnTo>
                <a:lnTo>
                  <a:pt x="0" y="3090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ln>
            <a:headEnd/>
            <a:tailEnd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2951396"/>
            <a:ext cx="7526337" cy="1468800"/>
          </a:xfrm>
        </p:spPr>
        <p:txBody>
          <a:bodyPr anchor="b"/>
          <a:lstStyle>
            <a:lvl1pPr algn="r">
              <a:defRPr sz="4800" b="1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4863" y="5281200"/>
            <a:ext cx="7526337" cy="433955"/>
          </a:xfrm>
        </p:spPr>
        <p:txBody>
          <a:bodyPr anchor="t">
            <a:no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0701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09996" y="2222287"/>
            <a:ext cx="3670723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0" y="2222287"/>
            <a:ext cx="3670720" cy="36387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755033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6" y="2174875"/>
            <a:ext cx="3670723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09996" y="2751137"/>
            <a:ext cx="3687391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2174875"/>
            <a:ext cx="3670720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751137"/>
            <a:ext cx="3670720" cy="3109913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97270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6"/>
          <p:cNvSpPr/>
          <p:nvPr/>
        </p:nvSpPr>
        <p:spPr bwMode="auto">
          <a:xfrm>
            <a:off x="0" y="0"/>
            <a:ext cx="9144000" cy="2185988"/>
          </a:xfrm>
          <a:custGeom>
            <a:avLst/>
            <a:gdLst/>
            <a:ahLst/>
            <a:cxnLst/>
            <a:rect l="0" t="0" r="r" b="b"/>
            <a:pathLst>
              <a:path w="5760" h="1377">
                <a:moveTo>
                  <a:pt x="5760" y="0"/>
                </a:moveTo>
                <a:lnTo>
                  <a:pt x="0" y="0"/>
                </a:lnTo>
                <a:lnTo>
                  <a:pt x="0" y="1189"/>
                </a:lnTo>
                <a:lnTo>
                  <a:pt x="943" y="1189"/>
                </a:lnTo>
                <a:lnTo>
                  <a:pt x="1123" y="1369"/>
                </a:lnTo>
                <a:lnTo>
                  <a:pt x="1123" y="1369"/>
                </a:lnTo>
                <a:lnTo>
                  <a:pt x="1127" y="1371"/>
                </a:lnTo>
                <a:lnTo>
                  <a:pt x="1133" y="1374"/>
                </a:lnTo>
                <a:lnTo>
                  <a:pt x="1139" y="1377"/>
                </a:lnTo>
                <a:lnTo>
                  <a:pt x="1144" y="1377"/>
                </a:lnTo>
                <a:lnTo>
                  <a:pt x="1150" y="1377"/>
                </a:lnTo>
                <a:lnTo>
                  <a:pt x="1155" y="1374"/>
                </a:lnTo>
                <a:lnTo>
                  <a:pt x="1161" y="1371"/>
                </a:lnTo>
                <a:lnTo>
                  <a:pt x="1165" y="1369"/>
                </a:lnTo>
                <a:lnTo>
                  <a:pt x="1345" y="1189"/>
                </a:lnTo>
                <a:lnTo>
                  <a:pt x="5760" y="1189"/>
                </a:lnTo>
                <a:lnTo>
                  <a:pt x="576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09603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70108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reeform 6"/>
          <p:cNvSpPr>
            <a:spLocks noChangeAspect="1"/>
          </p:cNvSpPr>
          <p:nvPr/>
        </p:nvSpPr>
        <p:spPr bwMode="auto">
          <a:xfrm>
            <a:off x="804863" y="446086"/>
            <a:ext cx="2660650" cy="1814651"/>
          </a:xfrm>
          <a:custGeom>
            <a:avLst/>
            <a:gdLst/>
            <a:ahLst/>
            <a:cxnLst/>
            <a:rect l="0" t="0" r="r" b="b"/>
            <a:pathLst>
              <a:path w="3384" h="2308">
                <a:moveTo>
                  <a:pt x="3340" y="0"/>
                </a:moveTo>
                <a:lnTo>
                  <a:pt x="44" y="0"/>
                </a:lnTo>
                <a:lnTo>
                  <a:pt x="44" y="0"/>
                </a:lnTo>
                <a:lnTo>
                  <a:pt x="34" y="0"/>
                </a:lnTo>
                <a:lnTo>
                  <a:pt x="26" y="4"/>
                </a:lnTo>
                <a:lnTo>
                  <a:pt x="20" y="8"/>
                </a:lnTo>
                <a:lnTo>
                  <a:pt x="12" y="12"/>
                </a:lnTo>
                <a:lnTo>
                  <a:pt x="8" y="20"/>
                </a:lnTo>
                <a:lnTo>
                  <a:pt x="4" y="26"/>
                </a:lnTo>
                <a:lnTo>
                  <a:pt x="0" y="34"/>
                </a:lnTo>
                <a:lnTo>
                  <a:pt x="0" y="44"/>
                </a:lnTo>
                <a:lnTo>
                  <a:pt x="0" y="2076"/>
                </a:lnTo>
                <a:lnTo>
                  <a:pt x="0" y="2076"/>
                </a:lnTo>
                <a:lnTo>
                  <a:pt x="0" y="2086"/>
                </a:lnTo>
                <a:lnTo>
                  <a:pt x="4" y="2094"/>
                </a:lnTo>
                <a:lnTo>
                  <a:pt x="8" y="2100"/>
                </a:lnTo>
                <a:lnTo>
                  <a:pt x="12" y="2108"/>
                </a:lnTo>
                <a:lnTo>
                  <a:pt x="20" y="2112"/>
                </a:lnTo>
                <a:lnTo>
                  <a:pt x="26" y="2116"/>
                </a:lnTo>
                <a:lnTo>
                  <a:pt x="34" y="2120"/>
                </a:lnTo>
                <a:lnTo>
                  <a:pt x="44" y="2120"/>
                </a:lnTo>
                <a:lnTo>
                  <a:pt x="474" y="2120"/>
                </a:lnTo>
                <a:lnTo>
                  <a:pt x="650" y="2296"/>
                </a:lnTo>
                <a:lnTo>
                  <a:pt x="650" y="2296"/>
                </a:lnTo>
                <a:lnTo>
                  <a:pt x="656" y="2300"/>
                </a:lnTo>
                <a:lnTo>
                  <a:pt x="664" y="2304"/>
                </a:lnTo>
                <a:lnTo>
                  <a:pt x="672" y="2308"/>
                </a:lnTo>
                <a:lnTo>
                  <a:pt x="680" y="2308"/>
                </a:lnTo>
                <a:lnTo>
                  <a:pt x="688" y="2308"/>
                </a:lnTo>
                <a:lnTo>
                  <a:pt x="696" y="2304"/>
                </a:lnTo>
                <a:lnTo>
                  <a:pt x="704" y="2300"/>
                </a:lnTo>
                <a:lnTo>
                  <a:pt x="710" y="2296"/>
                </a:lnTo>
                <a:lnTo>
                  <a:pt x="886" y="2120"/>
                </a:lnTo>
                <a:lnTo>
                  <a:pt x="3340" y="2120"/>
                </a:lnTo>
                <a:lnTo>
                  <a:pt x="3340" y="2120"/>
                </a:lnTo>
                <a:lnTo>
                  <a:pt x="3350" y="2120"/>
                </a:lnTo>
                <a:lnTo>
                  <a:pt x="3358" y="2116"/>
                </a:lnTo>
                <a:lnTo>
                  <a:pt x="3364" y="2112"/>
                </a:lnTo>
                <a:lnTo>
                  <a:pt x="3372" y="2108"/>
                </a:lnTo>
                <a:lnTo>
                  <a:pt x="3376" y="2100"/>
                </a:lnTo>
                <a:lnTo>
                  <a:pt x="3380" y="2094"/>
                </a:lnTo>
                <a:lnTo>
                  <a:pt x="3384" y="2086"/>
                </a:lnTo>
                <a:lnTo>
                  <a:pt x="3384" y="2076"/>
                </a:lnTo>
                <a:lnTo>
                  <a:pt x="3384" y="44"/>
                </a:lnTo>
                <a:lnTo>
                  <a:pt x="3384" y="44"/>
                </a:lnTo>
                <a:lnTo>
                  <a:pt x="3384" y="34"/>
                </a:lnTo>
                <a:lnTo>
                  <a:pt x="3380" y="26"/>
                </a:lnTo>
                <a:lnTo>
                  <a:pt x="3376" y="20"/>
                </a:lnTo>
                <a:lnTo>
                  <a:pt x="3372" y="12"/>
                </a:lnTo>
                <a:lnTo>
                  <a:pt x="3364" y="8"/>
                </a:lnTo>
                <a:lnTo>
                  <a:pt x="3358" y="4"/>
                </a:lnTo>
                <a:lnTo>
                  <a:pt x="3350" y="0"/>
                </a:lnTo>
                <a:lnTo>
                  <a:pt x="3340" y="0"/>
                </a:lnTo>
                <a:lnTo>
                  <a:pt x="3340" y="0"/>
                </a:lnTo>
                <a:close/>
              </a:path>
            </a:pathLst>
          </a:custGeom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4863" y="446088"/>
            <a:ext cx="2660650" cy="1618396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4" y="446087"/>
            <a:ext cx="4689475" cy="541496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04863" y="2260737"/>
            <a:ext cx="2660650" cy="360031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75095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09997" y="447188"/>
            <a:ext cx="7524003" cy="970450"/>
          </a:xfrm>
          <a:prstGeom prst="rect">
            <a:avLst/>
          </a:prstGeom>
          <a:effectLst>
            <a:outerShdw blurRad="50800" dir="14400000">
              <a:srgbClr val="000000">
                <a:alpha val="60000"/>
              </a:srgbClr>
            </a:outerShdw>
          </a:effectLst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9997" y="2184400"/>
            <a:ext cx="7524003" cy="3674397"/>
          </a:xfrm>
          <a:prstGeom prst="rect">
            <a:avLst/>
          </a:prstGeom>
          <a:effectLst>
            <a:outerShdw blurRad="50800" dir="14400000">
              <a:srgbClr val="000000">
                <a:alpha val="40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42797" y="6041361"/>
            <a:ext cx="6289532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11422" y="6041361"/>
            <a:ext cx="993161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/>
                </a:solidFill>
              </a:defRPr>
            </a:lvl1pPr>
          </a:lstStyle>
          <a:p>
            <a:fld id="{70BC00AA-DAB2-48EF-A03D-895F457D5D20}" type="datetimeFigureOut">
              <a:rPr lang="en-US" smtClean="0"/>
              <a:t>4/1/2019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04584" y="5915887"/>
            <a:ext cx="796616" cy="490599"/>
          </a:xfrm>
          <a:prstGeom prst="rect">
            <a:avLst/>
          </a:prstGeom>
        </p:spPr>
        <p:txBody>
          <a:bodyPr vert="horz" lIns="91440" tIns="45720" rIns="91440" bIns="10800" rtlCol="0" anchor="b"/>
          <a:lstStyle>
            <a:lvl1pPr algn="r">
              <a:defRPr sz="2000">
                <a:solidFill>
                  <a:schemeClr val="accent1"/>
                </a:solidFill>
              </a:defRPr>
            </a:lvl1pPr>
          </a:lstStyle>
          <a:p>
            <a:fld id="{E6E36DC5-FD46-4F39-AC50-3B5B38C422F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120683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904" r:id="rId1"/>
    <p:sldLayoutId id="2147483918" r:id="rId2"/>
    <p:sldLayoutId id="2147483905" r:id="rId3"/>
    <p:sldLayoutId id="2147483906" r:id="rId4"/>
    <p:sldLayoutId id="2147483907" r:id="rId5"/>
    <p:sldLayoutId id="2147483908" r:id="rId6"/>
    <p:sldLayoutId id="2147483909" r:id="rId7"/>
    <p:sldLayoutId id="2147483910" r:id="rId8"/>
    <p:sldLayoutId id="2147483911" r:id="rId9"/>
    <p:sldLayoutId id="2147483912" r:id="rId10"/>
    <p:sldLayoutId id="2147483913" r:id="rId11"/>
    <p:sldLayoutId id="2147483914" r:id="rId12"/>
    <p:sldLayoutId id="2147483915" r:id="rId13"/>
    <p:sldLayoutId id="2147483916" r:id="rId14"/>
    <p:sldLayoutId id="2147483917" r:id="rId15"/>
  </p:sldLayoutIdLst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xStyles>
    <p:titleStyle>
      <a:lvl1pPr algn="l" defTabSz="457200" rtl="0" eaLnBrk="1" latinLnBrk="0" hangingPunct="1">
        <a:spcBef>
          <a:spcPct val="0"/>
        </a:spcBef>
        <a:buNone/>
        <a:defRPr sz="4000" b="1" kern="1200">
          <a:solidFill>
            <a:srgbClr val="FEFEFE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4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36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CC6600"/>
            </a:gs>
            <a:gs pos="100000">
              <a:srgbClr val="3333CC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88381A93-D55C-47F2-97D9-0A17A421149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64E52C35-A4E7-4818-8439-7D61D45934B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EFB5E528-DB67-4518-AAE9-1094C44F2BF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86402AD1-58E9-4D6B-95D1-41493B46116C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06914626-FD8D-40F6-996C-96FB83C5443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000000"/>
                </a:solidFill>
                <a:latin typeface="Times New Roman"/>
                <a:cs typeface="Arial" panose="020B0604020202020204" pitchFamily="34" charset="0"/>
              </a:defRPr>
            </a:lvl1pPr>
          </a:lstStyle>
          <a:p>
            <a:pPr>
              <a:defRPr/>
            </a:pPr>
            <a:fld id="{BB262934-A8E1-4E8B-95EA-D05FD4A0011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16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20" r:id="rId1"/>
    <p:sldLayoutId id="2147483921" r:id="rId2"/>
    <p:sldLayoutId id="2147483922" r:id="rId3"/>
    <p:sldLayoutId id="2147483923" r:id="rId4"/>
    <p:sldLayoutId id="2147483924" r:id="rId5"/>
    <p:sldLayoutId id="2147483925" r:id="rId6"/>
    <p:sldLayoutId id="2147483926" r:id="rId7"/>
    <p:sldLayoutId id="2147483927" r:id="rId8"/>
    <p:sldLayoutId id="2147483928" r:id="rId9"/>
    <p:sldLayoutId id="2147483929" r:id="rId10"/>
    <p:sldLayoutId id="2147483930" r:id="rId11"/>
  </p:sldLayoutIdLst>
  <p:transition spd="slow"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anose="02020603050405020304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18358530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BC41FA-078F-4D0D-8D7C-D393BFFFEC64}"/>
              </a:ext>
            </a:extLst>
          </p:cNvPr>
          <p:cNvSpPr/>
          <p:nvPr/>
        </p:nvSpPr>
        <p:spPr>
          <a:xfrm>
            <a:off x="566529" y="482047"/>
            <a:ext cx="8001000" cy="589390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707C8E-EC90-478F-892A-6DECB85E7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71" y="482047"/>
            <a:ext cx="1432805" cy="1659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3254FBE-06ED-4071-971F-8C03D434F5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7144667" y="482047"/>
            <a:ext cx="1432804" cy="1625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B30646-E038-41A3-BE8D-9611F4DBC5F7}"/>
              </a:ext>
            </a:extLst>
          </p:cNvPr>
          <p:cNvSpPr/>
          <p:nvPr/>
        </p:nvSpPr>
        <p:spPr>
          <a:xfrm>
            <a:off x="556587" y="3021496"/>
            <a:ext cx="8001000" cy="3354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EEE12-1F18-41A2-A741-B3C81FDC0067}"/>
              </a:ext>
            </a:extLst>
          </p:cNvPr>
          <p:cNvSpPr txBox="1"/>
          <p:nvPr/>
        </p:nvSpPr>
        <p:spPr>
          <a:xfrm>
            <a:off x="884581" y="3308291"/>
            <a:ext cx="8080513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Word / Instructions of the Lord are Clear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What the Lord Says is Easy to Do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9701647-303F-4A11-AAD7-1EC6CB9FDFCB}"/>
              </a:ext>
            </a:extLst>
          </p:cNvPr>
          <p:cNvSpPr/>
          <p:nvPr/>
        </p:nvSpPr>
        <p:spPr>
          <a:xfrm>
            <a:off x="724796" y="343840"/>
            <a:ext cx="7704352" cy="267765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“Alas,</a:t>
            </a:r>
          </a:p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Brother”</a:t>
            </a:r>
          </a:p>
          <a:p>
            <a:pPr algn="ctr"/>
            <a:r>
              <a:rPr lang="en-US" sz="4800" i="1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 of Two Prophets</a:t>
            </a:r>
          </a:p>
        </p:txBody>
      </p:sp>
    </p:spTree>
    <p:extLst>
      <p:ext uri="{BB962C8B-B14F-4D97-AF65-F5344CB8AC3E}">
        <p14:creationId xmlns:p14="http://schemas.microsoft.com/office/powerpoint/2010/main" val="120383109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5B36D99-ECA9-4070-AB89-A5C22133C394}"/>
              </a:ext>
            </a:extLst>
          </p:cNvPr>
          <p:cNvSpPr txBox="1"/>
          <p:nvPr/>
        </p:nvSpPr>
        <p:spPr>
          <a:xfrm>
            <a:off x="531743" y="624726"/>
            <a:ext cx="8080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+mj-lt"/>
              <a:buAutoNum type="romanUcPeriod" startAt="2"/>
            </a:pPr>
            <a:r>
              <a:rPr lang="en-US" sz="3200" b="1" dirty="0">
                <a:solidFill>
                  <a:schemeClr val="bg1"/>
                </a:solidFill>
              </a:rPr>
              <a:t>What the Lord Says is Easy to Do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D963CE5-E2D2-44FA-8EFD-767250732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697"/>
            <a:ext cx="803716" cy="9310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20D1331-6FE5-4235-96EF-90C00CB36C7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8340284" y="1443697"/>
            <a:ext cx="803716" cy="911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8F208837-3D83-4116-A4A5-474F4210FAAD}"/>
              </a:ext>
            </a:extLst>
          </p:cNvPr>
          <p:cNvSpPr/>
          <p:nvPr/>
        </p:nvSpPr>
        <p:spPr>
          <a:xfrm>
            <a:off x="3230880" y="1584960"/>
            <a:ext cx="2769326" cy="58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vv. 9-10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229BDB9-AF1F-42BF-A91A-BBA0A9139FF1}"/>
              </a:ext>
            </a:extLst>
          </p:cNvPr>
          <p:cNvSpPr txBox="1"/>
          <p:nvPr/>
        </p:nvSpPr>
        <p:spPr>
          <a:xfrm>
            <a:off x="663115" y="2628837"/>
            <a:ext cx="8079027" cy="29854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Some think it is really hard to do what is right – stay faithful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Can do what the Lord commands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Otherwise, blame is on God for giving requirement can’t obey!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Commands are not burdensome (1 John 5:3)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Yoke is easy, burden is light (Matt. 11:28)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Commands are “near” – within reach (Rom. 10:6-8)</a:t>
            </a:r>
          </a:p>
          <a:p>
            <a:pPr marL="914400" lvl="1" indent="-457200">
              <a:buFont typeface="+mj-lt"/>
              <a:buAutoNum type="arabicPeriod"/>
            </a:pPr>
            <a:endParaRPr lang="en-US" sz="1000" i="1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Not easy when try to follow our will &amp; follow God!</a:t>
            </a:r>
          </a:p>
        </p:txBody>
      </p:sp>
    </p:spTree>
    <p:extLst>
      <p:ext uri="{BB962C8B-B14F-4D97-AF65-F5344CB8AC3E}">
        <p14:creationId xmlns:p14="http://schemas.microsoft.com/office/powerpoint/2010/main" val="5676376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BC41FA-078F-4D0D-8D7C-D393BFFFEC64}"/>
              </a:ext>
            </a:extLst>
          </p:cNvPr>
          <p:cNvSpPr/>
          <p:nvPr/>
        </p:nvSpPr>
        <p:spPr>
          <a:xfrm>
            <a:off x="566529" y="482047"/>
            <a:ext cx="8001000" cy="589390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707C8E-EC90-478F-892A-6DECB85E7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71" y="482047"/>
            <a:ext cx="1432805" cy="1659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3254FBE-06ED-4071-971F-8C03D434F5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7144667" y="482047"/>
            <a:ext cx="1432804" cy="1625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B30646-E038-41A3-BE8D-9611F4DBC5F7}"/>
              </a:ext>
            </a:extLst>
          </p:cNvPr>
          <p:cNvSpPr/>
          <p:nvPr/>
        </p:nvSpPr>
        <p:spPr>
          <a:xfrm>
            <a:off x="556587" y="3021496"/>
            <a:ext cx="8001000" cy="3354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EEE12-1F18-41A2-A741-B3C81FDC0067}"/>
              </a:ext>
            </a:extLst>
          </p:cNvPr>
          <p:cNvSpPr txBox="1"/>
          <p:nvPr/>
        </p:nvSpPr>
        <p:spPr>
          <a:xfrm>
            <a:off x="884581" y="3308291"/>
            <a:ext cx="8080513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Word / Instructions of the Lord are Clear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What the Lord Says is Easy to Do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“Men of God” Can be Wrong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223CFEB9-0C89-4E96-B9A9-8DFCEF82E964}"/>
              </a:ext>
            </a:extLst>
          </p:cNvPr>
          <p:cNvSpPr/>
          <p:nvPr/>
        </p:nvSpPr>
        <p:spPr>
          <a:xfrm>
            <a:off x="724796" y="343840"/>
            <a:ext cx="7704352" cy="267765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“Alas,</a:t>
            </a:r>
          </a:p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Brother”</a:t>
            </a:r>
          </a:p>
          <a:p>
            <a:pPr algn="ctr"/>
            <a:r>
              <a:rPr lang="en-US" sz="4800" i="1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 of Two Prophets</a:t>
            </a:r>
          </a:p>
        </p:txBody>
      </p:sp>
    </p:spTree>
    <p:extLst>
      <p:ext uri="{BB962C8B-B14F-4D97-AF65-F5344CB8AC3E}">
        <p14:creationId xmlns:p14="http://schemas.microsoft.com/office/powerpoint/2010/main" val="101245142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4EA93-ACB7-4B54-99F7-556CAA2EFEB7}"/>
              </a:ext>
            </a:extLst>
          </p:cNvPr>
          <p:cNvSpPr txBox="1"/>
          <p:nvPr/>
        </p:nvSpPr>
        <p:spPr>
          <a:xfrm>
            <a:off x="531743" y="694300"/>
            <a:ext cx="8080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+mj-lt"/>
              <a:buAutoNum type="romanUcPeriod" startAt="3"/>
            </a:pPr>
            <a:r>
              <a:rPr lang="en-US" sz="3200" b="1" dirty="0">
                <a:solidFill>
                  <a:schemeClr val="bg1"/>
                </a:solidFill>
              </a:rPr>
              <a:t>“Men of God” Can be Wrong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AAC6DA-285D-41B9-B5A7-245AD44A2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697"/>
            <a:ext cx="803716" cy="9310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DFAF25-E020-4712-B284-DE789CFEDF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8340284" y="1443697"/>
            <a:ext cx="803716" cy="911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C45A803-A91E-4F08-83FB-ED31A8B87544}"/>
              </a:ext>
            </a:extLst>
          </p:cNvPr>
          <p:cNvSpPr/>
          <p:nvPr/>
        </p:nvSpPr>
        <p:spPr>
          <a:xfrm>
            <a:off x="3230880" y="1584960"/>
            <a:ext cx="2769326" cy="58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vv. 11, 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1B7229-31CA-44ED-8E91-A8A3A80E7707}"/>
              </a:ext>
            </a:extLst>
          </p:cNvPr>
          <p:cNvSpPr txBox="1"/>
          <p:nvPr/>
        </p:nvSpPr>
        <p:spPr>
          <a:xfrm>
            <a:off x="663115" y="2628837"/>
            <a:ext cx="8079027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Easy to think that a man “in the know” about Bible things – would not mislead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Good student of word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Preacher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Has a degree (masters or PhD)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Professor – written books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Known &amp; heard of him for long time</a:t>
            </a:r>
          </a:p>
        </p:txBody>
      </p:sp>
    </p:spTree>
    <p:extLst>
      <p:ext uri="{BB962C8B-B14F-4D97-AF65-F5344CB8AC3E}">
        <p14:creationId xmlns:p14="http://schemas.microsoft.com/office/powerpoint/2010/main" val="3464099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4EA4EA93-ACB7-4B54-99F7-556CAA2EFEB7}"/>
              </a:ext>
            </a:extLst>
          </p:cNvPr>
          <p:cNvSpPr txBox="1"/>
          <p:nvPr/>
        </p:nvSpPr>
        <p:spPr>
          <a:xfrm>
            <a:off x="531743" y="694300"/>
            <a:ext cx="8080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+mj-lt"/>
              <a:buAutoNum type="romanUcPeriod" startAt="3"/>
            </a:pPr>
            <a:r>
              <a:rPr lang="en-US" sz="3200" b="1" dirty="0">
                <a:solidFill>
                  <a:schemeClr val="bg1"/>
                </a:solidFill>
              </a:rPr>
              <a:t>“Men of God” Can be Wrong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6FAAC6DA-285D-41B9-B5A7-245AD44A22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697"/>
            <a:ext cx="803716" cy="9310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0DFAF25-E020-4712-B284-DE789CFEDF36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8340284" y="1443697"/>
            <a:ext cx="803716" cy="911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4C45A803-A91E-4F08-83FB-ED31A8B87544}"/>
              </a:ext>
            </a:extLst>
          </p:cNvPr>
          <p:cNvSpPr/>
          <p:nvPr/>
        </p:nvSpPr>
        <p:spPr>
          <a:xfrm>
            <a:off x="3230880" y="1584960"/>
            <a:ext cx="2769326" cy="58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vv. 11, 18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51B7229-31CA-44ED-8E91-A8A3A80E7707}"/>
              </a:ext>
            </a:extLst>
          </p:cNvPr>
          <p:cNvSpPr txBox="1"/>
          <p:nvPr/>
        </p:nvSpPr>
        <p:spPr>
          <a:xfrm>
            <a:off x="663115" y="2628837"/>
            <a:ext cx="807902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Easy to think that a man “in the know” about Bible things – would not mislead</a:t>
            </a:r>
          </a:p>
          <a:p>
            <a:pPr marL="457200" indent="-457200">
              <a:buFont typeface="+mj-lt"/>
              <a:buAutoNum type="alphaUcPeriod"/>
            </a:pPr>
            <a:endParaRPr lang="en-US" sz="1000" u="sng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If he is a man = fallible</a:t>
            </a:r>
          </a:p>
          <a:p>
            <a:pPr marL="457200" indent="-457200">
              <a:buFont typeface="+mj-lt"/>
              <a:buAutoNum type="alphaUcPeriod"/>
            </a:pPr>
            <a:endParaRPr lang="en-US" sz="1000" u="sng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Are such people as “false teachers”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Matt. 7:15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2 Pet. 2:1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2 Tim. 4:1</a:t>
            </a:r>
          </a:p>
          <a:p>
            <a:pPr marL="914400" lvl="1" indent="-457200">
              <a:buFont typeface="+mj-lt"/>
              <a:buAutoNum type="arabicPeriod"/>
            </a:pPr>
            <a:endParaRPr lang="en-US" sz="1000" i="1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Need to study and compare by the word</a:t>
            </a:r>
            <a:r>
              <a:rPr lang="en-US" sz="2400" dirty="0">
                <a:latin typeface="Arial Narrow" panose="020B0606020202030204" pitchFamily="34" charset="0"/>
              </a:rPr>
              <a:t> (Acts 17:11)</a:t>
            </a:r>
            <a:endParaRPr lang="en-US" sz="2400" u="sng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8827213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uiExpand="1" build="p" bldLvl="5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BC41FA-078F-4D0D-8D7C-D393BFFFEC64}"/>
              </a:ext>
            </a:extLst>
          </p:cNvPr>
          <p:cNvSpPr/>
          <p:nvPr/>
        </p:nvSpPr>
        <p:spPr>
          <a:xfrm>
            <a:off x="566529" y="482047"/>
            <a:ext cx="8001000" cy="589390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707C8E-EC90-478F-892A-6DECB85E7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71" y="482047"/>
            <a:ext cx="1432805" cy="1659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3254FBE-06ED-4071-971F-8C03D434F5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7144667" y="482047"/>
            <a:ext cx="1432804" cy="1625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B30646-E038-41A3-BE8D-9611F4DBC5F7}"/>
              </a:ext>
            </a:extLst>
          </p:cNvPr>
          <p:cNvSpPr/>
          <p:nvPr/>
        </p:nvSpPr>
        <p:spPr>
          <a:xfrm>
            <a:off x="556587" y="3021496"/>
            <a:ext cx="8001000" cy="3354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EEE12-1F18-41A2-A741-B3C81FDC0067}"/>
              </a:ext>
            </a:extLst>
          </p:cNvPr>
          <p:cNvSpPr txBox="1"/>
          <p:nvPr/>
        </p:nvSpPr>
        <p:spPr>
          <a:xfrm>
            <a:off x="884581" y="3308291"/>
            <a:ext cx="8080513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Word / Instructions of the Lord are Clear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What the Lord Says is Easy to Do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“Men of God” Can be Wrong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Intelligent People Can be Misled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FE14E0B4-5C52-4D33-A6B9-B6342665798D}"/>
              </a:ext>
            </a:extLst>
          </p:cNvPr>
          <p:cNvSpPr/>
          <p:nvPr/>
        </p:nvSpPr>
        <p:spPr>
          <a:xfrm>
            <a:off x="724796" y="343840"/>
            <a:ext cx="7704352" cy="267765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“Alas,</a:t>
            </a:r>
          </a:p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Brother”</a:t>
            </a:r>
          </a:p>
          <a:p>
            <a:pPr algn="ctr"/>
            <a:r>
              <a:rPr lang="en-US" sz="4800" i="1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 of Two Prophets</a:t>
            </a:r>
          </a:p>
        </p:txBody>
      </p:sp>
    </p:spTree>
    <p:extLst>
      <p:ext uri="{BB962C8B-B14F-4D97-AF65-F5344CB8AC3E}">
        <p14:creationId xmlns:p14="http://schemas.microsoft.com/office/powerpoint/2010/main" val="255490017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A1B4C6AB-E8B9-4550-8B53-5B380AD3BE95}"/>
              </a:ext>
            </a:extLst>
          </p:cNvPr>
          <p:cNvSpPr txBox="1"/>
          <p:nvPr/>
        </p:nvSpPr>
        <p:spPr>
          <a:xfrm>
            <a:off x="531743" y="624726"/>
            <a:ext cx="8080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+mj-lt"/>
              <a:buAutoNum type="romanUcPeriod" startAt="4"/>
            </a:pPr>
            <a:r>
              <a:rPr lang="en-US" sz="3200" b="1" dirty="0">
                <a:solidFill>
                  <a:schemeClr val="bg1"/>
                </a:solidFill>
              </a:rPr>
              <a:t>Intelligent People Can be Misled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591D307-03E0-41AC-97F8-4A65ED33D24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697"/>
            <a:ext cx="803716" cy="9310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21C3D38C-2F43-4B40-8037-C4F11D35CA61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8340284" y="1443697"/>
            <a:ext cx="803716" cy="911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6BB7C1D9-ACCE-4789-98F1-5340847B3F4B}"/>
              </a:ext>
            </a:extLst>
          </p:cNvPr>
          <p:cNvSpPr/>
          <p:nvPr/>
        </p:nvSpPr>
        <p:spPr>
          <a:xfrm>
            <a:off x="3230880" y="1584960"/>
            <a:ext cx="2769326" cy="58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vv. 9, 18, 19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0F1269A-D061-4312-B80A-52CB269907BE}"/>
              </a:ext>
            </a:extLst>
          </p:cNvPr>
          <p:cNvSpPr txBox="1"/>
          <p:nvPr/>
        </p:nvSpPr>
        <p:spPr>
          <a:xfrm>
            <a:off x="663115" y="2628837"/>
            <a:ext cx="8079027" cy="33547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Young prophet was misled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Not ignorant or lacking in intelligence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In fact, was a prophet – he taught the truth!</a:t>
            </a:r>
          </a:p>
          <a:p>
            <a:pPr marL="914400" lvl="1" indent="-457200">
              <a:buFont typeface="+mj-lt"/>
              <a:buAutoNum type="arabicPeriod"/>
            </a:pPr>
            <a:endParaRPr lang="en-US" sz="1000" i="1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Possible for “good” people to be wrong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Must be open minded (i.e. Jews Acts 2)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Paul was a good man, but wrong (Acts 9, 22, 26)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Possible to be deceived (2 Thess. 2:10-12)</a:t>
            </a:r>
          </a:p>
          <a:p>
            <a:pPr marL="914400" lvl="1" indent="-457200">
              <a:buFont typeface="+mj-lt"/>
              <a:buAutoNum type="arabicPeriod"/>
            </a:pPr>
            <a:endParaRPr lang="en-US" sz="1000" i="1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When that happens – not a reflection on intelligence</a:t>
            </a:r>
          </a:p>
        </p:txBody>
      </p:sp>
    </p:spTree>
    <p:extLst>
      <p:ext uri="{BB962C8B-B14F-4D97-AF65-F5344CB8AC3E}">
        <p14:creationId xmlns:p14="http://schemas.microsoft.com/office/powerpoint/2010/main" val="32450132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BC41FA-078F-4D0D-8D7C-D393BFFFEC64}"/>
              </a:ext>
            </a:extLst>
          </p:cNvPr>
          <p:cNvSpPr/>
          <p:nvPr/>
        </p:nvSpPr>
        <p:spPr>
          <a:xfrm>
            <a:off x="566529" y="482047"/>
            <a:ext cx="8001000" cy="589390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707C8E-EC90-478F-892A-6DECB85E7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71" y="482047"/>
            <a:ext cx="1432805" cy="1659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3254FBE-06ED-4071-971F-8C03D434F5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7144667" y="482047"/>
            <a:ext cx="1432804" cy="1625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B30646-E038-41A3-BE8D-9611F4DBC5F7}"/>
              </a:ext>
            </a:extLst>
          </p:cNvPr>
          <p:cNvSpPr/>
          <p:nvPr/>
        </p:nvSpPr>
        <p:spPr>
          <a:xfrm>
            <a:off x="556587" y="3021496"/>
            <a:ext cx="8001000" cy="3354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EEE12-1F18-41A2-A741-B3C81FDC0067}"/>
              </a:ext>
            </a:extLst>
          </p:cNvPr>
          <p:cNvSpPr txBox="1"/>
          <p:nvPr/>
        </p:nvSpPr>
        <p:spPr>
          <a:xfrm>
            <a:off x="884581" y="3308291"/>
            <a:ext cx="808051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Word / Instructions of the Lord are Clear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What the Lord Says is Easy to Do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“Men of God” Can be Wrong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Intelligent People Can be Misled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Makes a Difference What One Believes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62D20EE-8C3D-4C9E-BC2D-A2B39F9A483D}"/>
              </a:ext>
            </a:extLst>
          </p:cNvPr>
          <p:cNvSpPr/>
          <p:nvPr/>
        </p:nvSpPr>
        <p:spPr>
          <a:xfrm>
            <a:off x="724796" y="343840"/>
            <a:ext cx="7704352" cy="267765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“Alas,</a:t>
            </a:r>
          </a:p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Brother”</a:t>
            </a:r>
          </a:p>
          <a:p>
            <a:pPr algn="ctr"/>
            <a:r>
              <a:rPr lang="en-US" sz="4800" i="1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 of Two Prophets</a:t>
            </a:r>
          </a:p>
        </p:txBody>
      </p:sp>
    </p:spTree>
    <p:extLst>
      <p:ext uri="{BB962C8B-B14F-4D97-AF65-F5344CB8AC3E}">
        <p14:creationId xmlns:p14="http://schemas.microsoft.com/office/powerpoint/2010/main" val="418334100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EDE0CEA-32A1-4576-8DA0-D698E3A44E13}"/>
              </a:ext>
            </a:extLst>
          </p:cNvPr>
          <p:cNvSpPr txBox="1"/>
          <p:nvPr/>
        </p:nvSpPr>
        <p:spPr>
          <a:xfrm>
            <a:off x="196298" y="634664"/>
            <a:ext cx="875140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+mj-lt"/>
              <a:buAutoNum type="romanUcPeriod" startAt="5"/>
            </a:pPr>
            <a:r>
              <a:rPr lang="en-US" sz="3200" b="1" dirty="0">
                <a:solidFill>
                  <a:schemeClr val="bg1"/>
                </a:solidFill>
              </a:rPr>
              <a:t>Makes a Difference What One Believes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F0D202D-AF83-4E48-8284-2AE9E10819B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697"/>
            <a:ext cx="803716" cy="9310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4B20C429-390C-4819-A665-44EBE54FB3AD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8340284" y="1443697"/>
            <a:ext cx="803716" cy="911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Oval 4">
            <a:extLst>
              <a:ext uri="{FF2B5EF4-FFF2-40B4-BE49-F238E27FC236}">
                <a16:creationId xmlns:a16="http://schemas.microsoft.com/office/drawing/2014/main" id="{9396B962-C9C8-4389-B823-23D9E1572935}"/>
              </a:ext>
            </a:extLst>
          </p:cNvPr>
          <p:cNvSpPr/>
          <p:nvPr/>
        </p:nvSpPr>
        <p:spPr>
          <a:xfrm>
            <a:off x="3230880" y="1584960"/>
            <a:ext cx="2769326" cy="58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vv. 18-19, 22-24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BDD4EA8-695B-4381-9B72-BA6A7E1A71C5}"/>
              </a:ext>
            </a:extLst>
          </p:cNvPr>
          <p:cNvSpPr txBox="1"/>
          <p:nvPr/>
        </p:nvSpPr>
        <p:spPr>
          <a:xfrm>
            <a:off x="663115" y="2628837"/>
            <a:ext cx="8079027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Common thought: it makes no difference what one believes – as long as sincere / believe in Christ</a:t>
            </a:r>
          </a:p>
          <a:p>
            <a:pPr marL="457200" indent="-457200">
              <a:buFont typeface="+mj-lt"/>
              <a:buAutoNum type="alphaUcPeriod"/>
            </a:pPr>
            <a:endParaRPr lang="en-US" sz="1000" u="sng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Made a difference what the young prophet believed &amp; did!</a:t>
            </a:r>
          </a:p>
          <a:p>
            <a:pPr marL="457200" indent="-457200">
              <a:buFont typeface="+mj-lt"/>
              <a:buAutoNum type="alphaUcPeriod"/>
            </a:pPr>
            <a:endParaRPr lang="en-US" sz="1000" u="sng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The difference it makes</a:t>
            </a:r>
            <a:r>
              <a:rPr lang="en-US" sz="2400" dirty="0">
                <a:latin typeface="Arial Narrow" panose="020B0606020202030204" pitchFamily="34" charset="0"/>
              </a:rPr>
              <a:t> (2 Thess. 2:10-12)</a:t>
            </a:r>
          </a:p>
          <a:p>
            <a:pPr marL="457200" indent="-457200">
              <a:buFont typeface="+mj-lt"/>
              <a:buAutoNum type="alphaUcPeriod"/>
            </a:pPr>
            <a:endParaRPr lang="en-US" sz="1000" u="sng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If it makes a difference what one believes: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The questions and issues that divide the religious world are important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Everyone (who believes &amp; teaches differently) can’t be right</a:t>
            </a:r>
          </a:p>
        </p:txBody>
      </p:sp>
    </p:spTree>
    <p:extLst>
      <p:ext uri="{BB962C8B-B14F-4D97-AF65-F5344CB8AC3E}">
        <p14:creationId xmlns:p14="http://schemas.microsoft.com/office/powerpoint/2010/main" val="245864105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 bldLvl="5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BC41FA-078F-4D0D-8D7C-D393BFFFEC64}"/>
              </a:ext>
            </a:extLst>
          </p:cNvPr>
          <p:cNvSpPr/>
          <p:nvPr/>
        </p:nvSpPr>
        <p:spPr>
          <a:xfrm>
            <a:off x="566529" y="482047"/>
            <a:ext cx="8001000" cy="589390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707C8E-EC90-478F-892A-6DECB85E7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71" y="482047"/>
            <a:ext cx="1432805" cy="1659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3254FBE-06ED-4071-971F-8C03D434F5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7144667" y="482047"/>
            <a:ext cx="1432804" cy="1625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B30646-E038-41A3-BE8D-9611F4DBC5F7}"/>
              </a:ext>
            </a:extLst>
          </p:cNvPr>
          <p:cNvSpPr/>
          <p:nvPr/>
        </p:nvSpPr>
        <p:spPr>
          <a:xfrm>
            <a:off x="556587" y="3021496"/>
            <a:ext cx="8001000" cy="3354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EEE12-1F18-41A2-A741-B3C81FDC0067}"/>
              </a:ext>
            </a:extLst>
          </p:cNvPr>
          <p:cNvSpPr txBox="1"/>
          <p:nvPr/>
        </p:nvSpPr>
        <p:spPr>
          <a:xfrm>
            <a:off x="884581" y="3308291"/>
            <a:ext cx="80805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Word / Instructions of the Lord are Clear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What the Lord Says is Easy to Do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“Men of God” Can be Wrong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Intelligent People Can be Misled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>
                <a:solidFill>
                  <a:schemeClr val="tx1">
                    <a:lumMod val="50000"/>
                  </a:schemeClr>
                </a:solidFill>
              </a:rPr>
              <a:t>Makes a Difference What One Believes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The Sincere Can be Disobedient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08A29E2-5D86-45E5-9236-355754A9D807}"/>
              </a:ext>
            </a:extLst>
          </p:cNvPr>
          <p:cNvSpPr/>
          <p:nvPr/>
        </p:nvSpPr>
        <p:spPr>
          <a:xfrm>
            <a:off x="724796" y="343840"/>
            <a:ext cx="7704352" cy="267765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“Alas,</a:t>
            </a:r>
          </a:p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Brother”</a:t>
            </a:r>
          </a:p>
          <a:p>
            <a:pPr algn="ctr"/>
            <a:r>
              <a:rPr lang="en-US" sz="4800" i="1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 of Two Prophets</a:t>
            </a:r>
          </a:p>
        </p:txBody>
      </p:sp>
    </p:spTree>
    <p:extLst>
      <p:ext uri="{BB962C8B-B14F-4D97-AF65-F5344CB8AC3E}">
        <p14:creationId xmlns:p14="http://schemas.microsoft.com/office/powerpoint/2010/main" val="148926452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rgbClr val="FFFF9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A41EB584-94C2-4BCB-99C6-169C172C091D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33" r="1666"/>
          <a:stretch/>
        </p:blipFill>
        <p:spPr>
          <a:xfrm rot="21206803">
            <a:off x="189048" y="425836"/>
            <a:ext cx="3581400" cy="218262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15363" name="TextBox 3">
            <a:extLst>
              <a:ext uri="{FF2B5EF4-FFF2-40B4-BE49-F238E27FC236}">
                <a16:creationId xmlns:a16="http://schemas.microsoft.com/office/drawing/2014/main" id="{3C869CE1-7EFC-4452-98F8-AF881C9968C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57600" y="533400"/>
            <a:ext cx="5029200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4400" b="0" i="0" u="none" strike="noStrike" kern="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Arial Rounded MT Bold" panose="020F0704030504030204" pitchFamily="34" charset="0"/>
                <a:ea typeface="+mn-ea"/>
                <a:cs typeface="Arial" panose="020B0604020202020204" pitchFamily="34" charset="0"/>
              </a:rPr>
              <a:t>Topics </a:t>
            </a:r>
          </a:p>
        </p:txBody>
      </p:sp>
      <p:sp>
        <p:nvSpPr>
          <p:cNvPr id="15364" name="TextBox 4">
            <a:extLst>
              <a:ext uri="{FF2B5EF4-FFF2-40B4-BE49-F238E27FC236}">
                <a16:creationId xmlns:a16="http://schemas.microsoft.com/office/drawing/2014/main" id="{EC8157C4-416C-4E8F-BC60-364E1F7407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4175" y="2878991"/>
            <a:ext cx="8440738" cy="2185214"/>
          </a:xfrm>
          <a:prstGeom prst="rect">
            <a:avLst/>
          </a:prstGeom>
          <a:noFill/>
          <a:ln w="9525">
            <a:solidFill>
              <a:schemeClr val="accent2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Tuesday:</a:t>
            </a:r>
            <a:r>
              <a:rPr kumimoji="0" lang="en-US" altLang="en-US" sz="2800" b="1" i="0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</a:t>
            </a:r>
            <a:r>
              <a:rPr kumimoji="0" lang="en-US" alt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Nevertheless (Luke 5:1-11)</a:t>
            </a:r>
            <a:endParaRPr kumimoji="0" lang="en-US" altLang="en-US" sz="2800" b="0" i="0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altLang="en-US" sz="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Wednesday</a:t>
            </a:r>
            <a:r>
              <a:rPr kumimoji="0" lang="en-US" alt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: Strengthening the Hand of the Sinner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altLang="en-US" sz="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Thursday:</a:t>
            </a:r>
            <a:r>
              <a:rPr kumimoji="0" lang="en-US" alt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When it Seems Evil to Serve the Lord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endParaRPr kumimoji="0" lang="en-US" altLang="en-US" sz="800" b="0" i="1" u="none" strike="noStrike" kern="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anose="02020603050405020304" pitchFamily="18" charset="0"/>
              <a:ea typeface="+mn-ea"/>
              <a:cs typeface="Arial" panose="020B0604020202020204" pitchFamily="34" charset="0"/>
            </a:endParaRP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Wingdings" panose="05000000000000000000" pitchFamily="2" charset="2"/>
              <a:buChar char="ü"/>
              <a:tabLst/>
              <a:defRPr/>
            </a:pPr>
            <a:r>
              <a:rPr kumimoji="0" lang="en-US" altLang="en-US" sz="2800" b="1" i="0" u="sng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Friday:</a:t>
            </a:r>
            <a:r>
              <a:rPr kumimoji="0" lang="en-US" altLang="en-US" sz="2800" b="0" i="1" u="none" strike="noStrike" kern="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Arial" panose="020B0604020202020204" pitchFamily="34" charset="0"/>
              </a:rPr>
              <a:t> Don’t Boast Before the Battle</a:t>
            </a:r>
          </a:p>
        </p:txBody>
      </p:sp>
    </p:spTree>
  </p:cSld>
  <p:clrMapOvr>
    <a:masterClrMapping/>
  </p:clrMapOvr>
  <p:transition spd="slow">
    <p:fade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B88FB8E-4710-487E-AE4A-4991AD7E921D}"/>
              </a:ext>
            </a:extLst>
          </p:cNvPr>
          <p:cNvSpPr txBox="1"/>
          <p:nvPr/>
        </p:nvSpPr>
        <p:spPr>
          <a:xfrm>
            <a:off x="531743" y="684360"/>
            <a:ext cx="808051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+mj-lt"/>
              <a:buAutoNum type="romanUcPeriod" startAt="6"/>
            </a:pPr>
            <a:r>
              <a:rPr lang="en-US" sz="3200" b="1" dirty="0">
                <a:solidFill>
                  <a:schemeClr val="bg1"/>
                </a:solidFill>
              </a:rPr>
              <a:t>The Sincere Can be Disobedient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91E792-8466-4468-BF18-B76C6C1514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697"/>
            <a:ext cx="803716" cy="9310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B3AA413-4D34-4E3D-9E67-156079F7B2AB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8340284" y="1443697"/>
            <a:ext cx="803716" cy="911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Oval 6">
            <a:extLst>
              <a:ext uri="{FF2B5EF4-FFF2-40B4-BE49-F238E27FC236}">
                <a16:creationId xmlns:a16="http://schemas.microsoft.com/office/drawing/2014/main" id="{05765E0F-F677-4D46-86F8-6A852F3C3748}"/>
              </a:ext>
            </a:extLst>
          </p:cNvPr>
          <p:cNvSpPr/>
          <p:nvPr/>
        </p:nvSpPr>
        <p:spPr>
          <a:xfrm>
            <a:off x="3230880" y="1584960"/>
            <a:ext cx="2769326" cy="58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vv. 18-19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C0FAA60-BC28-4A9C-9756-D37BDD0BA151}"/>
              </a:ext>
            </a:extLst>
          </p:cNvPr>
          <p:cNvSpPr txBox="1"/>
          <p:nvPr/>
        </p:nvSpPr>
        <p:spPr>
          <a:xfrm>
            <a:off x="663115" y="2628837"/>
            <a:ext cx="8079027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Young prophet was sincere in what he did – yet still disobedient</a:t>
            </a:r>
            <a:r>
              <a:rPr lang="en-US" sz="2400" dirty="0">
                <a:latin typeface="Arial Narrow" panose="020B0606020202030204" pitchFamily="34" charset="0"/>
              </a:rPr>
              <a:t> (vv. 21, 26)</a:t>
            </a:r>
          </a:p>
          <a:p>
            <a:pPr marL="457200" indent="-457200">
              <a:buFont typeface="+mj-lt"/>
              <a:buAutoNum type="alphaUcPeriod"/>
            </a:pPr>
            <a:endParaRPr lang="en-US" sz="1000" i="1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Paul was sincere while opposing Christ</a:t>
            </a:r>
            <a:r>
              <a:rPr lang="en-US" sz="2400" dirty="0">
                <a:latin typeface="Arial Narrow" panose="020B0606020202030204" pitchFamily="34" charset="0"/>
              </a:rPr>
              <a:t> (Acts 23:1)</a:t>
            </a:r>
          </a:p>
          <a:p>
            <a:pPr marL="457200" indent="-457200">
              <a:buFont typeface="+mj-lt"/>
              <a:buAutoNum type="alphaUcPeriod"/>
            </a:pPr>
            <a:endParaRPr lang="en-US" sz="1000" u="sng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Way that seems right, but is wrong</a:t>
            </a:r>
            <a:r>
              <a:rPr lang="en-US" sz="2400" dirty="0">
                <a:latin typeface="Arial Narrow" panose="020B0606020202030204" pitchFamily="34" charset="0"/>
              </a:rPr>
              <a:t> (Prov. 14:12)</a:t>
            </a:r>
          </a:p>
          <a:p>
            <a:pPr marL="457200" indent="-457200">
              <a:buFont typeface="+mj-lt"/>
              <a:buAutoNum type="alphaUcPeriod"/>
            </a:pPr>
            <a:endParaRPr lang="en-US" sz="1000" u="sng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Means: possible to be sincerely wrong</a:t>
            </a:r>
          </a:p>
        </p:txBody>
      </p:sp>
    </p:spTree>
    <p:extLst>
      <p:ext uri="{BB962C8B-B14F-4D97-AF65-F5344CB8AC3E}">
        <p14:creationId xmlns:p14="http://schemas.microsoft.com/office/powerpoint/2010/main" val="37644179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p" bldLvl="5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BC41FA-078F-4D0D-8D7C-D393BFFFEC64}"/>
              </a:ext>
            </a:extLst>
          </p:cNvPr>
          <p:cNvSpPr/>
          <p:nvPr/>
        </p:nvSpPr>
        <p:spPr>
          <a:xfrm>
            <a:off x="566529" y="482047"/>
            <a:ext cx="8001000" cy="589390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707C8E-EC90-478F-892A-6DECB85E7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71" y="482047"/>
            <a:ext cx="1432805" cy="1659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3254FBE-06ED-4071-971F-8C03D434F5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7144667" y="482047"/>
            <a:ext cx="1432804" cy="1625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B30646-E038-41A3-BE8D-9611F4DBC5F7}"/>
              </a:ext>
            </a:extLst>
          </p:cNvPr>
          <p:cNvSpPr/>
          <p:nvPr/>
        </p:nvSpPr>
        <p:spPr>
          <a:xfrm>
            <a:off x="556587" y="3021496"/>
            <a:ext cx="8001000" cy="3354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EEE12-1F18-41A2-A741-B3C81FDC0067}"/>
              </a:ext>
            </a:extLst>
          </p:cNvPr>
          <p:cNvSpPr txBox="1"/>
          <p:nvPr/>
        </p:nvSpPr>
        <p:spPr>
          <a:xfrm>
            <a:off x="884581" y="3308291"/>
            <a:ext cx="808051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/>
              <a:t>Word / Instructions of the Lord are Clear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What the Lord Says is Easy to Do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“Men of God” Can be Wrong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Intelligent People Can be Misled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Makes a Difference What One Believes</a:t>
            </a:r>
          </a:p>
          <a:p>
            <a:pPr marL="514350" indent="-514350">
              <a:buFont typeface="+mj-lt"/>
              <a:buAutoNum type="romanUcPeriod"/>
            </a:pPr>
            <a:r>
              <a:rPr lang="en-US" sz="2800" dirty="0"/>
              <a:t>The Sincere Can be Disobedient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3D9970A-5372-4E78-A96B-EA46E420A72E}"/>
              </a:ext>
            </a:extLst>
          </p:cNvPr>
          <p:cNvSpPr/>
          <p:nvPr/>
        </p:nvSpPr>
        <p:spPr>
          <a:xfrm>
            <a:off x="724796" y="343840"/>
            <a:ext cx="7704352" cy="267765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“Alas,</a:t>
            </a:r>
          </a:p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Brother”</a:t>
            </a:r>
          </a:p>
          <a:p>
            <a:pPr algn="ctr"/>
            <a:r>
              <a:rPr lang="en-US" sz="4800" i="1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 of Two Prophets</a:t>
            </a:r>
          </a:p>
        </p:txBody>
      </p:sp>
    </p:spTree>
    <p:extLst>
      <p:ext uri="{BB962C8B-B14F-4D97-AF65-F5344CB8AC3E}">
        <p14:creationId xmlns:p14="http://schemas.microsoft.com/office/powerpoint/2010/main" val="369543808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0699077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80591" y="526774"/>
            <a:ext cx="5181600" cy="762000"/>
          </a:xfrm>
          <a:prstGeom prst="roundRect">
            <a:avLst>
              <a:gd name="adj" fmla="val 2857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1 Kings 13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DE90BCF-9A69-4CAE-B807-6D2E60C7C2FF}"/>
              </a:ext>
            </a:extLst>
          </p:cNvPr>
          <p:cNvSpPr/>
          <p:nvPr/>
        </p:nvSpPr>
        <p:spPr>
          <a:xfrm>
            <a:off x="327991" y="298174"/>
            <a:ext cx="8478079" cy="6331226"/>
          </a:xfrm>
          <a:prstGeom prst="roundRect">
            <a:avLst>
              <a:gd name="adj" fmla="val 332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B2BEC22-F335-4450-9D84-FC0A93A61F82}"/>
              </a:ext>
            </a:extLst>
          </p:cNvPr>
          <p:cNvSpPr txBox="1"/>
          <p:nvPr/>
        </p:nvSpPr>
        <p:spPr>
          <a:xfrm>
            <a:off x="787367" y="2090172"/>
            <a:ext cx="77680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Story of two prophets – One old, the other young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In context of kingdom recently dividing (1 Kings 11-12)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Many practical lessons to be learned from these two prophets</a:t>
            </a:r>
          </a:p>
        </p:txBody>
      </p:sp>
    </p:spTree>
    <p:extLst>
      <p:ext uri="{BB962C8B-B14F-4D97-AF65-F5344CB8AC3E}">
        <p14:creationId xmlns:p14="http://schemas.microsoft.com/office/powerpoint/2010/main" val="378463584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ounded Rectangle 5"/>
          <p:cNvSpPr/>
          <p:nvPr/>
        </p:nvSpPr>
        <p:spPr>
          <a:xfrm>
            <a:off x="2080591" y="526774"/>
            <a:ext cx="5181600" cy="762000"/>
          </a:xfrm>
          <a:prstGeom prst="roundRect">
            <a:avLst>
              <a:gd name="adj" fmla="val 28578"/>
            </a:avLst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Rounded MT Bold" pitchFamily="34" charset="0"/>
              </a:rPr>
              <a:t>1 Kings 13</a:t>
            </a:r>
          </a:p>
        </p:txBody>
      </p:sp>
      <p:sp>
        <p:nvSpPr>
          <p:cNvPr id="9221" name="TextBox 8"/>
          <p:cNvSpPr txBox="1">
            <a:spLocks noChangeArrowheads="1"/>
          </p:cNvSpPr>
          <p:nvPr/>
        </p:nvSpPr>
        <p:spPr bwMode="auto">
          <a:xfrm>
            <a:off x="708991" y="1441174"/>
            <a:ext cx="7620000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altLang="en-US" sz="2400" i="1" dirty="0">
                <a:solidFill>
                  <a:schemeClr val="accent2"/>
                </a:solidFill>
                <a:latin typeface="Arial Rounded MT Bold" panose="020F0704030504030204" pitchFamily="34" charset="0"/>
              </a:rPr>
              <a:t>Message From A Prophet</a:t>
            </a:r>
          </a:p>
        </p:txBody>
      </p:sp>
      <p:sp>
        <p:nvSpPr>
          <p:cNvPr id="9222" name="TextBox 9"/>
          <p:cNvSpPr txBox="1">
            <a:spLocks noChangeArrowheads="1"/>
          </p:cNvSpPr>
          <p:nvPr/>
        </p:nvSpPr>
        <p:spPr bwMode="auto">
          <a:xfrm>
            <a:off x="260499" y="2055537"/>
            <a:ext cx="7848600" cy="387798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971550" indent="-5143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573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lvl="1" eaLnBrk="1" hangingPunct="1">
              <a:buFont typeface="Arial" panose="020B0604020202020204" pitchFamily="34" charset="0"/>
              <a:buAutoNum type="romanUcPeriod"/>
            </a:pPr>
            <a:r>
              <a:rPr lang="en-US" altLang="en-US" sz="2400" b="1" u="sng" dirty="0">
                <a:solidFill>
                  <a:srgbClr val="FFFF99"/>
                </a:solidFill>
              </a:rPr>
              <a:t>Prophet speaks against worship by Jeroboam </a:t>
            </a:r>
            <a:r>
              <a:rPr lang="en-US" altLang="en-US" sz="2400" dirty="0">
                <a:solidFill>
                  <a:srgbClr val="FFFF99"/>
                </a:solidFill>
              </a:rPr>
              <a:t>(vv. 1-10)</a:t>
            </a:r>
            <a:r>
              <a:rPr lang="en-US" altLang="en-US" sz="2400" dirty="0"/>
              <a:t>  - </a:t>
            </a:r>
            <a:r>
              <a:rPr lang="en-US" altLang="en-US" sz="2400" i="1" dirty="0">
                <a:solidFill>
                  <a:schemeClr val="accent2"/>
                </a:solidFill>
              </a:rPr>
              <a:t>Warning of the man of God</a:t>
            </a:r>
          </a:p>
          <a:p>
            <a:pPr marL="1371600" lvl="2" indent="-457200" eaLnBrk="1" hangingPunct="1">
              <a:buFont typeface="+mj-lt"/>
              <a:buAutoNum type="alphaUcPeriod"/>
            </a:pPr>
            <a:r>
              <a:rPr lang="en-US" altLang="en-US" sz="2000" i="1" dirty="0"/>
              <a:t>Cried out against the alter (vv. 1-3)</a:t>
            </a:r>
          </a:p>
          <a:p>
            <a:pPr marL="1371600" lvl="2" indent="-457200" eaLnBrk="1" hangingPunct="1">
              <a:buFont typeface="+mj-lt"/>
              <a:buAutoNum type="alphaUcPeriod"/>
            </a:pPr>
            <a:r>
              <a:rPr lang="en-US" altLang="en-US" sz="2000" i="1" dirty="0"/>
              <a:t>Jeroboam sought to stop him and witnessed 3 signs (vv. 4-6)</a:t>
            </a:r>
          </a:p>
          <a:p>
            <a:pPr marL="1371600" lvl="2" indent="-457200" eaLnBrk="1" hangingPunct="1">
              <a:buFont typeface="+mj-lt"/>
              <a:buAutoNum type="alphaUcPeriod"/>
            </a:pPr>
            <a:r>
              <a:rPr lang="en-US" altLang="en-US" sz="2000" i="1" dirty="0"/>
              <a:t>Prophet was invited to king’s house – but could not (vv. 7-10)</a:t>
            </a:r>
          </a:p>
          <a:p>
            <a:pPr lvl="1" eaLnBrk="1" hangingPunct="1">
              <a:buFont typeface="Arial" panose="020B0604020202020204" pitchFamily="34" charset="0"/>
              <a:buAutoNum type="romanUcPeriod"/>
            </a:pPr>
            <a:endParaRPr lang="en-US" altLang="en-US" sz="1000" dirty="0"/>
          </a:p>
          <a:p>
            <a:pPr lvl="1" eaLnBrk="1" hangingPunct="1">
              <a:buFont typeface="Arial" panose="020B0604020202020204" pitchFamily="34" charset="0"/>
              <a:buAutoNum type="romanUcPeriod"/>
            </a:pPr>
            <a:r>
              <a:rPr lang="en-US" altLang="en-US" sz="2400" b="1" u="sng" dirty="0">
                <a:solidFill>
                  <a:srgbClr val="FFFF99"/>
                </a:solidFill>
              </a:rPr>
              <a:t>Disobedience and death of the prophet </a:t>
            </a:r>
            <a:r>
              <a:rPr lang="en-US" altLang="en-US" sz="2400" dirty="0">
                <a:solidFill>
                  <a:srgbClr val="FFFF99"/>
                </a:solidFill>
              </a:rPr>
              <a:t>(vv. 11-34)</a:t>
            </a:r>
          </a:p>
          <a:p>
            <a:pPr marL="1371600" lvl="2" indent="-457200" eaLnBrk="1" hangingPunct="1">
              <a:buFont typeface="+mj-lt"/>
              <a:buAutoNum type="alphaUcPeriod"/>
            </a:pPr>
            <a:r>
              <a:rPr lang="en-US" altLang="en-US" sz="2000" i="1" dirty="0"/>
              <a:t>The sin of the man of God (vv. 11-19)</a:t>
            </a:r>
          </a:p>
          <a:p>
            <a:pPr marL="1371600" lvl="2" indent="-457200" eaLnBrk="1" hangingPunct="1">
              <a:buFont typeface="+mj-lt"/>
              <a:buAutoNum type="alphaUcPeriod"/>
            </a:pPr>
            <a:r>
              <a:rPr lang="en-US" altLang="en-US" sz="2000" i="1" dirty="0"/>
              <a:t>The judgment against the man of God (vv. 20-34)</a:t>
            </a:r>
            <a:endParaRPr lang="en-US" altLang="en-US" sz="2000" dirty="0"/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8DE90BCF-9A69-4CAE-B807-6D2E60C7C2FF}"/>
              </a:ext>
            </a:extLst>
          </p:cNvPr>
          <p:cNvSpPr/>
          <p:nvPr/>
        </p:nvSpPr>
        <p:spPr>
          <a:xfrm>
            <a:off x="327991" y="298174"/>
            <a:ext cx="8478079" cy="6331226"/>
          </a:xfrm>
          <a:prstGeom prst="roundRect">
            <a:avLst>
              <a:gd name="adj" fmla="val 3323"/>
            </a:avLst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9D0E89E1-BF3D-45EA-AD15-99F813583B60}"/>
              </a:ext>
            </a:extLst>
          </p:cNvPr>
          <p:cNvSpPr/>
          <p:nvPr/>
        </p:nvSpPr>
        <p:spPr>
          <a:xfrm>
            <a:off x="2832652" y="2405270"/>
            <a:ext cx="3955774" cy="4472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B135AA-6C5E-48D6-BC7B-9BBC7A129449}"/>
              </a:ext>
            </a:extLst>
          </p:cNvPr>
          <p:cNvSpPr/>
          <p:nvPr/>
        </p:nvSpPr>
        <p:spPr>
          <a:xfrm>
            <a:off x="2080591" y="5092149"/>
            <a:ext cx="2700131" cy="4472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A2402050-720B-46BB-B9C1-46F6CD29D1BC}"/>
              </a:ext>
            </a:extLst>
          </p:cNvPr>
          <p:cNvSpPr/>
          <p:nvPr/>
        </p:nvSpPr>
        <p:spPr>
          <a:xfrm>
            <a:off x="2148083" y="5532714"/>
            <a:ext cx="3955774" cy="447260"/>
          </a:xfrm>
          <a:prstGeom prst="rect">
            <a:avLst/>
          </a:prstGeom>
          <a:noFill/>
          <a:ln w="762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2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2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2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2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2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92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9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9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92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1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1" dur="1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2" grpId="0" build="p" bldLvl="5"/>
      <p:bldP spid="3" grpId="0" animBg="1"/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id="{E6FE17CC-9833-4FE5-9A4D-EEA414266B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6577" y="337931"/>
            <a:ext cx="2452872" cy="284153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5610FA6E-F05C-40DE-8A9A-BF896720411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6284553" y="348913"/>
            <a:ext cx="2485130" cy="28195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6" name="TextBox 15">
            <a:extLst>
              <a:ext uri="{FF2B5EF4-FFF2-40B4-BE49-F238E27FC236}">
                <a16:creationId xmlns:a16="http://schemas.microsoft.com/office/drawing/2014/main" id="{B50E2001-D22F-45C2-BEFA-B42D2899DE89}"/>
              </a:ext>
            </a:extLst>
          </p:cNvPr>
          <p:cNvSpPr txBox="1"/>
          <p:nvPr/>
        </p:nvSpPr>
        <p:spPr>
          <a:xfrm>
            <a:off x="728552" y="5605670"/>
            <a:ext cx="293898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/>
              <a:t>1 Kings 13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D85A9FAC-8EC5-4DB7-8D99-319307ACF7B7}"/>
              </a:ext>
            </a:extLst>
          </p:cNvPr>
          <p:cNvSpPr/>
          <p:nvPr/>
        </p:nvSpPr>
        <p:spPr>
          <a:xfrm>
            <a:off x="796894" y="3068479"/>
            <a:ext cx="7704352" cy="175432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“Alas, My Brother”</a:t>
            </a:r>
          </a:p>
          <a:p>
            <a:pPr algn="ctr"/>
            <a:r>
              <a:rPr lang="en-US" sz="4800" i="1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 of Two Prophets</a:t>
            </a:r>
          </a:p>
        </p:txBody>
      </p:sp>
    </p:spTree>
    <p:extLst>
      <p:ext uri="{BB962C8B-B14F-4D97-AF65-F5344CB8AC3E}">
        <p14:creationId xmlns:p14="http://schemas.microsoft.com/office/powerpoint/2010/main" val="30065413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10BC41FA-078F-4D0D-8D7C-D393BFFFEC64}"/>
              </a:ext>
            </a:extLst>
          </p:cNvPr>
          <p:cNvSpPr/>
          <p:nvPr/>
        </p:nvSpPr>
        <p:spPr>
          <a:xfrm>
            <a:off x="566529" y="482047"/>
            <a:ext cx="8001000" cy="5893905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4707C8E-EC90-478F-892A-6DECB85E70E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471" y="482047"/>
            <a:ext cx="1432805" cy="165983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3254FBE-06ED-4071-971F-8C03D434F53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7144667" y="482047"/>
            <a:ext cx="1432804" cy="162562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" name="Rectangle 6">
            <a:extLst>
              <a:ext uri="{FF2B5EF4-FFF2-40B4-BE49-F238E27FC236}">
                <a16:creationId xmlns:a16="http://schemas.microsoft.com/office/drawing/2014/main" id="{04B30646-E038-41A3-BE8D-9611F4DBC5F7}"/>
              </a:ext>
            </a:extLst>
          </p:cNvPr>
          <p:cNvSpPr/>
          <p:nvPr/>
        </p:nvSpPr>
        <p:spPr>
          <a:xfrm>
            <a:off x="556587" y="3021496"/>
            <a:ext cx="8001000" cy="33544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21EEE12-1F18-41A2-A741-B3C81FDC0067}"/>
              </a:ext>
            </a:extLst>
          </p:cNvPr>
          <p:cNvSpPr txBox="1"/>
          <p:nvPr/>
        </p:nvSpPr>
        <p:spPr>
          <a:xfrm>
            <a:off x="884581" y="3308291"/>
            <a:ext cx="808051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>
              <a:buFont typeface="+mj-lt"/>
              <a:buAutoNum type="romanUcPeriod"/>
            </a:pPr>
            <a:r>
              <a:rPr lang="en-US" sz="2800" dirty="0"/>
              <a:t>Word / Instructions of the Lord are Clear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A83CACA-499B-4EAD-9C90-77640A2D8E72}"/>
              </a:ext>
            </a:extLst>
          </p:cNvPr>
          <p:cNvSpPr/>
          <p:nvPr/>
        </p:nvSpPr>
        <p:spPr>
          <a:xfrm>
            <a:off x="724796" y="343840"/>
            <a:ext cx="7704352" cy="2677656"/>
          </a:xfrm>
          <a:prstGeom prst="rect">
            <a:avLst/>
          </a:prstGeom>
          <a:noFill/>
          <a:effectLst>
            <a:outerShdw blurRad="50800" dist="50800" dir="5400000" algn="ctr" rotWithShape="0">
              <a:schemeClr val="bg1"/>
            </a:outerShdw>
          </a:effectLst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“Alas,</a:t>
            </a:r>
          </a:p>
          <a:p>
            <a:pPr algn="ctr"/>
            <a:r>
              <a:rPr lang="en-US" sz="6000" dirty="0">
                <a:ln w="0"/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My Brother”</a:t>
            </a:r>
          </a:p>
          <a:p>
            <a:pPr algn="ctr"/>
            <a:r>
              <a:rPr lang="en-US" sz="4800" i="1" dirty="0">
                <a:ln w="0"/>
                <a:solidFill>
                  <a:schemeClr val="accent4">
                    <a:lumMod val="40000"/>
                    <a:lumOff val="6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Story of Two Prophets</a:t>
            </a:r>
          </a:p>
        </p:txBody>
      </p:sp>
    </p:spTree>
    <p:extLst>
      <p:ext uri="{BB962C8B-B14F-4D97-AF65-F5344CB8AC3E}">
        <p14:creationId xmlns:p14="http://schemas.microsoft.com/office/powerpoint/2010/main" val="101697216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DC45A1-11C6-4616-9481-C8CECB574752}"/>
              </a:ext>
            </a:extLst>
          </p:cNvPr>
          <p:cNvSpPr txBox="1"/>
          <p:nvPr/>
        </p:nvSpPr>
        <p:spPr>
          <a:xfrm>
            <a:off x="265872" y="604847"/>
            <a:ext cx="8612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</a:rPr>
              <a:t>Word / Instructions of the Lord are Clear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6A6557-0EA5-433C-9F9D-48D010931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697"/>
            <a:ext cx="803716" cy="9310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4D4462-04A0-4A16-ACE9-6DE4C35888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8340284" y="1443697"/>
            <a:ext cx="803716" cy="911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E248E4-3ABE-455B-8435-D1D82379C49C}"/>
              </a:ext>
            </a:extLst>
          </p:cNvPr>
          <p:cNvSpPr txBox="1"/>
          <p:nvPr/>
        </p:nvSpPr>
        <p:spPr>
          <a:xfrm>
            <a:off x="663115" y="2628837"/>
            <a:ext cx="8079027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Many think the Bible is hard, difficult or “unclear”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Can know and understood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John 8:32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Eph. 3:3-5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Eph. 5:17</a:t>
            </a:r>
            <a:endParaRPr lang="en-US" sz="2400" dirty="0">
              <a:latin typeface="Arial Narrow" panose="020B0606020202030204" pitchFamily="34" charset="0"/>
            </a:endParaRP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6A6CBA98-9F7C-44FC-B27D-80AD1ECCA598}"/>
              </a:ext>
            </a:extLst>
          </p:cNvPr>
          <p:cNvSpPr/>
          <p:nvPr/>
        </p:nvSpPr>
        <p:spPr>
          <a:xfrm>
            <a:off x="3230880" y="1584960"/>
            <a:ext cx="2769326" cy="58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VV. 9, 16-17</a:t>
            </a:r>
          </a:p>
        </p:txBody>
      </p:sp>
    </p:spTree>
    <p:extLst>
      <p:ext uri="{BB962C8B-B14F-4D97-AF65-F5344CB8AC3E}">
        <p14:creationId xmlns:p14="http://schemas.microsoft.com/office/powerpoint/2010/main" val="29943962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DC45A1-11C6-4616-9481-C8CECB574752}"/>
              </a:ext>
            </a:extLst>
          </p:cNvPr>
          <p:cNvSpPr txBox="1"/>
          <p:nvPr/>
        </p:nvSpPr>
        <p:spPr>
          <a:xfrm>
            <a:off x="265872" y="604847"/>
            <a:ext cx="8612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</a:rPr>
              <a:t>Word / Instructions of the Lord are Clear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6A6557-0EA5-433C-9F9D-48D010931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697"/>
            <a:ext cx="803716" cy="9310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4D4462-04A0-4A16-ACE9-6DE4C35888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8340284" y="1443697"/>
            <a:ext cx="803716" cy="911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E248E4-3ABE-455B-8435-D1D82379C49C}"/>
              </a:ext>
            </a:extLst>
          </p:cNvPr>
          <p:cNvSpPr txBox="1"/>
          <p:nvPr/>
        </p:nvSpPr>
        <p:spPr>
          <a:xfrm>
            <a:off x="663115" y="2628837"/>
            <a:ext cx="8079027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Many think the Bible is hard, difficult or “unclear”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Can know and understood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Doesn’t deny that some things are difficult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There is milk and meat (Heb. 5:12-ff)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Some things are hard (2 Pet. 3:16-ff)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Hard is not same as impossible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BABCF4-4515-49A9-B635-69BE870F8855}"/>
              </a:ext>
            </a:extLst>
          </p:cNvPr>
          <p:cNvSpPr/>
          <p:nvPr/>
        </p:nvSpPr>
        <p:spPr>
          <a:xfrm>
            <a:off x="3230880" y="1584960"/>
            <a:ext cx="2769326" cy="58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VV. 9, 16-17</a:t>
            </a:r>
          </a:p>
        </p:txBody>
      </p:sp>
    </p:spTree>
    <p:extLst>
      <p:ext uri="{BB962C8B-B14F-4D97-AF65-F5344CB8AC3E}">
        <p14:creationId xmlns:p14="http://schemas.microsoft.com/office/powerpoint/2010/main" val="1607908244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F7DC45A1-11C6-4616-9481-C8CECB574752}"/>
              </a:ext>
            </a:extLst>
          </p:cNvPr>
          <p:cNvSpPr txBox="1"/>
          <p:nvPr/>
        </p:nvSpPr>
        <p:spPr>
          <a:xfrm>
            <a:off x="265872" y="604847"/>
            <a:ext cx="8612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14350" indent="-514350" algn="ctr">
              <a:buFont typeface="+mj-lt"/>
              <a:buAutoNum type="romanUcPeriod"/>
            </a:pPr>
            <a:r>
              <a:rPr lang="en-US" sz="3200" b="1" dirty="0">
                <a:solidFill>
                  <a:schemeClr val="bg1"/>
                </a:solidFill>
              </a:rPr>
              <a:t>Word / Instructions of the Lord are Clear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56A6557-0EA5-433C-9F9D-48D0109319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443697"/>
            <a:ext cx="803716" cy="93106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C04D4462-04A0-4A16-ACE9-6DE4C35888CC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130"/>
          <a:stretch/>
        </p:blipFill>
        <p:spPr>
          <a:xfrm>
            <a:off x="8340284" y="1443697"/>
            <a:ext cx="803716" cy="911875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EBE248E4-3ABE-455B-8435-D1D82379C49C}"/>
              </a:ext>
            </a:extLst>
          </p:cNvPr>
          <p:cNvSpPr txBox="1"/>
          <p:nvPr/>
        </p:nvSpPr>
        <p:spPr>
          <a:xfrm>
            <a:off x="663115" y="2628837"/>
            <a:ext cx="8079027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Many think the Bible is hard, difficult or “unclear”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Can know and understood</a:t>
            </a:r>
          </a:p>
          <a:p>
            <a:pPr marL="457200" indent="-457200">
              <a:buFont typeface="+mj-lt"/>
              <a:buAutoNum type="alphaUcPeriod"/>
            </a:pPr>
            <a:endParaRPr lang="en-US" sz="1000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Doesn’t deny that some things are difficult</a:t>
            </a:r>
          </a:p>
          <a:p>
            <a:pPr marL="457200" indent="-457200">
              <a:buFont typeface="+mj-lt"/>
              <a:buAutoNum type="alphaUcPeriod"/>
            </a:pPr>
            <a:endParaRPr lang="en-US" sz="1000" u="sng" dirty="0">
              <a:latin typeface="Arial Narrow" panose="020B0606020202030204" pitchFamily="34" charset="0"/>
            </a:endParaRPr>
          </a:p>
          <a:p>
            <a:pPr marL="457200" indent="-457200">
              <a:buFont typeface="+mj-lt"/>
              <a:buAutoNum type="alphaUcPeriod"/>
            </a:pPr>
            <a:r>
              <a:rPr lang="en-US" sz="2400" u="sng" dirty="0">
                <a:latin typeface="Arial Narrow" panose="020B0606020202030204" pitchFamily="34" charset="0"/>
              </a:rPr>
              <a:t>The problem in doing what God says – is not in understanding what we are to do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The problem is just doing it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sz="2400" i="1" dirty="0">
                <a:latin typeface="Arial Narrow" panose="020B0606020202030204" pitchFamily="34" charset="0"/>
              </a:rPr>
              <a:t>Driven by own will – not yielding (Rom. 10:1-3; Mk. 8:34)</a:t>
            </a:r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F3D75252-6706-4188-B92E-622343A89481}"/>
              </a:ext>
            </a:extLst>
          </p:cNvPr>
          <p:cNvSpPr/>
          <p:nvPr/>
        </p:nvSpPr>
        <p:spPr>
          <a:xfrm>
            <a:off x="3230880" y="1584960"/>
            <a:ext cx="2769326" cy="584775"/>
          </a:xfrm>
          <a:prstGeom prst="ellipse">
            <a:avLst/>
          </a:prstGeom>
          <a:solidFill>
            <a:schemeClr val="accent2">
              <a:lumMod val="75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bg1"/>
                </a:solidFill>
              </a:rPr>
              <a:t>VV. 9, 16-17</a:t>
            </a:r>
          </a:p>
        </p:txBody>
      </p:sp>
    </p:spTree>
    <p:extLst>
      <p:ext uri="{BB962C8B-B14F-4D97-AF65-F5344CB8AC3E}">
        <p14:creationId xmlns:p14="http://schemas.microsoft.com/office/powerpoint/2010/main" val="122704299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Wor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Quotable">
  <a:themeElements>
    <a:clrScheme name="Quotable">
      <a:dk1>
        <a:sysClr val="windowText" lastClr="000000"/>
      </a:dk1>
      <a:lt1>
        <a:sysClr val="window" lastClr="FFFFFF"/>
      </a:lt1>
      <a:dk2>
        <a:srgbClr val="212121"/>
      </a:dk2>
      <a:lt2>
        <a:srgbClr val="636363"/>
      </a:lt2>
      <a:accent1>
        <a:srgbClr val="00C6BB"/>
      </a:accent1>
      <a:accent2>
        <a:srgbClr val="6FEBA0"/>
      </a:accent2>
      <a:accent3>
        <a:srgbClr val="B6DF5E"/>
      </a:accent3>
      <a:accent4>
        <a:srgbClr val="EFB251"/>
      </a:accent4>
      <a:accent5>
        <a:srgbClr val="EF755F"/>
      </a:accent5>
      <a:accent6>
        <a:srgbClr val="ED515C"/>
      </a:accent6>
      <a:hlink>
        <a:srgbClr val="8F8F8F"/>
      </a:hlink>
      <a:folHlink>
        <a:srgbClr val="A5A5A5"/>
      </a:folHlink>
    </a:clrScheme>
    <a:fontScheme name="Quotable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Quotable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lumMod val="105000"/>
              </a:schemeClr>
            </a:gs>
            <a:gs pos="100000">
              <a:schemeClr val="phClr">
                <a:tint val="9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8000"/>
                <a:lumMod val="102000"/>
              </a:schemeClr>
              <a:schemeClr val="phClr">
                <a:shade val="98000"/>
                <a:lumMod val="98000"/>
              </a:schemeClr>
            </a:duotone>
          </a:blip>
          <a:tile tx="0" ty="0" sx="100000" sy="100000" flip="none" algn="tl"/>
        </a:blipFill>
      </a:fillStyleLst>
      <a:lnStyleLst>
        <a:ln w="9525" cap="rnd" cmpd="sng" algn="ctr">
          <a:solidFill>
            <a:schemeClr val="phClr"/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innerShdw blurRad="63500" dist="25400" dir="13500000">
              <a:srgbClr val="000000">
                <a:alpha val="75000"/>
              </a:srgbClr>
            </a:inn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</a:schemeClr>
            </a:gs>
            <a:gs pos="100000">
              <a:schemeClr val="phClr">
                <a:tint val="84000"/>
                <a:shade val="84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90000"/>
                <a:satMod val="120000"/>
                <a:lumMod val="90000"/>
              </a:schemeClr>
            </a:gs>
            <a:gs pos="100000">
              <a:schemeClr val="phClr"/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Quotable" id="{39EC5628-30ED-4578-ACD8-9820EDB8E15A}" vid="{6F3559E9-1A4C-49D8-94D4-F41003531C49}"/>
    </a:ext>
  </a:extLst>
</a:theme>
</file>

<file path=ppt/theme/theme2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TM03457503[[fn=Quotable]]</Template>
  <TotalTime>967</TotalTime>
  <Words>1068</Words>
  <Application>Microsoft Office PowerPoint</Application>
  <PresentationFormat>On-screen Show (4:3)</PresentationFormat>
  <Paragraphs>167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22</vt:i4>
      </vt:variant>
    </vt:vector>
  </HeadingPairs>
  <TitlesOfParts>
    <vt:vector size="32" baseType="lpstr">
      <vt:lpstr>Wingdings</vt:lpstr>
      <vt:lpstr>Wingdings 2</vt:lpstr>
      <vt:lpstr>Comic Sans MS</vt:lpstr>
      <vt:lpstr>Times New Roman</vt:lpstr>
      <vt:lpstr>Arial Narrow</vt:lpstr>
      <vt:lpstr>Arial Rounded MT Bold</vt:lpstr>
      <vt:lpstr>Arial</vt:lpstr>
      <vt:lpstr>Century Gothic</vt:lpstr>
      <vt:lpstr>Quotable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Donnie V. Rader</dc:creator>
  <cp:lastModifiedBy>Donnie V. Rader</cp:lastModifiedBy>
  <cp:revision>33</cp:revision>
  <dcterms:created xsi:type="dcterms:W3CDTF">2018-07-27T00:12:04Z</dcterms:created>
  <dcterms:modified xsi:type="dcterms:W3CDTF">2019-04-02T03:58:13Z</dcterms:modified>
</cp:coreProperties>
</file>