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03" r:id="rId1"/>
    <p:sldMasterId id="2147483919" r:id="rId2"/>
  </p:sldMasterIdLst>
  <p:sldIdLst>
    <p:sldId id="279" r:id="rId3"/>
    <p:sldId id="304" r:id="rId4"/>
    <p:sldId id="281" r:id="rId5"/>
    <p:sldId id="277" r:id="rId6"/>
    <p:sldId id="280" r:id="rId7"/>
    <p:sldId id="259" r:id="rId8"/>
    <p:sldId id="258" r:id="rId9"/>
    <p:sldId id="282" r:id="rId10"/>
    <p:sldId id="283" r:id="rId11"/>
    <p:sldId id="260" r:id="rId12"/>
    <p:sldId id="266" r:id="rId13"/>
    <p:sldId id="261" r:id="rId14"/>
    <p:sldId id="267" r:id="rId15"/>
    <p:sldId id="284" r:id="rId16"/>
    <p:sldId id="262" r:id="rId17"/>
    <p:sldId id="268" r:id="rId18"/>
    <p:sldId id="263" r:id="rId19"/>
    <p:sldId id="269" r:id="rId20"/>
    <p:sldId id="264" r:id="rId21"/>
    <p:sldId id="270" r:id="rId22"/>
    <p:sldId id="265" r:id="rId23"/>
    <p:sldId id="278" r:id="rId24"/>
  </p:sldIdLst>
  <p:sldSz cx="9144000" cy="6858000" type="screen4x3"/>
  <p:notesSz cx="6858000" cy="9144000"/>
  <p:embeddedFontLst>
    <p:embeddedFont>
      <p:font typeface="Arial Narrow" panose="020B0606020202030204" pitchFamily="34" charset="0"/>
      <p:regular r:id="rId25"/>
      <p:bold r:id="rId26"/>
      <p:italic r:id="rId27"/>
      <p:boldItalic r:id="rId28"/>
    </p:embeddedFont>
    <p:embeddedFont>
      <p:font typeface="Arial Rounded MT Bold" panose="020F0704030504030204" pitchFamily="34" charset="0"/>
      <p:regular r:id="rId29"/>
    </p:embeddedFont>
    <p:embeddedFont>
      <p:font typeface="Century Gothic" panose="020B0502020202020204" pitchFamily="34" charset="0"/>
      <p:regular r:id="rId30"/>
      <p:bold r:id="rId31"/>
      <p:italic r:id="rId32"/>
      <p:boldItalic r:id="rId33"/>
    </p:embeddedFont>
    <p:embeddedFont>
      <p:font typeface="Comic Sans MS" panose="030F0702030302020204" pitchFamily="66" charset="0"/>
      <p:regular r:id="rId34"/>
      <p:bold r:id="rId35"/>
      <p:italic r:id="rId36"/>
      <p:boldItalic r:id="rId37"/>
    </p:embeddedFont>
    <p:embeddedFont>
      <p:font typeface="Wingdings 2" panose="05020102010507070707" pitchFamily="18" charset="2"/>
      <p:regular r:id="rId3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2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2.fntdata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10.fntdata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font" Target="fonts/font14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5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8.fntdata"/><Relationship Id="rId37" Type="http://schemas.openxmlformats.org/officeDocument/2006/relationships/font" Target="fonts/font13.fntdata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4.fntdata"/><Relationship Id="rId36" Type="http://schemas.openxmlformats.org/officeDocument/2006/relationships/font" Target="fonts/font12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font" Target="fonts/font1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78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141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18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92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1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569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485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1E3D6F-8F06-40B8-959C-375CFEB7BC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FB4691-697E-440B-9D82-62F50AADDA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DBE640-82CC-4824-8034-B3CB3D817F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1E165556-6469-4429-973B-B62343B29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67723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FFE99D-26FE-4C4A-88FD-6470CA749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889152-4292-4262-A6C2-4DD1FE8C4B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6E2953-E194-4064-98E7-622D728054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86107220-A413-4897-AC5C-F4A8311EF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17663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6ACAB-2FBD-4F54-AC24-C9640AA5F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037308-1BEC-47C4-A890-EA2F45BB0B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EE219C-059C-4AA6-90C1-DD9471FE36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C50F4BE1-9F10-4AB7-8926-260621E8D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48219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A2C37890-9426-41CE-A483-9DB6C5922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39AC0021-24F0-4B8D-8795-5603E104D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1A88196E-302D-4C8A-910D-51BB216939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50AB2D3D-75C3-4302-808A-6B32AEE68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6641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7278618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40511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566D6DD-9675-4717-84BE-A9B5AFC78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DD00C6D-2291-4185-A20A-DD99986322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982197-81B0-488F-B9B8-72C546DA50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65E42779-1060-48E7-9177-5A2FCB51A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82384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E987AC-661D-4825-B289-AA50054986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8FB9BE-A6B2-4E67-9EFA-C4B358264D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7927D3-035C-4CE7-B299-F827A03432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6657CE1C-743A-4B93-A8F7-55EA9457C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06558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22DF98-8F08-498C-8DE3-30E8621BF0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8F7BD0-5E83-4B12-B6F4-29830F22F1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D59C44-D062-46A5-AFED-3121DAA4E1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F4459FBE-41C4-4541-A2EF-F4679BE01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7625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C2F2FCF4-149E-4D4F-A21C-EBB969DE43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B1C177C-9D3C-4A19-B0C5-371216202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E2B394AE-4B5E-49C0-9DFF-9B64455838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92BFF67A-D692-4863-ABF2-A55271A9B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44429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11D71736-19C5-4FFD-B04B-887DC82FAF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9C9AA63C-810C-4069-A515-52FD8177B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17128738-E5BA-4FC5-91A3-B1A53F838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B9E51033-306A-4818-B3A2-D7E2685C7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94468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557050-E516-4638-8C33-C69677641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B8EF38-EF12-4B7B-A73E-F8309CC0F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7EC1AC-056B-40FF-9F49-AFA716044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001C6A9F-60B1-4DD6-8852-1FB6F2D38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10505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2358AB-5CCA-4B22-97E9-A78871E3FB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BF73FA-727A-458D-BCE7-B5545EB36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545CFA-7ECB-4ECA-816E-50242BDB34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69F3E5C4-6E98-4B79-A653-E1A95415F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7054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429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701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50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72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96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010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50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0BC00AA-DAB2-48EF-A03D-895F457D5D20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6E36DC5-FD46-4F39-AC50-3B5B38C42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06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918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6600"/>
            </a:gs>
            <a:gs pos="100000">
              <a:srgbClr val="3333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8381A93-D55C-47F2-97D9-0A17A4211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4E52C35-A4E7-4818-8439-7D61D4593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B5E528-DB67-4518-AAE9-1094C44F2B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6402AD1-58E9-4D6B-95D1-41493B4611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6914626-FD8D-40F6-996C-96FB83C544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262934-A8E1-4E8B-95EA-D05FD4A00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3585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BC41FA-078F-4D0D-8D7C-D393BFFFEC64}"/>
              </a:ext>
            </a:extLst>
          </p:cNvPr>
          <p:cNvSpPr/>
          <p:nvPr/>
        </p:nvSpPr>
        <p:spPr>
          <a:xfrm>
            <a:off x="566529" y="482047"/>
            <a:ext cx="8001000" cy="589390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07C8E-EC90-478F-892A-6DECB85E7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1" y="482047"/>
            <a:ext cx="1432805" cy="1659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254FBE-06ED-4071-971F-8C03D434F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7144667" y="482047"/>
            <a:ext cx="1432804" cy="1625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30646-E038-41A3-BE8D-9611F4DBC5F7}"/>
              </a:ext>
            </a:extLst>
          </p:cNvPr>
          <p:cNvSpPr/>
          <p:nvPr/>
        </p:nvSpPr>
        <p:spPr>
          <a:xfrm>
            <a:off x="556587" y="3021496"/>
            <a:ext cx="8001000" cy="335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EEE12-1F18-41A2-A741-B3C81FDC0067}"/>
              </a:ext>
            </a:extLst>
          </p:cNvPr>
          <p:cNvSpPr txBox="1"/>
          <p:nvPr/>
        </p:nvSpPr>
        <p:spPr>
          <a:xfrm>
            <a:off x="884581" y="3308291"/>
            <a:ext cx="8080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Word / Instructions of the Lord are Clear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What the Lord Says is Easy to Do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701647-303F-4A11-AAD7-1EC6CB9FDFCB}"/>
              </a:ext>
            </a:extLst>
          </p:cNvPr>
          <p:cNvSpPr/>
          <p:nvPr/>
        </p:nvSpPr>
        <p:spPr>
          <a:xfrm>
            <a:off x="724796" y="343840"/>
            <a:ext cx="7704352" cy="267765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</a:t>
            </a:r>
          </a:p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12038310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D99-ECA9-4070-AB89-A5C22133C394}"/>
              </a:ext>
            </a:extLst>
          </p:cNvPr>
          <p:cNvSpPr txBox="1"/>
          <p:nvPr/>
        </p:nvSpPr>
        <p:spPr>
          <a:xfrm>
            <a:off x="531743" y="624726"/>
            <a:ext cx="8080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en-US" sz="3200" b="1" dirty="0">
                <a:solidFill>
                  <a:schemeClr val="bg1"/>
                </a:solidFill>
              </a:rPr>
              <a:t>What the Lord Says is Easy to Do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963CE5-E2D2-44FA-8EFD-767250732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0D1331-6FE5-4235-96EF-90C00CB36C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F208837-3D83-4116-A4A5-474F4210FAAD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9-10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9BDB9-AF1F-42BF-A91A-BBA0A9139FF1}"/>
              </a:ext>
            </a:extLst>
          </p:cNvPr>
          <p:cNvSpPr txBox="1"/>
          <p:nvPr/>
        </p:nvSpPr>
        <p:spPr>
          <a:xfrm>
            <a:off x="663115" y="2628837"/>
            <a:ext cx="807902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Some think it is really hard to do what is right – stay faithful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Can do what the Lord commands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Otherwise, blame is on God for giving requirement can’t obey!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Commands are not burdensome (1 John 5:3)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Yoke is easy, burden is light (Matt. 11:28)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Commands are “near” – within reach (Rom. 10:6-8)</a:t>
            </a:r>
          </a:p>
          <a:p>
            <a:pPr marL="914400" lvl="1" indent="-457200">
              <a:buFont typeface="+mj-lt"/>
              <a:buAutoNum type="arabicPeriod"/>
            </a:pPr>
            <a:endParaRPr lang="en-US" sz="1000" i="1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Not easy when try to follow our will &amp; follow God!</a:t>
            </a:r>
          </a:p>
        </p:txBody>
      </p:sp>
    </p:spTree>
    <p:extLst>
      <p:ext uri="{BB962C8B-B14F-4D97-AF65-F5344CB8AC3E}">
        <p14:creationId xmlns:p14="http://schemas.microsoft.com/office/powerpoint/2010/main" val="567637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BC41FA-078F-4D0D-8D7C-D393BFFFEC64}"/>
              </a:ext>
            </a:extLst>
          </p:cNvPr>
          <p:cNvSpPr/>
          <p:nvPr/>
        </p:nvSpPr>
        <p:spPr>
          <a:xfrm>
            <a:off x="566529" y="482047"/>
            <a:ext cx="8001000" cy="589390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07C8E-EC90-478F-892A-6DECB85E7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1" y="482047"/>
            <a:ext cx="1432805" cy="1659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254FBE-06ED-4071-971F-8C03D434F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7144667" y="482047"/>
            <a:ext cx="1432804" cy="1625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30646-E038-41A3-BE8D-9611F4DBC5F7}"/>
              </a:ext>
            </a:extLst>
          </p:cNvPr>
          <p:cNvSpPr/>
          <p:nvPr/>
        </p:nvSpPr>
        <p:spPr>
          <a:xfrm>
            <a:off x="556587" y="3021496"/>
            <a:ext cx="8001000" cy="335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EEE12-1F18-41A2-A741-B3C81FDC0067}"/>
              </a:ext>
            </a:extLst>
          </p:cNvPr>
          <p:cNvSpPr txBox="1"/>
          <p:nvPr/>
        </p:nvSpPr>
        <p:spPr>
          <a:xfrm>
            <a:off x="884581" y="3308291"/>
            <a:ext cx="80805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Word / Instructions of the Lord are Clear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What the Lord Says is Easy to Do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“Men of God” Can be Wrong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3CFEB9-0C89-4E96-B9A9-8DFCEF82E964}"/>
              </a:ext>
            </a:extLst>
          </p:cNvPr>
          <p:cNvSpPr/>
          <p:nvPr/>
        </p:nvSpPr>
        <p:spPr>
          <a:xfrm>
            <a:off x="724796" y="343840"/>
            <a:ext cx="7704352" cy="267765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</a:t>
            </a:r>
          </a:p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10124514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A4EA93-ACB7-4B54-99F7-556CAA2EFEB7}"/>
              </a:ext>
            </a:extLst>
          </p:cNvPr>
          <p:cNvSpPr txBox="1"/>
          <p:nvPr/>
        </p:nvSpPr>
        <p:spPr>
          <a:xfrm>
            <a:off x="531743" y="694300"/>
            <a:ext cx="8080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+mj-lt"/>
              <a:buAutoNum type="romanUcPeriod" startAt="3"/>
            </a:pPr>
            <a:r>
              <a:rPr lang="en-US" sz="3200" b="1" dirty="0">
                <a:solidFill>
                  <a:schemeClr val="bg1"/>
                </a:solidFill>
              </a:rPr>
              <a:t>“Men of God” Can be Wrong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AAC6DA-285D-41B9-B5A7-245AD44A2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DFAF25-E020-4712-B284-DE789CFEDF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C45A803-A91E-4F08-83FB-ED31A8B87544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11, 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1B7229-31CA-44ED-8E91-A8A3A80E7707}"/>
              </a:ext>
            </a:extLst>
          </p:cNvPr>
          <p:cNvSpPr txBox="1"/>
          <p:nvPr/>
        </p:nvSpPr>
        <p:spPr>
          <a:xfrm>
            <a:off x="663115" y="2628837"/>
            <a:ext cx="80790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Easy to think that a man “in the know” about Bible things – would not mislead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Good student of word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Preacher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Has a degree (masters or PhD)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Professor – written books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Known &amp; heard of him for long time</a:t>
            </a:r>
          </a:p>
        </p:txBody>
      </p:sp>
    </p:spTree>
    <p:extLst>
      <p:ext uri="{BB962C8B-B14F-4D97-AF65-F5344CB8AC3E}">
        <p14:creationId xmlns:p14="http://schemas.microsoft.com/office/powerpoint/2010/main" val="3464099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A4EA93-ACB7-4B54-99F7-556CAA2EFEB7}"/>
              </a:ext>
            </a:extLst>
          </p:cNvPr>
          <p:cNvSpPr txBox="1"/>
          <p:nvPr/>
        </p:nvSpPr>
        <p:spPr>
          <a:xfrm>
            <a:off x="531743" y="694300"/>
            <a:ext cx="8080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+mj-lt"/>
              <a:buAutoNum type="romanUcPeriod" startAt="3"/>
            </a:pPr>
            <a:r>
              <a:rPr lang="en-US" sz="3200" b="1" dirty="0">
                <a:solidFill>
                  <a:schemeClr val="bg1"/>
                </a:solidFill>
              </a:rPr>
              <a:t>“Men of God” Can be Wrong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AAC6DA-285D-41B9-B5A7-245AD44A2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DFAF25-E020-4712-B284-DE789CFEDF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C45A803-A91E-4F08-83FB-ED31A8B87544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11, 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1B7229-31CA-44ED-8E91-A8A3A80E7707}"/>
              </a:ext>
            </a:extLst>
          </p:cNvPr>
          <p:cNvSpPr txBox="1"/>
          <p:nvPr/>
        </p:nvSpPr>
        <p:spPr>
          <a:xfrm>
            <a:off x="663115" y="2628837"/>
            <a:ext cx="807902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Easy to think that a man “in the know” about Bible things – would not mislead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If he is a man = fallible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Are such people as “false teachers”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Matt. 7:15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2 Pet. 2:1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2 Tim. 4:1</a:t>
            </a:r>
          </a:p>
          <a:p>
            <a:pPr marL="914400" lvl="1" indent="-457200">
              <a:buFont typeface="+mj-lt"/>
              <a:buAutoNum type="arabicPeriod"/>
            </a:pPr>
            <a:endParaRPr lang="en-US" sz="1000" i="1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Need to study and compare by the word</a:t>
            </a:r>
            <a:r>
              <a:rPr lang="en-US" sz="2400" dirty="0">
                <a:latin typeface="Arial Narrow" panose="020B0606020202030204" pitchFamily="34" charset="0"/>
              </a:rPr>
              <a:t> (Acts 17:11)</a:t>
            </a:r>
            <a:endParaRPr lang="en-US" sz="2400" u="sng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8272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BC41FA-078F-4D0D-8D7C-D393BFFFEC64}"/>
              </a:ext>
            </a:extLst>
          </p:cNvPr>
          <p:cNvSpPr/>
          <p:nvPr/>
        </p:nvSpPr>
        <p:spPr>
          <a:xfrm>
            <a:off x="566529" y="482047"/>
            <a:ext cx="8001000" cy="589390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07C8E-EC90-478F-892A-6DECB85E7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1" y="482047"/>
            <a:ext cx="1432805" cy="1659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254FBE-06ED-4071-971F-8C03D434F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7144667" y="482047"/>
            <a:ext cx="1432804" cy="1625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30646-E038-41A3-BE8D-9611F4DBC5F7}"/>
              </a:ext>
            </a:extLst>
          </p:cNvPr>
          <p:cNvSpPr/>
          <p:nvPr/>
        </p:nvSpPr>
        <p:spPr>
          <a:xfrm>
            <a:off x="556587" y="3021496"/>
            <a:ext cx="8001000" cy="335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EEE12-1F18-41A2-A741-B3C81FDC0067}"/>
              </a:ext>
            </a:extLst>
          </p:cNvPr>
          <p:cNvSpPr txBox="1"/>
          <p:nvPr/>
        </p:nvSpPr>
        <p:spPr>
          <a:xfrm>
            <a:off x="884581" y="3308291"/>
            <a:ext cx="80805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Word / Instructions of the Lord are Clear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What the Lord Says is Easy to Do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“Men of God” Can be Wrong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Intelligent People Can be Misled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14E0B4-5C52-4D33-A6B9-B6342665798D}"/>
              </a:ext>
            </a:extLst>
          </p:cNvPr>
          <p:cNvSpPr/>
          <p:nvPr/>
        </p:nvSpPr>
        <p:spPr>
          <a:xfrm>
            <a:off x="724796" y="343840"/>
            <a:ext cx="7704352" cy="267765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</a:t>
            </a:r>
          </a:p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25549001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B4C6AB-E8B9-4550-8B53-5B380AD3BE95}"/>
              </a:ext>
            </a:extLst>
          </p:cNvPr>
          <p:cNvSpPr txBox="1"/>
          <p:nvPr/>
        </p:nvSpPr>
        <p:spPr>
          <a:xfrm>
            <a:off x="531743" y="624726"/>
            <a:ext cx="8080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+mj-lt"/>
              <a:buAutoNum type="romanUcPeriod" startAt="4"/>
            </a:pPr>
            <a:r>
              <a:rPr lang="en-US" sz="3200" b="1" dirty="0">
                <a:solidFill>
                  <a:schemeClr val="bg1"/>
                </a:solidFill>
              </a:rPr>
              <a:t>Intelligent People Can be Misled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1D307-03E0-41AC-97F8-4A65ED33D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1C3D38C-2F43-4B40-8037-C4F11D35CA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BB7C1D9-ACCE-4789-98F1-5340847B3F4B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9, 18, 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F1269A-D061-4312-B80A-52CB269907BE}"/>
              </a:ext>
            </a:extLst>
          </p:cNvPr>
          <p:cNvSpPr txBox="1"/>
          <p:nvPr/>
        </p:nvSpPr>
        <p:spPr>
          <a:xfrm>
            <a:off x="663115" y="2628837"/>
            <a:ext cx="807902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Young prophet was misled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Not ignorant or lacking in intelligence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In fact, was a prophet – he taught the truth!</a:t>
            </a:r>
          </a:p>
          <a:p>
            <a:pPr marL="914400" lvl="1" indent="-457200">
              <a:buFont typeface="+mj-lt"/>
              <a:buAutoNum type="arabicPeriod"/>
            </a:pPr>
            <a:endParaRPr lang="en-US" sz="1000" i="1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Possible for “good” people to be wrong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Must be open minded (i.e. Jews Acts 2)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Paul was a good man, but wrong (Acts 9, 22, 26)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Possible to be deceived (2 Thess. 2:10-12)</a:t>
            </a:r>
          </a:p>
          <a:p>
            <a:pPr marL="914400" lvl="1" indent="-457200">
              <a:buFont typeface="+mj-lt"/>
              <a:buAutoNum type="arabicPeriod"/>
            </a:pPr>
            <a:endParaRPr lang="en-US" sz="1000" i="1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When that happens – not a reflection on intelligence</a:t>
            </a:r>
          </a:p>
        </p:txBody>
      </p:sp>
    </p:spTree>
    <p:extLst>
      <p:ext uri="{BB962C8B-B14F-4D97-AF65-F5344CB8AC3E}">
        <p14:creationId xmlns:p14="http://schemas.microsoft.com/office/powerpoint/2010/main" val="3245013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BC41FA-078F-4D0D-8D7C-D393BFFFEC64}"/>
              </a:ext>
            </a:extLst>
          </p:cNvPr>
          <p:cNvSpPr/>
          <p:nvPr/>
        </p:nvSpPr>
        <p:spPr>
          <a:xfrm>
            <a:off x="566529" y="482047"/>
            <a:ext cx="8001000" cy="589390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07C8E-EC90-478F-892A-6DECB85E7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1" y="482047"/>
            <a:ext cx="1432805" cy="1659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254FBE-06ED-4071-971F-8C03D434F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7144667" y="482047"/>
            <a:ext cx="1432804" cy="1625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30646-E038-41A3-BE8D-9611F4DBC5F7}"/>
              </a:ext>
            </a:extLst>
          </p:cNvPr>
          <p:cNvSpPr/>
          <p:nvPr/>
        </p:nvSpPr>
        <p:spPr>
          <a:xfrm>
            <a:off x="556587" y="3021496"/>
            <a:ext cx="8001000" cy="335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EEE12-1F18-41A2-A741-B3C81FDC0067}"/>
              </a:ext>
            </a:extLst>
          </p:cNvPr>
          <p:cNvSpPr txBox="1"/>
          <p:nvPr/>
        </p:nvSpPr>
        <p:spPr>
          <a:xfrm>
            <a:off x="884581" y="3308291"/>
            <a:ext cx="80805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Word / Instructions of the Lord are Clear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What the Lord Says is Easy to Do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“Men of God” Can be Wrong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Intelligent People Can be Misled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Makes a Difference What One Believes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2D20EE-8C3D-4C9E-BC2D-A2B39F9A483D}"/>
              </a:ext>
            </a:extLst>
          </p:cNvPr>
          <p:cNvSpPr/>
          <p:nvPr/>
        </p:nvSpPr>
        <p:spPr>
          <a:xfrm>
            <a:off x="724796" y="343840"/>
            <a:ext cx="7704352" cy="267765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</a:t>
            </a:r>
          </a:p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4183341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DE0CEA-32A1-4576-8DA0-D698E3A44E13}"/>
              </a:ext>
            </a:extLst>
          </p:cNvPr>
          <p:cNvSpPr txBox="1"/>
          <p:nvPr/>
        </p:nvSpPr>
        <p:spPr>
          <a:xfrm>
            <a:off x="196298" y="634664"/>
            <a:ext cx="8751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+mj-lt"/>
              <a:buAutoNum type="romanUcPeriod" startAt="5"/>
            </a:pPr>
            <a:r>
              <a:rPr lang="en-US" sz="3200" b="1" dirty="0">
                <a:solidFill>
                  <a:schemeClr val="bg1"/>
                </a:solidFill>
              </a:rPr>
              <a:t>Makes a Difference What One Believes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0D202D-AF83-4E48-8284-2AE9E1081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20C429-390C-4819-A665-44EBE54FB3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396B962-C9C8-4389-B823-23D9E1572935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18-19, 22-24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DD4EA8-695B-4381-9B72-BA6A7E1A71C5}"/>
              </a:ext>
            </a:extLst>
          </p:cNvPr>
          <p:cNvSpPr txBox="1"/>
          <p:nvPr/>
        </p:nvSpPr>
        <p:spPr>
          <a:xfrm>
            <a:off x="663115" y="2628837"/>
            <a:ext cx="807902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Common thought: it makes no difference what one believes – as long as sincere / believe in Christ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Made a difference what the young prophet believed &amp; did!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The difference it makes</a:t>
            </a:r>
            <a:r>
              <a:rPr lang="en-US" sz="2400" dirty="0">
                <a:latin typeface="Arial Narrow" panose="020B0606020202030204" pitchFamily="34" charset="0"/>
              </a:rPr>
              <a:t> (2 Thess. 2:10-12)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If it makes a difference what one believes: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The questions and issues that divide the religious world are important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Everyone (who believes &amp; teaches differently) can’t be right</a:t>
            </a:r>
          </a:p>
        </p:txBody>
      </p:sp>
    </p:spTree>
    <p:extLst>
      <p:ext uri="{BB962C8B-B14F-4D97-AF65-F5344CB8AC3E}">
        <p14:creationId xmlns:p14="http://schemas.microsoft.com/office/powerpoint/2010/main" val="24586410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BC41FA-078F-4D0D-8D7C-D393BFFFEC64}"/>
              </a:ext>
            </a:extLst>
          </p:cNvPr>
          <p:cNvSpPr/>
          <p:nvPr/>
        </p:nvSpPr>
        <p:spPr>
          <a:xfrm>
            <a:off x="566529" y="482047"/>
            <a:ext cx="8001000" cy="589390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07C8E-EC90-478F-892A-6DECB85E7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1" y="482047"/>
            <a:ext cx="1432805" cy="1659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254FBE-06ED-4071-971F-8C03D434F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7144667" y="482047"/>
            <a:ext cx="1432804" cy="1625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30646-E038-41A3-BE8D-9611F4DBC5F7}"/>
              </a:ext>
            </a:extLst>
          </p:cNvPr>
          <p:cNvSpPr/>
          <p:nvPr/>
        </p:nvSpPr>
        <p:spPr>
          <a:xfrm>
            <a:off x="556587" y="3021496"/>
            <a:ext cx="8001000" cy="335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EEE12-1F18-41A2-A741-B3C81FDC0067}"/>
              </a:ext>
            </a:extLst>
          </p:cNvPr>
          <p:cNvSpPr txBox="1"/>
          <p:nvPr/>
        </p:nvSpPr>
        <p:spPr>
          <a:xfrm>
            <a:off x="884581" y="3308291"/>
            <a:ext cx="80805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Word / Instructions of the Lord are Clear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What the Lord Says is Easy to Do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“Men of God” Can be Wrong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Intelligent People Can be Misled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Makes a Difference What One Believes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The Sincere Can be Disobedient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8A29E2-5D86-45E5-9236-355754A9D807}"/>
              </a:ext>
            </a:extLst>
          </p:cNvPr>
          <p:cNvSpPr/>
          <p:nvPr/>
        </p:nvSpPr>
        <p:spPr>
          <a:xfrm>
            <a:off x="724796" y="343840"/>
            <a:ext cx="7704352" cy="267765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</a:t>
            </a:r>
          </a:p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14892645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1EB584-94C2-4BCB-99C6-169C172C09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r="1666"/>
          <a:stretch/>
        </p:blipFill>
        <p:spPr>
          <a:xfrm rot="21206803">
            <a:off x="189048" y="425836"/>
            <a:ext cx="3581400" cy="2182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3" name="TextBox 3">
            <a:extLst>
              <a:ext uri="{FF2B5EF4-FFF2-40B4-BE49-F238E27FC236}">
                <a16:creationId xmlns:a16="http://schemas.microsoft.com/office/drawing/2014/main" id="{3C869CE1-7EFC-4452-98F8-AF881C996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33400"/>
            <a:ext cx="5029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panose="020B0604020202020204" pitchFamily="34" charset="0"/>
              </a:rPr>
              <a:t>Topics </a:t>
            </a:r>
          </a:p>
        </p:txBody>
      </p:sp>
      <p:sp>
        <p:nvSpPr>
          <p:cNvPr id="15364" name="TextBox 4">
            <a:extLst>
              <a:ext uri="{FF2B5EF4-FFF2-40B4-BE49-F238E27FC236}">
                <a16:creationId xmlns:a16="http://schemas.microsoft.com/office/drawing/2014/main" id="{EC8157C4-416C-4E8F-BC60-364E1F740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2878991"/>
            <a:ext cx="8440738" cy="218521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Tuesday: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Nevertheless (Luke 5:1-11)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altLang="en-US" sz="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Wednesday</a:t>
            </a: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 Strengthening the Hand of the Sinner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altLang="en-US" sz="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Thursday:</a:t>
            </a: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When it Seems Evil to Serve the Lord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altLang="en-US" sz="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Friday:</a:t>
            </a: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Don’t Boast Before the Battle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88FB8E-4710-487E-AE4A-4991AD7E921D}"/>
              </a:ext>
            </a:extLst>
          </p:cNvPr>
          <p:cNvSpPr txBox="1"/>
          <p:nvPr/>
        </p:nvSpPr>
        <p:spPr>
          <a:xfrm>
            <a:off x="531743" y="684360"/>
            <a:ext cx="8080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+mj-lt"/>
              <a:buAutoNum type="romanUcPeriod" startAt="6"/>
            </a:pPr>
            <a:r>
              <a:rPr lang="en-US" sz="3200" b="1" dirty="0">
                <a:solidFill>
                  <a:schemeClr val="bg1"/>
                </a:solidFill>
              </a:rPr>
              <a:t>The Sincere Can be Disobedient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1E792-8466-4468-BF18-B76C6C151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3AA413-4D34-4E3D-9E67-156079F7B2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05765E0F-F677-4D46-86F8-6A852F3C3748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18-19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0FAA60-BC28-4A9C-9756-D37BDD0BA151}"/>
              </a:ext>
            </a:extLst>
          </p:cNvPr>
          <p:cNvSpPr txBox="1"/>
          <p:nvPr/>
        </p:nvSpPr>
        <p:spPr>
          <a:xfrm>
            <a:off x="663115" y="2628837"/>
            <a:ext cx="807902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Young prophet was sincere in what he did – yet still disobedient</a:t>
            </a:r>
            <a:r>
              <a:rPr lang="en-US" sz="2400" dirty="0">
                <a:latin typeface="Arial Narrow" panose="020B0606020202030204" pitchFamily="34" charset="0"/>
              </a:rPr>
              <a:t> (vv. 21, 26)</a:t>
            </a:r>
          </a:p>
          <a:p>
            <a:pPr marL="457200" indent="-457200">
              <a:buFont typeface="+mj-lt"/>
              <a:buAutoNum type="alphaUcPeriod"/>
            </a:pPr>
            <a:endParaRPr lang="en-US" sz="1000" i="1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Paul was sincere while opposing Christ</a:t>
            </a:r>
            <a:r>
              <a:rPr lang="en-US" sz="2400" dirty="0">
                <a:latin typeface="Arial Narrow" panose="020B0606020202030204" pitchFamily="34" charset="0"/>
              </a:rPr>
              <a:t> (Acts 23:1)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Way that seems right, but is wrong</a:t>
            </a:r>
            <a:r>
              <a:rPr lang="en-US" sz="2400" dirty="0">
                <a:latin typeface="Arial Narrow" panose="020B0606020202030204" pitchFamily="34" charset="0"/>
              </a:rPr>
              <a:t> (Prov. 14:12)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Means: possible to be sincerely wrong</a:t>
            </a:r>
          </a:p>
        </p:txBody>
      </p:sp>
    </p:spTree>
    <p:extLst>
      <p:ext uri="{BB962C8B-B14F-4D97-AF65-F5344CB8AC3E}">
        <p14:creationId xmlns:p14="http://schemas.microsoft.com/office/powerpoint/2010/main" val="37644179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BC41FA-078F-4D0D-8D7C-D393BFFFEC64}"/>
              </a:ext>
            </a:extLst>
          </p:cNvPr>
          <p:cNvSpPr/>
          <p:nvPr/>
        </p:nvSpPr>
        <p:spPr>
          <a:xfrm>
            <a:off x="566529" y="482047"/>
            <a:ext cx="8001000" cy="589390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07C8E-EC90-478F-892A-6DECB85E7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1" y="482047"/>
            <a:ext cx="1432805" cy="1659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254FBE-06ED-4071-971F-8C03D434F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7144667" y="482047"/>
            <a:ext cx="1432804" cy="1625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30646-E038-41A3-BE8D-9611F4DBC5F7}"/>
              </a:ext>
            </a:extLst>
          </p:cNvPr>
          <p:cNvSpPr/>
          <p:nvPr/>
        </p:nvSpPr>
        <p:spPr>
          <a:xfrm>
            <a:off x="556587" y="3021496"/>
            <a:ext cx="8001000" cy="335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EEE12-1F18-41A2-A741-B3C81FDC0067}"/>
              </a:ext>
            </a:extLst>
          </p:cNvPr>
          <p:cNvSpPr txBox="1"/>
          <p:nvPr/>
        </p:nvSpPr>
        <p:spPr>
          <a:xfrm>
            <a:off x="884581" y="3308291"/>
            <a:ext cx="80805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/>
              <a:t>Word / Instructions of the Lord are Clear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What the Lord Says is Easy to Do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“Men of God” Can be Wrong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Intelligent People Can be Misled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Makes a Difference What One Believes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/>
              <a:t>The Sincere Can be Disobedient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D9970A-5372-4E78-A96B-EA46E420A72E}"/>
              </a:ext>
            </a:extLst>
          </p:cNvPr>
          <p:cNvSpPr/>
          <p:nvPr/>
        </p:nvSpPr>
        <p:spPr>
          <a:xfrm>
            <a:off x="724796" y="343840"/>
            <a:ext cx="7704352" cy="267765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</a:t>
            </a:r>
          </a:p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36954380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990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80591" y="526774"/>
            <a:ext cx="5181600" cy="762000"/>
          </a:xfrm>
          <a:prstGeom prst="roundRect">
            <a:avLst>
              <a:gd name="adj" fmla="val 2857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1 Kings 13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DE90BCF-9A69-4CAE-B807-6D2E60C7C2FF}"/>
              </a:ext>
            </a:extLst>
          </p:cNvPr>
          <p:cNvSpPr/>
          <p:nvPr/>
        </p:nvSpPr>
        <p:spPr>
          <a:xfrm>
            <a:off x="327991" y="298174"/>
            <a:ext cx="8478079" cy="6331226"/>
          </a:xfrm>
          <a:prstGeom prst="roundRect">
            <a:avLst>
              <a:gd name="adj" fmla="val 332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2BEC22-F335-4450-9D84-FC0A93A61F82}"/>
              </a:ext>
            </a:extLst>
          </p:cNvPr>
          <p:cNvSpPr txBox="1"/>
          <p:nvPr/>
        </p:nvSpPr>
        <p:spPr>
          <a:xfrm>
            <a:off x="787367" y="2090172"/>
            <a:ext cx="77680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Story of two prophets – One old, the other young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 context of kingdom recently dividing (1 Kings 11-12)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Many practical lessons to be learned from these two prophets</a:t>
            </a:r>
          </a:p>
        </p:txBody>
      </p:sp>
    </p:spTree>
    <p:extLst>
      <p:ext uri="{BB962C8B-B14F-4D97-AF65-F5344CB8AC3E}">
        <p14:creationId xmlns:p14="http://schemas.microsoft.com/office/powerpoint/2010/main" val="37846358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80591" y="526774"/>
            <a:ext cx="5181600" cy="762000"/>
          </a:xfrm>
          <a:prstGeom prst="roundRect">
            <a:avLst>
              <a:gd name="adj" fmla="val 2857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1 Kings 13</a:t>
            </a:r>
          </a:p>
        </p:txBody>
      </p:sp>
      <p:sp>
        <p:nvSpPr>
          <p:cNvPr id="9221" name="TextBox 8"/>
          <p:cNvSpPr txBox="1">
            <a:spLocks noChangeArrowheads="1"/>
          </p:cNvSpPr>
          <p:nvPr/>
        </p:nvSpPr>
        <p:spPr bwMode="auto">
          <a:xfrm>
            <a:off x="708991" y="1441174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i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Message From A Prophet</a:t>
            </a:r>
          </a:p>
        </p:txBody>
      </p:sp>
      <p:sp>
        <p:nvSpPr>
          <p:cNvPr id="9222" name="TextBox 9"/>
          <p:cNvSpPr txBox="1">
            <a:spLocks noChangeArrowheads="1"/>
          </p:cNvSpPr>
          <p:nvPr/>
        </p:nvSpPr>
        <p:spPr bwMode="auto">
          <a:xfrm>
            <a:off x="260499" y="2055537"/>
            <a:ext cx="7848600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15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buFont typeface="Arial" panose="020B0604020202020204" pitchFamily="34" charset="0"/>
              <a:buAutoNum type="romanUcPeriod"/>
            </a:pPr>
            <a:r>
              <a:rPr lang="en-US" altLang="en-US" sz="2400" b="1" u="sng" dirty="0">
                <a:solidFill>
                  <a:srgbClr val="FFFF99"/>
                </a:solidFill>
              </a:rPr>
              <a:t>Prophet speaks against worship by Jeroboam </a:t>
            </a:r>
            <a:r>
              <a:rPr lang="en-US" altLang="en-US" sz="2400" dirty="0">
                <a:solidFill>
                  <a:srgbClr val="FFFF99"/>
                </a:solidFill>
              </a:rPr>
              <a:t>(vv. 1-10)</a:t>
            </a:r>
            <a:r>
              <a:rPr lang="en-US" altLang="en-US" sz="2400" dirty="0"/>
              <a:t>  - </a:t>
            </a:r>
            <a:r>
              <a:rPr lang="en-US" altLang="en-US" sz="2400" i="1" dirty="0">
                <a:solidFill>
                  <a:schemeClr val="accent2"/>
                </a:solidFill>
              </a:rPr>
              <a:t>Warning of the man of God</a:t>
            </a:r>
          </a:p>
          <a:p>
            <a:pPr marL="1371600" lvl="2" indent="-457200" eaLnBrk="1" hangingPunct="1">
              <a:buFont typeface="+mj-lt"/>
              <a:buAutoNum type="alphaUcPeriod"/>
            </a:pPr>
            <a:r>
              <a:rPr lang="en-US" altLang="en-US" sz="2000" i="1" dirty="0"/>
              <a:t>Cried out against the alter (vv. 1-3)</a:t>
            </a:r>
          </a:p>
          <a:p>
            <a:pPr marL="1371600" lvl="2" indent="-457200" eaLnBrk="1" hangingPunct="1">
              <a:buFont typeface="+mj-lt"/>
              <a:buAutoNum type="alphaUcPeriod"/>
            </a:pPr>
            <a:r>
              <a:rPr lang="en-US" altLang="en-US" sz="2000" i="1" dirty="0"/>
              <a:t>Jeroboam sought to stop him and witnessed 3 signs (vv. 4-6)</a:t>
            </a:r>
          </a:p>
          <a:p>
            <a:pPr marL="1371600" lvl="2" indent="-457200" eaLnBrk="1" hangingPunct="1">
              <a:buFont typeface="+mj-lt"/>
              <a:buAutoNum type="alphaUcPeriod"/>
            </a:pPr>
            <a:r>
              <a:rPr lang="en-US" altLang="en-US" sz="2000" i="1" dirty="0"/>
              <a:t>Prophet was invited to king’s house – but could not (vv. 7-10)</a:t>
            </a:r>
          </a:p>
          <a:p>
            <a:pPr lvl="1" eaLnBrk="1" hangingPunct="1">
              <a:buFont typeface="Arial" panose="020B0604020202020204" pitchFamily="34" charset="0"/>
              <a:buAutoNum type="romanUcPeriod"/>
            </a:pPr>
            <a:endParaRPr lang="en-US" altLang="en-US" sz="1000" dirty="0"/>
          </a:p>
          <a:p>
            <a:pPr lvl="1" eaLnBrk="1" hangingPunct="1">
              <a:buFont typeface="Arial" panose="020B0604020202020204" pitchFamily="34" charset="0"/>
              <a:buAutoNum type="romanUcPeriod"/>
            </a:pPr>
            <a:r>
              <a:rPr lang="en-US" altLang="en-US" sz="2400" b="1" u="sng" dirty="0">
                <a:solidFill>
                  <a:srgbClr val="FFFF99"/>
                </a:solidFill>
              </a:rPr>
              <a:t>Disobedience and death of the prophet </a:t>
            </a:r>
            <a:r>
              <a:rPr lang="en-US" altLang="en-US" sz="2400" dirty="0">
                <a:solidFill>
                  <a:srgbClr val="FFFF99"/>
                </a:solidFill>
              </a:rPr>
              <a:t>(vv. 11-34)</a:t>
            </a:r>
          </a:p>
          <a:p>
            <a:pPr marL="1371600" lvl="2" indent="-457200" eaLnBrk="1" hangingPunct="1">
              <a:buFont typeface="+mj-lt"/>
              <a:buAutoNum type="alphaUcPeriod"/>
            </a:pPr>
            <a:r>
              <a:rPr lang="en-US" altLang="en-US" sz="2000" i="1" dirty="0"/>
              <a:t>The sin of the man of God (vv. 11-19)</a:t>
            </a:r>
          </a:p>
          <a:p>
            <a:pPr marL="1371600" lvl="2" indent="-457200" eaLnBrk="1" hangingPunct="1">
              <a:buFont typeface="+mj-lt"/>
              <a:buAutoNum type="alphaUcPeriod"/>
            </a:pPr>
            <a:r>
              <a:rPr lang="en-US" altLang="en-US" sz="2000" i="1" dirty="0"/>
              <a:t>The judgment against the man of God (vv. 20-34)</a:t>
            </a:r>
            <a:endParaRPr lang="en-US" altLang="en-US" sz="20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DE90BCF-9A69-4CAE-B807-6D2E60C7C2FF}"/>
              </a:ext>
            </a:extLst>
          </p:cNvPr>
          <p:cNvSpPr/>
          <p:nvPr/>
        </p:nvSpPr>
        <p:spPr>
          <a:xfrm>
            <a:off x="327991" y="298174"/>
            <a:ext cx="8478079" cy="6331226"/>
          </a:xfrm>
          <a:prstGeom prst="roundRect">
            <a:avLst>
              <a:gd name="adj" fmla="val 332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0E89E1-BF3D-45EA-AD15-99F813583B60}"/>
              </a:ext>
            </a:extLst>
          </p:cNvPr>
          <p:cNvSpPr/>
          <p:nvPr/>
        </p:nvSpPr>
        <p:spPr>
          <a:xfrm>
            <a:off x="2832652" y="2405270"/>
            <a:ext cx="3955774" cy="44726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B135AA-6C5E-48D6-BC7B-9BBC7A129449}"/>
              </a:ext>
            </a:extLst>
          </p:cNvPr>
          <p:cNvSpPr/>
          <p:nvPr/>
        </p:nvSpPr>
        <p:spPr>
          <a:xfrm>
            <a:off x="2080591" y="5092149"/>
            <a:ext cx="2700131" cy="44726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402050-720B-46BB-B9C1-46F6CD29D1BC}"/>
              </a:ext>
            </a:extLst>
          </p:cNvPr>
          <p:cNvSpPr/>
          <p:nvPr/>
        </p:nvSpPr>
        <p:spPr>
          <a:xfrm>
            <a:off x="2148083" y="5532714"/>
            <a:ext cx="3955774" cy="44726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build="p" bldLvl="5"/>
      <p:bldP spid="3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6FE17CC-9833-4FE5-9A4D-EEA414266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7" y="337931"/>
            <a:ext cx="2452872" cy="28415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10FA6E-F05C-40DE-8A9A-BF896720411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6284553" y="348913"/>
            <a:ext cx="2485130" cy="28195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50E2001-D22F-45C2-BEFA-B42D2899DE89}"/>
              </a:ext>
            </a:extLst>
          </p:cNvPr>
          <p:cNvSpPr txBox="1"/>
          <p:nvPr/>
        </p:nvSpPr>
        <p:spPr>
          <a:xfrm>
            <a:off x="728552" y="5605670"/>
            <a:ext cx="2938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 Kings 13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5A9FAC-8EC5-4DB7-8D99-319307ACF7B7}"/>
              </a:ext>
            </a:extLst>
          </p:cNvPr>
          <p:cNvSpPr/>
          <p:nvPr/>
        </p:nvSpPr>
        <p:spPr>
          <a:xfrm>
            <a:off x="796894" y="3068479"/>
            <a:ext cx="7704352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 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30065413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BC41FA-078F-4D0D-8D7C-D393BFFFEC64}"/>
              </a:ext>
            </a:extLst>
          </p:cNvPr>
          <p:cNvSpPr/>
          <p:nvPr/>
        </p:nvSpPr>
        <p:spPr>
          <a:xfrm>
            <a:off x="566529" y="482047"/>
            <a:ext cx="8001000" cy="5893905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07C8E-EC90-478F-892A-6DECB85E7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1" y="482047"/>
            <a:ext cx="1432805" cy="1659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254FBE-06ED-4071-971F-8C03D434F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7144667" y="482047"/>
            <a:ext cx="1432804" cy="1625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30646-E038-41A3-BE8D-9611F4DBC5F7}"/>
              </a:ext>
            </a:extLst>
          </p:cNvPr>
          <p:cNvSpPr/>
          <p:nvPr/>
        </p:nvSpPr>
        <p:spPr>
          <a:xfrm>
            <a:off x="556587" y="3021496"/>
            <a:ext cx="8001000" cy="335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EEE12-1F18-41A2-A741-B3C81FDC0067}"/>
              </a:ext>
            </a:extLst>
          </p:cNvPr>
          <p:cNvSpPr txBox="1"/>
          <p:nvPr/>
        </p:nvSpPr>
        <p:spPr>
          <a:xfrm>
            <a:off x="884581" y="3308291"/>
            <a:ext cx="8080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dirty="0"/>
              <a:t>Word / Instructions of the Lord are Clear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83CACA-499B-4EAD-9C90-77640A2D8E72}"/>
              </a:ext>
            </a:extLst>
          </p:cNvPr>
          <p:cNvSpPr/>
          <p:nvPr/>
        </p:nvSpPr>
        <p:spPr>
          <a:xfrm>
            <a:off x="724796" y="343840"/>
            <a:ext cx="7704352" cy="267765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“Alas,</a:t>
            </a:r>
          </a:p>
          <a:p>
            <a:pPr algn="ctr"/>
            <a:r>
              <a:rPr lang="en-US" sz="6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Brother”</a:t>
            </a:r>
          </a:p>
          <a:p>
            <a:pPr algn="ctr"/>
            <a:r>
              <a:rPr lang="en-US" sz="4800" i="1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Two Prophets</a:t>
            </a:r>
          </a:p>
        </p:txBody>
      </p:sp>
    </p:spTree>
    <p:extLst>
      <p:ext uri="{BB962C8B-B14F-4D97-AF65-F5344CB8AC3E}">
        <p14:creationId xmlns:p14="http://schemas.microsoft.com/office/powerpoint/2010/main" val="10169721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DC45A1-11C6-4616-9481-C8CECB574752}"/>
              </a:ext>
            </a:extLst>
          </p:cNvPr>
          <p:cNvSpPr txBox="1"/>
          <p:nvPr/>
        </p:nvSpPr>
        <p:spPr>
          <a:xfrm>
            <a:off x="265872" y="604847"/>
            <a:ext cx="8612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romanUcPeriod"/>
            </a:pPr>
            <a:r>
              <a:rPr lang="en-US" sz="3200" b="1" dirty="0">
                <a:solidFill>
                  <a:schemeClr val="bg1"/>
                </a:solidFill>
              </a:rPr>
              <a:t>Word / Instructions of the Lord are Clear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6A6557-0EA5-433C-9F9D-48D010931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4D4462-04A0-4A16-ACE9-6DE4C35888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E248E4-3ABE-455B-8435-D1D82379C49C}"/>
              </a:ext>
            </a:extLst>
          </p:cNvPr>
          <p:cNvSpPr txBox="1"/>
          <p:nvPr/>
        </p:nvSpPr>
        <p:spPr>
          <a:xfrm>
            <a:off x="663115" y="2628837"/>
            <a:ext cx="807902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Many think the Bible is hard, difficult or “unclear”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Can know and understood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John 8:32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Eph. 3:3-5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Eph. 5:17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A6CBA98-9F7C-44FC-B27D-80AD1ECCA598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9, 16-17</a:t>
            </a:r>
          </a:p>
        </p:txBody>
      </p:sp>
    </p:spTree>
    <p:extLst>
      <p:ext uri="{BB962C8B-B14F-4D97-AF65-F5344CB8AC3E}">
        <p14:creationId xmlns:p14="http://schemas.microsoft.com/office/powerpoint/2010/main" val="29943962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DC45A1-11C6-4616-9481-C8CECB574752}"/>
              </a:ext>
            </a:extLst>
          </p:cNvPr>
          <p:cNvSpPr txBox="1"/>
          <p:nvPr/>
        </p:nvSpPr>
        <p:spPr>
          <a:xfrm>
            <a:off x="265872" y="604847"/>
            <a:ext cx="8612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romanUcPeriod"/>
            </a:pPr>
            <a:r>
              <a:rPr lang="en-US" sz="3200" b="1" dirty="0">
                <a:solidFill>
                  <a:schemeClr val="bg1"/>
                </a:solidFill>
              </a:rPr>
              <a:t>Word / Instructions of the Lord are Clear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6A6557-0EA5-433C-9F9D-48D010931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4D4462-04A0-4A16-ACE9-6DE4C35888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E248E4-3ABE-455B-8435-D1D82379C49C}"/>
              </a:ext>
            </a:extLst>
          </p:cNvPr>
          <p:cNvSpPr txBox="1"/>
          <p:nvPr/>
        </p:nvSpPr>
        <p:spPr>
          <a:xfrm>
            <a:off x="663115" y="2628837"/>
            <a:ext cx="807902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Many think the Bible is hard, difficult or “unclear”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Can know and understood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Doesn’t deny that some things are difficult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There is milk and meat (Heb. 5:12-ff)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Some things are hard (2 Pet. 3:16-ff)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Hard is not same as impossible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BABCF4-4515-49A9-B635-69BE870F8855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9, 16-17</a:t>
            </a:r>
          </a:p>
        </p:txBody>
      </p:sp>
    </p:spTree>
    <p:extLst>
      <p:ext uri="{BB962C8B-B14F-4D97-AF65-F5344CB8AC3E}">
        <p14:creationId xmlns:p14="http://schemas.microsoft.com/office/powerpoint/2010/main" val="16079082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DC45A1-11C6-4616-9481-C8CECB574752}"/>
              </a:ext>
            </a:extLst>
          </p:cNvPr>
          <p:cNvSpPr txBox="1"/>
          <p:nvPr/>
        </p:nvSpPr>
        <p:spPr>
          <a:xfrm>
            <a:off x="265872" y="604847"/>
            <a:ext cx="8612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romanUcPeriod"/>
            </a:pPr>
            <a:r>
              <a:rPr lang="en-US" sz="3200" b="1" dirty="0">
                <a:solidFill>
                  <a:schemeClr val="bg1"/>
                </a:solidFill>
              </a:rPr>
              <a:t>Word / Instructions of the Lord are Clear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6A6557-0EA5-433C-9F9D-48D010931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3697"/>
            <a:ext cx="803716" cy="931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4D4462-04A0-4A16-ACE9-6DE4C35888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0"/>
          <a:stretch/>
        </p:blipFill>
        <p:spPr>
          <a:xfrm>
            <a:off x="8340284" y="1443697"/>
            <a:ext cx="803716" cy="91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E248E4-3ABE-455B-8435-D1D82379C49C}"/>
              </a:ext>
            </a:extLst>
          </p:cNvPr>
          <p:cNvSpPr txBox="1"/>
          <p:nvPr/>
        </p:nvSpPr>
        <p:spPr>
          <a:xfrm>
            <a:off x="663115" y="2628837"/>
            <a:ext cx="80790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Many think the Bible is hard, difficult or “unclear”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Can know and understood</a:t>
            </a:r>
          </a:p>
          <a:p>
            <a:pPr marL="457200" indent="-457200">
              <a:buFont typeface="+mj-lt"/>
              <a:buAutoNum type="alphaUcPeriod"/>
            </a:pPr>
            <a:endParaRPr lang="en-US" sz="10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Doesn’t deny that some things are difficult</a:t>
            </a:r>
          </a:p>
          <a:p>
            <a:pPr marL="457200" indent="-457200">
              <a:buFont typeface="+mj-lt"/>
              <a:buAutoNum type="alphaUcPeriod"/>
            </a:pPr>
            <a:endParaRPr lang="en-US" sz="1000" u="sng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>
                <a:latin typeface="Arial Narrow" panose="020B0606020202030204" pitchFamily="34" charset="0"/>
              </a:rPr>
              <a:t>The problem in doing what God says – is not in understanding what we are to do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The problem is just doing it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>
                <a:latin typeface="Arial Narrow" panose="020B0606020202030204" pitchFamily="34" charset="0"/>
              </a:rPr>
              <a:t>Driven by own will – not yielding (Rom. 10:1-3; Mk. 8:34)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D75252-6706-4188-B92E-622343A89481}"/>
              </a:ext>
            </a:extLst>
          </p:cNvPr>
          <p:cNvSpPr/>
          <p:nvPr/>
        </p:nvSpPr>
        <p:spPr>
          <a:xfrm>
            <a:off x="3230880" y="1584960"/>
            <a:ext cx="2769326" cy="5847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VV. 9, 16-17</a:t>
            </a:r>
          </a:p>
        </p:txBody>
      </p:sp>
    </p:spTree>
    <p:extLst>
      <p:ext uri="{BB962C8B-B14F-4D97-AF65-F5344CB8AC3E}">
        <p14:creationId xmlns:p14="http://schemas.microsoft.com/office/powerpoint/2010/main" val="1227042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967</TotalTime>
  <Words>1068</Words>
  <Application>Microsoft Office PowerPoint</Application>
  <PresentationFormat>On-screen Show (4:3)</PresentationFormat>
  <Paragraphs>167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Wingdings</vt:lpstr>
      <vt:lpstr>Wingdings 2</vt:lpstr>
      <vt:lpstr>Comic Sans MS</vt:lpstr>
      <vt:lpstr>Times New Roman</vt:lpstr>
      <vt:lpstr>Arial Narrow</vt:lpstr>
      <vt:lpstr>Arial Rounded MT Bold</vt:lpstr>
      <vt:lpstr>Arial</vt:lpstr>
      <vt:lpstr>Century Gothic</vt:lpstr>
      <vt:lpstr>Quotable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Donnie V. Rader</dc:creator>
  <cp:lastModifiedBy>Donnie V. Rader</cp:lastModifiedBy>
  <cp:revision>33</cp:revision>
  <dcterms:created xsi:type="dcterms:W3CDTF">2018-07-27T00:12:04Z</dcterms:created>
  <dcterms:modified xsi:type="dcterms:W3CDTF">2019-04-02T03:58:13Z</dcterms:modified>
</cp:coreProperties>
</file>