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76" r:id="rId5"/>
    <p:sldId id="304" r:id="rId6"/>
    <p:sldId id="258" r:id="rId7"/>
    <p:sldId id="267" r:id="rId8"/>
    <p:sldId id="260" r:id="rId9"/>
    <p:sldId id="257" r:id="rId10"/>
    <p:sldId id="259" r:id="rId11"/>
    <p:sldId id="268" r:id="rId12"/>
    <p:sldId id="269" r:id="rId13"/>
    <p:sldId id="270" r:id="rId14"/>
    <p:sldId id="271" r:id="rId15"/>
    <p:sldId id="272" r:id="rId16"/>
    <p:sldId id="261" r:id="rId17"/>
    <p:sldId id="264" r:id="rId18"/>
    <p:sldId id="273" r:id="rId19"/>
    <p:sldId id="274" r:id="rId20"/>
    <p:sldId id="262" r:id="rId21"/>
    <p:sldId id="265" r:id="rId22"/>
    <p:sldId id="275" r:id="rId23"/>
    <p:sldId id="266" r:id="rId24"/>
    <p:sldId id="263" r:id="rId25"/>
    <p:sldId id="305" r:id="rId26"/>
  </p:sldIdLst>
  <p:sldSz cx="9144000" cy="6858000" type="screen4x3"/>
  <p:notesSz cx="7010400" cy="9296400"/>
  <p:embeddedFontLst>
    <p:embeddedFont>
      <p:font typeface="AR CENA" panose="02000000000000000000" pitchFamily="2" charset="0"/>
      <p:regular r:id="rId27"/>
    </p:embeddedFont>
    <p:embeddedFont>
      <p:font typeface="Arial Rounded MT Bold" panose="020F0704030504030204" pitchFamily="34" charset="0"/>
      <p:regular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omic Sans MS" panose="030F0702030302020204" pitchFamily="66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4C7D-0DE6-4F59-A5D6-DCC2DFA635B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431-0B6C-4271-A4AC-1DC7B1F9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4C7D-0DE6-4F59-A5D6-DCC2DFA635B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431-0B6C-4271-A4AC-1DC7B1F9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6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4C7D-0DE6-4F59-A5D6-DCC2DFA635B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431-0B6C-4271-A4AC-1DC7B1F9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C923-CC5B-4695-AB55-D7A820379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616FC-C900-4301-9F6E-C2163E387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A2BE4-E44A-431B-AE5E-F89BCEC4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CEC5A-CBAC-4460-AC7D-E8A3B3E0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8A7C1-96DD-450C-9D1C-8539D3C7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DFF8-3EC9-4822-944D-978B4842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EB661-356C-4C30-A73E-B5CF8D755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BB643-3492-4E8C-8235-D297FCE2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BE529-D9AA-4040-A2ED-CE949C8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A21CD-7B04-4791-A2B6-B140929F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9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CDF0-7BCC-466F-86B6-0F1B166F3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8B3E6-EDBF-4F86-AED6-229780F4D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D4103-6A80-4048-9C12-2756447E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712BF-0D4A-41A6-AD12-F3A39187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06EEA-AEF1-4772-B467-B0DB3A1F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7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B8C8-0129-457B-A097-50873ADA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9478E-1F32-4BA3-8693-539D100FE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A2F6E-6570-48B5-A711-DA6C055E7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A1BDB-C4BF-4A81-8825-A0B7A34B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43182-37BA-4360-AB01-10D944F6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B82E7-2816-4119-BBCF-C1650A17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5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736E-9E57-4969-A1A2-FB8C2225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F00AF-D49D-4F82-B68D-8F5BBC208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E6C1C-68E7-4606-892A-1564AFB54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2508C-C64C-476F-9AC4-1A2F605E3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2600A-9CB9-496F-A8D8-6617D2F13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71E99-B87E-4C26-A852-295A54E9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F3BB54-C277-46B4-B80A-15B55F36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127DF-24BD-4DA5-8BC8-6E7456A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5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C12E-3BE7-4272-A8A4-4771655C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242FA-C677-4064-A149-397AD628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CA0BA-AE1C-4821-BC9E-D25D6A75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45F5A-BA8D-4701-B93E-5805741C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A3F2D-6ED8-4CDC-ADC9-00655277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09328-C899-49D1-8E95-E78B44CF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C7773-4E8B-47BA-A386-8995DFAC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0DF4-FB43-4C5B-9E2A-73EE8E98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8CFDB-09B9-456D-8551-4D4C9EDBA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D1A37-B54D-44D7-9607-7ABC6AB48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5BAB0-FB5C-478C-BB60-69C318E8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79D6A-1DCB-4D30-9ABF-21600BB9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8084D-26B2-4D93-A583-4003C39C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0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4C7D-0DE6-4F59-A5D6-DCC2DFA635B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431-0B6C-4271-A4AC-1DC7B1F9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9EFAC-0EF8-4D1A-8C20-E03A25B3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15F69-07AF-417A-A396-14EA891C6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E461B-DA76-421D-ABED-4D53981F4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BDDC4-D33B-48F5-B9D9-3DDE1E6F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231FA-59FF-4779-B259-0E04CCAB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93583-7CF8-4B95-B851-5E99A5C6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8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D4C2-8010-4D15-B36B-D55C2A71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091BF-83C2-46C6-9103-6EC4A4A7C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FBB9-7F76-45FC-883C-3DA39AF5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731EB-C5B8-493D-8A83-73A674C8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5C8C-E003-42B4-9D3F-E9189B4F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30735-AEAB-498F-AA4F-BF951E815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AF21B-98B3-4213-ABE7-C5604DB03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5920-D8D8-4ADC-8E41-A5A86E48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3954E-36DB-40DD-A8C4-F792ED98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DBF4C-5C79-4183-8440-1EE81BAF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9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C923-CC5B-4695-AB55-D7A8203798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1616FC-C900-4301-9F6E-C2163E387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A2BE4-E44A-431B-AE5E-F89BCEC46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CEC5A-CBAC-4460-AC7D-E8A3B3E08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8A7C1-96DD-450C-9D1C-8539D3C7A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8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DFF8-3EC9-4822-944D-978B48427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EB661-356C-4C30-A73E-B5CF8D755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BB643-3492-4E8C-8235-D297FCE2E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BE529-D9AA-4040-A2ED-CE949C8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A21CD-7B04-4791-A2B6-B140929F2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3CDF0-7BCC-466F-86B6-0F1B166F3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8B3E6-EDBF-4F86-AED6-229780F4D5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D4103-6A80-4048-9C12-2756447E1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712BF-0D4A-41A6-AD12-F3A39187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06EEA-AEF1-4772-B467-B0DB3A1F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6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B8C8-0129-457B-A097-50873ADAD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C9478E-1F32-4BA3-8693-539D100FE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A2F6E-6570-48B5-A711-DA6C055E7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A1BDB-C4BF-4A81-8825-A0B7A34B9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43182-37BA-4360-AB01-10D944F6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B82E7-2816-4119-BBCF-C1650A17E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2736E-9E57-4969-A1A2-FB8C2225C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F00AF-D49D-4F82-B68D-8F5BBC208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8E6C1C-68E7-4606-892A-1564AFB54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92508C-C64C-476F-9AC4-1A2F605E36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2600A-9CB9-496F-A8D8-6617D2F13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71E99-B87E-4C26-A852-295A54E9C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F3BB54-C277-46B4-B80A-15B55F366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F127DF-24BD-4DA5-8BC8-6E7456AB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6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8C12E-3BE7-4272-A8A4-4771655C4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242FA-C677-4064-A149-397AD6289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ACA0BA-AE1C-4821-BC9E-D25D6A751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45F5A-BA8D-4701-B93E-5805741C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1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AA3F2D-6ED8-4CDC-ADC9-00655277C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09328-C899-49D1-8E95-E78B44CF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C7773-4E8B-47BA-A386-8995DFAC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2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4C7D-0DE6-4F59-A5D6-DCC2DFA635B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431-0B6C-4271-A4AC-1DC7B1F9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D0DF4-FB43-4C5B-9E2A-73EE8E986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8CFDB-09B9-456D-8551-4D4C9EDBA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D1A37-B54D-44D7-9607-7ABC6AB48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5BAB0-FB5C-478C-BB60-69C318E87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79D6A-1DCB-4D30-9ABF-21600BB9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98084D-26B2-4D93-A583-4003C39C0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41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9EFAC-0EF8-4D1A-8C20-E03A25B3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515F69-07AF-417A-A396-14EA891C68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E461B-DA76-421D-ABED-4D53981F4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4BDDC4-D33B-48F5-B9D9-3DDE1E6F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231FA-59FF-4779-B259-0E04CCAB4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793583-7CF8-4B95-B851-5E99A5C6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4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1D4C2-8010-4D15-B36B-D55C2A71B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D091BF-83C2-46C6-9103-6EC4A4A7CC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1FBB9-7F76-45FC-883C-3DA39AF5C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7731EB-C5B8-493D-8A83-73A674C8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F5C8C-E003-42B4-9D3F-E9189B4F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630735-AEAB-498F-AA4F-BF951E8153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DAF21B-98B3-4213-ABE7-C5604DB03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D5920-D8D8-4ADC-8E41-A5A86E48F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3954E-36DB-40DD-A8C4-F792ED98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DBF4C-5C79-4183-8440-1EE81BAF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1E3D6F-8F06-40B8-959C-375CFEB7B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FB4691-697E-440B-9D82-62F50AADDA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DBE640-82CC-4824-8034-B3CB3D817F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1E165556-6469-4429-973B-B62343B29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26662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FFE99D-26FE-4C4A-88FD-6470CA7495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889152-4292-4262-A6C2-4DD1FE8C4B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6E2953-E194-4064-98E7-622D72805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86107220-A413-4897-AC5C-F4A8311EF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22477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C6ACAB-2FBD-4F54-AC24-C9640AA5F2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037308-1BEC-47C4-A890-EA2F45BB0B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EE219C-059C-4AA6-90C1-DD9471FE36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C50F4BE1-9F10-4AB7-8926-260621E8D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46306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A2C37890-9426-41CE-A483-9DB6C5922A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39AC0021-24F0-4B8D-8795-5603E104DB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A88196E-302D-4C8A-910D-51BB216939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50AB2D3D-75C3-4302-808A-6B32AEE68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23912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66D6DD-9675-4717-84BE-A9B5AFC78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DD00C6D-2291-4185-A20A-DD99986322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982197-81B0-488F-B9B8-72C546DA50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65E42779-1060-48E7-9177-5A2FCB51A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3871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E987AC-661D-4825-B289-AA50054986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8FB9BE-A6B2-4E67-9EFA-C4B358264D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87927D3-035C-4CE7-B299-F827A0343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6657CE1C-743A-4B93-A8F7-55EA9457C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1605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4C7D-0DE6-4F59-A5D6-DCC2DFA635B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431-0B6C-4271-A4AC-1DC7B1F9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022DF98-8F08-498C-8DE3-30E8621BF0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C8F7BD0-5E83-4B12-B6F4-29830F22F1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D59C44-D062-46A5-AFED-3121DAA4E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F4459FBE-41C4-4541-A2EF-F4679BE01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8527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C2F2FCF4-149E-4D4F-A21C-EBB969DE4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0B1C177C-9D3C-4A19-B0C5-371216202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2B394AE-4B5E-49C0-9DFF-9B64455838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92BFF67A-D692-4863-ABF2-A55271A9B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51955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11D71736-19C5-4FFD-B04B-887DC82FAF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9C9AA63C-810C-4069-A515-52FD8177B5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17128738-E5BA-4FC5-91A3-B1A53F8380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B9E51033-306A-4818-B3A2-D7E2685C7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8916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557050-E516-4638-8C33-C696776418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B8EF38-EF12-4B7B-A73E-F8309CC0FF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7EC1AC-056B-40FF-9F49-AFA716044D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001C6A9F-60B1-4DD6-8852-1FB6F2D38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859403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2358AB-5CCA-4B22-97E9-A78871E3FB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BF73FA-727A-458D-BCE7-B5545EB36E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545CFA-7ECB-4ECA-816E-50242BDB3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Comic Sans MS" panose="030F0702030302020204" pitchFamily="66" charset="0"/>
                <a:cs typeface="+mn-cs"/>
              </a:defRPr>
            </a:lvl1pPr>
          </a:lstStyle>
          <a:p>
            <a:pPr>
              <a:defRPr/>
            </a:pPr>
            <a:fld id="{69F3E5C4-6E98-4B79-A653-E1A95415F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45267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4C7D-0DE6-4F59-A5D6-DCC2DFA635B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431-0B6C-4271-A4AC-1DC7B1F9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8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4C7D-0DE6-4F59-A5D6-DCC2DFA635B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431-0B6C-4271-A4AC-1DC7B1F9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2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4C7D-0DE6-4F59-A5D6-DCC2DFA635B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431-0B6C-4271-A4AC-1DC7B1F9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1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4C7D-0DE6-4F59-A5D6-DCC2DFA635B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431-0B6C-4271-A4AC-1DC7B1F9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8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B4C7D-0DE6-4F59-A5D6-DCC2DFA635B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67431-0B6C-4271-A4AC-1DC7B1F9E4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B4C7D-0DE6-4F59-A5D6-DCC2DFA635B2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67431-0B6C-4271-A4AC-1DC7B1F9E4F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4D4FE5-3B69-4302-8596-036FA552DF2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69573"/>
            <a:ext cx="9210944" cy="70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1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59230-37E3-400A-81F1-BAEDCF9E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2EAF-A2AD-439C-BFCF-D38BCFF14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2B79B-1383-408A-8922-FE970541D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942D4-4B8E-4F3E-BFA6-9294B1803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96DCB-5251-4C0C-BA33-BEA3B2C49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Image result for strong hand">
            <a:extLst>
              <a:ext uri="{FF2B5EF4-FFF2-40B4-BE49-F238E27FC236}">
                <a16:creationId xmlns:a16="http://schemas.microsoft.com/office/drawing/2014/main" id="{DCFBE69E-1DD6-4D06-9D97-B85DDEE777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261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28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59230-37E3-400A-81F1-BAEDCF9E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432EAF-A2AD-439C-BFCF-D38BCFF143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2B79B-1383-408A-8922-FE970541D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3A3EC-2E96-4B4B-AFA9-A03C2A419BEB}" type="datetimeFigureOut">
              <a:rPr lang="en-US" smtClean="0"/>
              <a:t>4/1/2019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B942D4-4B8E-4F3E-BFA6-9294B1803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96DCB-5251-4C0C-BA33-BEA3B2C49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644D6-6D0E-48DE-8756-E2F9852E98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0F502A-9249-405D-BD8F-6E5ECA7D4539}"/>
              </a:ext>
            </a:extLst>
          </p:cNvPr>
          <p:cNvSpPr/>
          <p:nvPr userDrawn="1"/>
        </p:nvSpPr>
        <p:spPr>
          <a:xfrm>
            <a:off x="628650" y="1690688"/>
            <a:ext cx="7886700" cy="9048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4E1322-0545-4403-B174-128B9C76C30F}"/>
              </a:ext>
            </a:extLst>
          </p:cNvPr>
          <p:cNvSpPr/>
          <p:nvPr userDrawn="1"/>
        </p:nvSpPr>
        <p:spPr>
          <a:xfrm>
            <a:off x="526774" y="1646238"/>
            <a:ext cx="101876" cy="52117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strong hand">
            <a:extLst>
              <a:ext uri="{FF2B5EF4-FFF2-40B4-BE49-F238E27FC236}">
                <a16:creationId xmlns:a16="http://schemas.microsoft.com/office/drawing/2014/main" id="{DCFBE69E-1DD6-4D06-9D97-B85DDEE7772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r="5261"/>
          <a:stretch/>
        </p:blipFill>
        <p:spPr bwMode="auto">
          <a:xfrm>
            <a:off x="245993" y="210034"/>
            <a:ext cx="1914939" cy="14362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4221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6600"/>
            </a:gs>
            <a:gs pos="100000">
              <a:srgbClr val="3333C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8381A93-D55C-47F2-97D9-0A17A4211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4E52C35-A4E7-4818-8439-7D61D45934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FB5E528-DB67-4518-AAE9-1094C44F2BF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6402AD1-58E9-4D6B-95D1-41493B46116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6914626-FD8D-40F6-996C-96FB83C544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B262934-A8E1-4E8B-95EA-D05FD4A001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6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4ADDBC-5894-4437-8978-2E1C56349D26}"/>
              </a:ext>
            </a:extLst>
          </p:cNvPr>
          <p:cNvSpPr txBox="1"/>
          <p:nvPr/>
        </p:nvSpPr>
        <p:spPr>
          <a:xfrm>
            <a:off x="2246242" y="487019"/>
            <a:ext cx="689775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Two Passages Establish the Principle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41E8C7-74DC-488A-A7C8-C348B4831BF7}"/>
              </a:ext>
            </a:extLst>
          </p:cNvPr>
          <p:cNvSpPr/>
          <p:nvPr/>
        </p:nvSpPr>
        <p:spPr>
          <a:xfrm>
            <a:off x="1798984" y="-9647"/>
            <a:ext cx="934279" cy="9342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5858C-2FE2-4E37-B751-743FDC528991}"/>
              </a:ext>
            </a:extLst>
          </p:cNvPr>
          <p:cNvSpPr txBox="1"/>
          <p:nvPr/>
        </p:nvSpPr>
        <p:spPr>
          <a:xfrm>
            <a:off x="705679" y="2032050"/>
            <a:ext cx="84383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Meaning of the phrase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Jeremiah 23:14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Context: Woe to false teachers who lead astray (vv. 9, 13)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V. 14 – consequence: Wicked do not turn back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V. 16 – speak of their own mind – not from the Lord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V. 17 – Say all is well &amp; don’t listen to prophets of doom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V. 22 – Contrast to what should have been done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864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4ADDBC-5894-4437-8978-2E1C56349D26}"/>
              </a:ext>
            </a:extLst>
          </p:cNvPr>
          <p:cNvSpPr txBox="1"/>
          <p:nvPr/>
        </p:nvSpPr>
        <p:spPr>
          <a:xfrm>
            <a:off x="2246242" y="487019"/>
            <a:ext cx="689775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Two Passages Establish the Principle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41E8C7-74DC-488A-A7C8-C348B4831BF7}"/>
              </a:ext>
            </a:extLst>
          </p:cNvPr>
          <p:cNvSpPr/>
          <p:nvPr/>
        </p:nvSpPr>
        <p:spPr>
          <a:xfrm>
            <a:off x="1798984" y="-9647"/>
            <a:ext cx="934279" cy="9342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5858C-2FE2-4E37-B751-743FDC528991}"/>
              </a:ext>
            </a:extLst>
          </p:cNvPr>
          <p:cNvSpPr txBox="1"/>
          <p:nvPr/>
        </p:nvSpPr>
        <p:spPr>
          <a:xfrm>
            <a:off x="705679" y="2032050"/>
            <a:ext cx="84383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Meaning of the phrase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Jeremiah 23:14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Ezekiel 13:22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Context: Woe to false prophets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Vv. 2, 6 – speak of their own heart – not the word of God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V. 11 – give false hope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V. 16 – claim peace where is no peace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V. 22 – consequence: the sinner doesn’t turn back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4593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4ADDBC-5894-4437-8978-2E1C56349D26}"/>
              </a:ext>
            </a:extLst>
          </p:cNvPr>
          <p:cNvSpPr txBox="1"/>
          <p:nvPr/>
        </p:nvSpPr>
        <p:spPr>
          <a:xfrm>
            <a:off x="2246242" y="487019"/>
            <a:ext cx="689775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Two Passages Establish the Principle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41E8C7-74DC-488A-A7C8-C348B4831BF7}"/>
              </a:ext>
            </a:extLst>
          </p:cNvPr>
          <p:cNvSpPr/>
          <p:nvPr/>
        </p:nvSpPr>
        <p:spPr>
          <a:xfrm>
            <a:off x="1798984" y="-9647"/>
            <a:ext cx="934279" cy="9342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5858C-2FE2-4E37-B751-743FDC528991}"/>
              </a:ext>
            </a:extLst>
          </p:cNvPr>
          <p:cNvSpPr txBox="1"/>
          <p:nvPr/>
        </p:nvSpPr>
        <p:spPr>
          <a:xfrm>
            <a:off x="705679" y="2032050"/>
            <a:ext cx="843832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Meaning of the phrase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Jeremiah 23:14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Ezekiel 13:22</a:t>
            </a:r>
            <a:endParaRPr lang="en-US" sz="2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2E2321-420F-4206-8B9B-C028A02ECDC3}"/>
              </a:ext>
            </a:extLst>
          </p:cNvPr>
          <p:cNvSpPr txBox="1"/>
          <p:nvPr/>
        </p:nvSpPr>
        <p:spPr>
          <a:xfrm>
            <a:off x="964095" y="3816626"/>
            <a:ext cx="792148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Principle</a:t>
            </a:r>
            <a:r>
              <a:rPr lang="en-US" sz="3200" dirty="0"/>
              <a:t>: Possible to give the sinner strength to continue in sin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7AFBFA-5FBC-419D-8ECD-11D17C21C01D}"/>
              </a:ext>
            </a:extLst>
          </p:cNvPr>
          <p:cNvSpPr txBox="1"/>
          <p:nvPr/>
        </p:nvSpPr>
        <p:spPr>
          <a:xfrm>
            <a:off x="964095" y="5070924"/>
            <a:ext cx="81799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1" dirty="0"/>
              <a:t>Doesn’t mean one has to be a false teacher to “strengthen…”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200" i="1" dirty="0"/>
              <a:t>Doesn’t mean one has to participate or even approve to “strengthen…”</a:t>
            </a:r>
          </a:p>
        </p:txBody>
      </p:sp>
    </p:spTree>
    <p:extLst>
      <p:ext uri="{BB962C8B-B14F-4D97-AF65-F5344CB8AC3E}">
        <p14:creationId xmlns:p14="http://schemas.microsoft.com/office/powerpoint/2010/main" val="348456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3A9511-9B3C-4E83-A9EE-D592C4B9F6EF}"/>
              </a:ext>
            </a:extLst>
          </p:cNvPr>
          <p:cNvGrpSpPr/>
          <p:nvPr/>
        </p:nvGrpSpPr>
        <p:grpSpPr>
          <a:xfrm>
            <a:off x="182219" y="5907160"/>
            <a:ext cx="8753059" cy="837621"/>
            <a:chOff x="182219" y="5907160"/>
            <a:chExt cx="8753059" cy="8376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650248-F719-4319-AE47-6383E334DA6E}"/>
                </a:ext>
              </a:extLst>
            </p:cNvPr>
            <p:cNvSpPr txBox="1"/>
            <p:nvPr/>
          </p:nvSpPr>
          <p:spPr>
            <a:xfrm>
              <a:off x="208721" y="5913784"/>
              <a:ext cx="8726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AR CENA" panose="02000000000000000000" pitchFamily="2" charset="0"/>
                </a:rPr>
                <a:t>Strengthening the Hand of the Sinner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3DA0EB-92C3-44FE-9134-B13CD13B6A58}"/>
                </a:ext>
              </a:extLst>
            </p:cNvPr>
            <p:cNvSpPr txBox="1"/>
            <p:nvPr/>
          </p:nvSpPr>
          <p:spPr>
            <a:xfrm>
              <a:off x="182219" y="5907160"/>
              <a:ext cx="8726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accent4">
                      <a:lumMod val="75000"/>
                    </a:schemeClr>
                  </a:solidFill>
                  <a:latin typeface="AR CENA" panose="02000000000000000000" pitchFamily="2" charset="0"/>
                </a:rPr>
                <a:t>Strengthening the Hand of the Sinner</a:t>
              </a:r>
            </a:p>
          </p:txBody>
        </p:sp>
      </p:grp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50FC451F-BA4F-4BBB-AC82-AB6FC376C0C0}"/>
              </a:ext>
            </a:extLst>
          </p:cNvPr>
          <p:cNvSpPr/>
          <p:nvPr/>
        </p:nvSpPr>
        <p:spPr>
          <a:xfrm>
            <a:off x="805068" y="725557"/>
            <a:ext cx="7533861" cy="1057808"/>
          </a:xfrm>
          <a:prstGeom prst="bevel">
            <a:avLst/>
          </a:prstGeom>
          <a:solidFill>
            <a:srgbClr val="BF9000">
              <a:alpha val="74902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Two Passages Establish the Principle</a:t>
            </a: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B4258801-9D5A-4D88-832F-02A4ED407D85}"/>
              </a:ext>
            </a:extLst>
          </p:cNvPr>
          <p:cNvSpPr/>
          <p:nvPr/>
        </p:nvSpPr>
        <p:spPr>
          <a:xfrm>
            <a:off x="805068" y="2261863"/>
            <a:ext cx="7533861" cy="1057808"/>
          </a:xfrm>
          <a:prstGeom prst="bevel">
            <a:avLst/>
          </a:prstGeom>
          <a:solidFill>
            <a:srgbClr val="BF9000">
              <a:alpha val="74902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One Concern We Should Have</a:t>
            </a:r>
          </a:p>
        </p:txBody>
      </p:sp>
    </p:spTree>
    <p:extLst>
      <p:ext uri="{BB962C8B-B14F-4D97-AF65-F5344CB8AC3E}">
        <p14:creationId xmlns:p14="http://schemas.microsoft.com/office/powerpoint/2010/main" val="25165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2E6FBB-B32A-4C7C-8D82-B6DEF6B226DD}"/>
              </a:ext>
            </a:extLst>
          </p:cNvPr>
          <p:cNvSpPr txBox="1"/>
          <p:nvPr/>
        </p:nvSpPr>
        <p:spPr>
          <a:xfrm>
            <a:off x="2246242" y="546652"/>
            <a:ext cx="689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One Concern We Should Have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C57313-86DF-43C9-B028-5678F2FF3FBC}"/>
              </a:ext>
            </a:extLst>
          </p:cNvPr>
          <p:cNvSpPr/>
          <p:nvPr/>
        </p:nvSpPr>
        <p:spPr>
          <a:xfrm>
            <a:off x="1851994" y="0"/>
            <a:ext cx="934279" cy="9342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II.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53B4E-1647-456A-A900-5E7544873FB8}"/>
              </a:ext>
            </a:extLst>
          </p:cNvPr>
          <p:cNvSpPr txBox="1"/>
          <p:nvPr/>
        </p:nvSpPr>
        <p:spPr>
          <a:xfrm>
            <a:off x="705679" y="2032050"/>
            <a:ext cx="84383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Greatest concern for anyone – is salvation of one’s soul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Worth more than whole world (Matt. 16:26)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More important than physical well being (Matt. 10:28)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The whole mission of Christ – save sinners (1 Tim. 1:15)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956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2E6FBB-B32A-4C7C-8D82-B6DEF6B226DD}"/>
              </a:ext>
            </a:extLst>
          </p:cNvPr>
          <p:cNvSpPr txBox="1"/>
          <p:nvPr/>
        </p:nvSpPr>
        <p:spPr>
          <a:xfrm>
            <a:off x="2246242" y="546652"/>
            <a:ext cx="689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One Concern We Should Have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C57313-86DF-43C9-B028-5678F2FF3FBC}"/>
              </a:ext>
            </a:extLst>
          </p:cNvPr>
          <p:cNvSpPr/>
          <p:nvPr/>
        </p:nvSpPr>
        <p:spPr>
          <a:xfrm>
            <a:off x="1851994" y="0"/>
            <a:ext cx="934279" cy="9342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II.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53B4E-1647-456A-A900-5E7544873FB8}"/>
              </a:ext>
            </a:extLst>
          </p:cNvPr>
          <p:cNvSpPr txBox="1"/>
          <p:nvPr/>
        </p:nvSpPr>
        <p:spPr>
          <a:xfrm>
            <a:off x="705679" y="2032050"/>
            <a:ext cx="843832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Greatest concern for anyone – is salvation of one’s soul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Greatest concern for family – is salvation of their souls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Should want them to be accepted by God (2 Cor 5:9)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Wife who loves husband – wants him to be saved (1 Pet. 3:1-2)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Parents who loves child – wants him / her to be saved (Eph. 6:1-4)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Siblings who love siblings – want them to be saved (Luke 16:27-28)</a:t>
            </a:r>
          </a:p>
        </p:txBody>
      </p:sp>
    </p:spTree>
    <p:extLst>
      <p:ext uri="{BB962C8B-B14F-4D97-AF65-F5344CB8AC3E}">
        <p14:creationId xmlns:p14="http://schemas.microsoft.com/office/powerpoint/2010/main" val="11868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2E6FBB-B32A-4C7C-8D82-B6DEF6B226DD}"/>
              </a:ext>
            </a:extLst>
          </p:cNvPr>
          <p:cNvSpPr txBox="1"/>
          <p:nvPr/>
        </p:nvSpPr>
        <p:spPr>
          <a:xfrm>
            <a:off x="2246242" y="546652"/>
            <a:ext cx="6897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One Concern We Should Have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FC57313-86DF-43C9-B028-5678F2FF3FBC}"/>
              </a:ext>
            </a:extLst>
          </p:cNvPr>
          <p:cNvSpPr/>
          <p:nvPr/>
        </p:nvSpPr>
        <p:spPr>
          <a:xfrm>
            <a:off x="1851994" y="0"/>
            <a:ext cx="934279" cy="9342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II.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53B4E-1647-456A-A900-5E7544873FB8}"/>
              </a:ext>
            </a:extLst>
          </p:cNvPr>
          <p:cNvSpPr txBox="1"/>
          <p:nvPr/>
        </p:nvSpPr>
        <p:spPr>
          <a:xfrm>
            <a:off x="705679" y="2032050"/>
            <a:ext cx="84383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Greatest concern for anyone – is salvation of one’s soul</a:t>
            </a:r>
          </a:p>
          <a:p>
            <a:pPr marL="457200" indent="-457200">
              <a:buFont typeface="+mj-lt"/>
              <a:buAutoNum type="alphaUcPeriod"/>
            </a:pPr>
            <a:endParaRPr lang="en-US" sz="1000" b="1" dirty="0"/>
          </a:p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Greatest concern for family – is salvation of their souls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17171D-A753-4610-BFA9-7661CCC01418}"/>
              </a:ext>
            </a:extLst>
          </p:cNvPr>
          <p:cNvSpPr txBox="1"/>
          <p:nvPr/>
        </p:nvSpPr>
        <p:spPr>
          <a:xfrm>
            <a:off x="815008" y="3745063"/>
            <a:ext cx="8130209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If greatest concern – is salvation of soul</a:t>
            </a:r>
          </a:p>
          <a:p>
            <a:pPr algn="ctr"/>
            <a:r>
              <a:rPr lang="en-US" sz="3200" dirty="0"/>
              <a:t>Then why</a:t>
            </a:r>
          </a:p>
          <a:p>
            <a:pPr algn="ctr"/>
            <a:r>
              <a:rPr lang="en-US" sz="3200" dirty="0"/>
              <a:t>Do anything that would strengthen hand in sin?</a:t>
            </a:r>
          </a:p>
        </p:txBody>
      </p:sp>
    </p:spTree>
    <p:extLst>
      <p:ext uri="{BB962C8B-B14F-4D97-AF65-F5344CB8AC3E}">
        <p14:creationId xmlns:p14="http://schemas.microsoft.com/office/powerpoint/2010/main" val="7650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3A9511-9B3C-4E83-A9EE-D592C4B9F6EF}"/>
              </a:ext>
            </a:extLst>
          </p:cNvPr>
          <p:cNvGrpSpPr/>
          <p:nvPr/>
        </p:nvGrpSpPr>
        <p:grpSpPr>
          <a:xfrm>
            <a:off x="182219" y="5907160"/>
            <a:ext cx="8753059" cy="837621"/>
            <a:chOff x="182219" y="5907160"/>
            <a:chExt cx="8753059" cy="8376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650248-F719-4319-AE47-6383E334DA6E}"/>
                </a:ext>
              </a:extLst>
            </p:cNvPr>
            <p:cNvSpPr txBox="1"/>
            <p:nvPr/>
          </p:nvSpPr>
          <p:spPr>
            <a:xfrm>
              <a:off x="208721" y="5913784"/>
              <a:ext cx="8726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AR CENA" panose="02000000000000000000" pitchFamily="2" charset="0"/>
                </a:rPr>
                <a:t>Strengthening the Hand of the Sinner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3DA0EB-92C3-44FE-9134-B13CD13B6A58}"/>
                </a:ext>
              </a:extLst>
            </p:cNvPr>
            <p:cNvSpPr txBox="1"/>
            <p:nvPr/>
          </p:nvSpPr>
          <p:spPr>
            <a:xfrm>
              <a:off x="182219" y="5907160"/>
              <a:ext cx="8726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accent4">
                      <a:lumMod val="75000"/>
                    </a:schemeClr>
                  </a:solidFill>
                  <a:latin typeface="AR CENA" panose="02000000000000000000" pitchFamily="2" charset="0"/>
                </a:rPr>
                <a:t>Strengthening the Hand of the Sinner</a:t>
              </a:r>
            </a:p>
          </p:txBody>
        </p:sp>
      </p:grp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50FC451F-BA4F-4BBB-AC82-AB6FC376C0C0}"/>
              </a:ext>
            </a:extLst>
          </p:cNvPr>
          <p:cNvSpPr/>
          <p:nvPr/>
        </p:nvSpPr>
        <p:spPr>
          <a:xfrm>
            <a:off x="805068" y="725557"/>
            <a:ext cx="7533861" cy="1057808"/>
          </a:xfrm>
          <a:prstGeom prst="bevel">
            <a:avLst/>
          </a:prstGeom>
          <a:solidFill>
            <a:srgbClr val="BF9000">
              <a:alpha val="74902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Two Passages Establish the Principle</a:t>
            </a: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B4258801-9D5A-4D88-832F-02A4ED407D85}"/>
              </a:ext>
            </a:extLst>
          </p:cNvPr>
          <p:cNvSpPr/>
          <p:nvPr/>
        </p:nvSpPr>
        <p:spPr>
          <a:xfrm>
            <a:off x="805068" y="2261863"/>
            <a:ext cx="7533861" cy="1057808"/>
          </a:xfrm>
          <a:prstGeom prst="bevel">
            <a:avLst/>
          </a:prstGeom>
          <a:solidFill>
            <a:srgbClr val="BF9000">
              <a:alpha val="74902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One Concern We Should Have</a:t>
            </a: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48EB026F-A999-4159-AC37-153860C3AAC9}"/>
              </a:ext>
            </a:extLst>
          </p:cNvPr>
          <p:cNvSpPr/>
          <p:nvPr/>
        </p:nvSpPr>
        <p:spPr>
          <a:xfrm>
            <a:off x="805068" y="3798169"/>
            <a:ext cx="7533861" cy="1057808"/>
          </a:xfrm>
          <a:prstGeom prst="bevel">
            <a:avLst/>
          </a:prstGeom>
          <a:solidFill>
            <a:srgbClr val="BF9000">
              <a:alpha val="74902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+mj-lt"/>
              <a:buAutoNum type="romanUcPeriod" startAt="3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Multiple Ways We Could Be Guilty</a:t>
            </a:r>
          </a:p>
        </p:txBody>
      </p:sp>
    </p:spTree>
    <p:extLst>
      <p:ext uri="{BB962C8B-B14F-4D97-AF65-F5344CB8AC3E}">
        <p14:creationId xmlns:p14="http://schemas.microsoft.com/office/powerpoint/2010/main" val="396748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CB52E9-A89E-40ED-839D-BA929D803397}"/>
              </a:ext>
            </a:extLst>
          </p:cNvPr>
          <p:cNvSpPr txBox="1"/>
          <p:nvPr/>
        </p:nvSpPr>
        <p:spPr>
          <a:xfrm>
            <a:off x="2305878" y="556591"/>
            <a:ext cx="683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Multiple Ways We Could Be Guilty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E4D44F-3D8F-4137-9DDA-E2656F967348}"/>
              </a:ext>
            </a:extLst>
          </p:cNvPr>
          <p:cNvSpPr/>
          <p:nvPr/>
        </p:nvSpPr>
        <p:spPr>
          <a:xfrm>
            <a:off x="1838738" y="0"/>
            <a:ext cx="934279" cy="9342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III.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5064D-1671-4080-9084-D3F9F9C9544C}"/>
              </a:ext>
            </a:extLst>
          </p:cNvPr>
          <p:cNvSpPr txBox="1"/>
          <p:nvPr/>
        </p:nvSpPr>
        <p:spPr>
          <a:xfrm>
            <a:off x="844827" y="1980119"/>
            <a:ext cx="799106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When we give our opinion – not based upon Scripture (Jer. 23:16; Ezek. 12:2, 6)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When we tell family member he / she is okay – when not (Jer. 23:17; Ezek. 13:26)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When we tell family member not to listen to “the prophets of doom” (Jer. 23:17)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When we tell family or friend “God wants you to be happy”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When we enable them (cf. Luke 15:16)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i="1" dirty="0"/>
              <a:t>By giving to them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i="1" dirty="0"/>
              <a:t>By bailing them out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200" i="1" dirty="0"/>
              <a:t>By ignoring life of sin – focus on relationship</a:t>
            </a:r>
          </a:p>
        </p:txBody>
      </p:sp>
    </p:spTree>
    <p:extLst>
      <p:ext uri="{BB962C8B-B14F-4D97-AF65-F5344CB8AC3E}">
        <p14:creationId xmlns:p14="http://schemas.microsoft.com/office/powerpoint/2010/main" val="192437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CB52E9-A89E-40ED-839D-BA929D803397}"/>
              </a:ext>
            </a:extLst>
          </p:cNvPr>
          <p:cNvSpPr txBox="1"/>
          <p:nvPr/>
        </p:nvSpPr>
        <p:spPr>
          <a:xfrm>
            <a:off x="2305878" y="556591"/>
            <a:ext cx="6838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Multiple Ways We Could Be Guilty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2E4D44F-3D8F-4137-9DDA-E2656F967348}"/>
              </a:ext>
            </a:extLst>
          </p:cNvPr>
          <p:cNvSpPr/>
          <p:nvPr/>
        </p:nvSpPr>
        <p:spPr>
          <a:xfrm>
            <a:off x="1838738" y="0"/>
            <a:ext cx="934279" cy="9342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III.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75064D-1671-4080-9084-D3F9F9C9544C}"/>
              </a:ext>
            </a:extLst>
          </p:cNvPr>
          <p:cNvSpPr txBox="1"/>
          <p:nvPr/>
        </p:nvSpPr>
        <p:spPr>
          <a:xfrm>
            <a:off x="844827" y="1980119"/>
            <a:ext cx="79910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When we go along with what we know to be wrong (1 Cor. 5; Gal. 2:13-ff)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When we protect loved ones from those who seek to encourage or correct them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When we dismiss strict teaching without study or refutation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When we help them get /do what they want regardless of the wisdom (1 Kings 21)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When we make excuses for family who are not living as should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When we fail to teach, correct (Eph. 5:11)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782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1EB584-94C2-4BCB-99C6-169C172C09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r="1666"/>
          <a:stretch/>
        </p:blipFill>
        <p:spPr>
          <a:xfrm rot="21206803">
            <a:off x="189048" y="425836"/>
            <a:ext cx="3581400" cy="2182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TextBox 3">
            <a:extLst>
              <a:ext uri="{FF2B5EF4-FFF2-40B4-BE49-F238E27FC236}">
                <a16:creationId xmlns:a16="http://schemas.microsoft.com/office/drawing/2014/main" id="{3C869CE1-7EFC-4452-98F8-AF881C996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33400"/>
            <a:ext cx="502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Arial" panose="020B0604020202020204" pitchFamily="34" charset="0"/>
              </a:rPr>
              <a:t>Topics </a:t>
            </a:r>
          </a:p>
        </p:txBody>
      </p:sp>
      <p:sp>
        <p:nvSpPr>
          <p:cNvPr id="15364" name="TextBox 4">
            <a:extLst>
              <a:ext uri="{FF2B5EF4-FFF2-40B4-BE49-F238E27FC236}">
                <a16:creationId xmlns:a16="http://schemas.microsoft.com/office/drawing/2014/main" id="{EC8157C4-416C-4E8F-BC60-364E1F740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175" y="2878991"/>
            <a:ext cx="8440738" cy="107721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Thursday</a:t>
            </a: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: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When it Seems Evil to Serve the Lord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altLang="en-US" sz="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en-US" sz="28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Friday:</a:t>
            </a:r>
            <a:r>
              <a:rPr kumimoji="0" lang="en-US" alt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Don’t Boast Before the Battle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07E182-2DD0-4938-9001-1CE9F7E64233}"/>
              </a:ext>
            </a:extLst>
          </p:cNvPr>
          <p:cNvSpPr txBox="1"/>
          <p:nvPr/>
        </p:nvSpPr>
        <p:spPr>
          <a:xfrm>
            <a:off x="0" y="500273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CENA" panose="02000000000000000000" pitchFamily="2" charset="0"/>
                <a:ea typeface="+mn-ea"/>
                <a:cs typeface="+mn-cs"/>
              </a:rPr>
              <a:t>Strengthening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CENA" panose="02000000000000000000" pitchFamily="2" charset="0"/>
                <a:ea typeface="+mn-ea"/>
                <a:cs typeface="+mn-cs"/>
              </a:rPr>
              <a:t>the Hand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CENA" panose="02000000000000000000" pitchFamily="2" charset="0"/>
                <a:ea typeface="+mn-ea"/>
                <a:cs typeface="+mn-cs"/>
              </a:rPr>
              <a:t>of the Sinner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00E063-C57A-46CD-9F28-04492958FE9D}"/>
              </a:ext>
            </a:extLst>
          </p:cNvPr>
          <p:cNvSpPr txBox="1"/>
          <p:nvPr/>
        </p:nvSpPr>
        <p:spPr>
          <a:xfrm>
            <a:off x="-36441" y="44395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 CENA" panose="02000000000000000000" pitchFamily="2" charset="0"/>
                <a:ea typeface="+mn-ea"/>
                <a:cs typeface="+mn-cs"/>
              </a:rPr>
              <a:t>Strengthening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 CENA" panose="02000000000000000000" pitchFamily="2" charset="0"/>
                <a:ea typeface="+mn-ea"/>
                <a:cs typeface="+mn-cs"/>
              </a:rPr>
              <a:t>the Hand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AR CENA" panose="02000000000000000000" pitchFamily="2" charset="0"/>
                <a:ea typeface="+mn-ea"/>
                <a:cs typeface="+mn-cs"/>
              </a:rPr>
              <a:t>of the Sinner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597E3-E68E-443C-BE96-0747A16DF518}"/>
              </a:ext>
            </a:extLst>
          </p:cNvPr>
          <p:cNvSpPr txBox="1"/>
          <p:nvPr/>
        </p:nvSpPr>
        <p:spPr>
          <a:xfrm>
            <a:off x="367750" y="6121658"/>
            <a:ext cx="294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CENA" panose="02000000000000000000" pitchFamily="2" charset="0"/>
                <a:ea typeface="+mn-ea"/>
                <a:cs typeface="+mn-cs"/>
              </a:rPr>
              <a:t>Jeremiah 23:14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F9EF45-026B-43A9-97D2-CE89C0439E96}"/>
              </a:ext>
            </a:extLst>
          </p:cNvPr>
          <p:cNvSpPr txBox="1"/>
          <p:nvPr/>
        </p:nvSpPr>
        <p:spPr>
          <a:xfrm>
            <a:off x="5774635" y="6121657"/>
            <a:ext cx="294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 CENA" panose="02000000000000000000" pitchFamily="2" charset="0"/>
                <a:ea typeface="+mn-ea"/>
                <a:cs typeface="+mn-cs"/>
              </a:rPr>
              <a:t>Ezekiel 13:22</a:t>
            </a:r>
          </a:p>
        </p:txBody>
      </p:sp>
    </p:spTree>
    <p:extLst>
      <p:ext uri="{BB962C8B-B14F-4D97-AF65-F5344CB8AC3E}">
        <p14:creationId xmlns:p14="http://schemas.microsoft.com/office/powerpoint/2010/main" val="302660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3A9511-9B3C-4E83-A9EE-D592C4B9F6EF}"/>
              </a:ext>
            </a:extLst>
          </p:cNvPr>
          <p:cNvGrpSpPr/>
          <p:nvPr/>
        </p:nvGrpSpPr>
        <p:grpSpPr>
          <a:xfrm>
            <a:off x="182219" y="5907160"/>
            <a:ext cx="8753059" cy="837621"/>
            <a:chOff x="182219" y="5907160"/>
            <a:chExt cx="8753059" cy="8376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650248-F719-4319-AE47-6383E334DA6E}"/>
                </a:ext>
              </a:extLst>
            </p:cNvPr>
            <p:cNvSpPr txBox="1"/>
            <p:nvPr/>
          </p:nvSpPr>
          <p:spPr>
            <a:xfrm>
              <a:off x="208721" y="5913784"/>
              <a:ext cx="8726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AR CENA" panose="02000000000000000000" pitchFamily="2" charset="0"/>
                </a:rPr>
                <a:t>Strengthening the Hand of the Sinner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3DA0EB-92C3-44FE-9134-B13CD13B6A58}"/>
                </a:ext>
              </a:extLst>
            </p:cNvPr>
            <p:cNvSpPr txBox="1"/>
            <p:nvPr/>
          </p:nvSpPr>
          <p:spPr>
            <a:xfrm>
              <a:off x="182219" y="5907160"/>
              <a:ext cx="8726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accent4">
                      <a:lumMod val="75000"/>
                    </a:schemeClr>
                  </a:solidFill>
                  <a:latin typeface="AR CENA" panose="02000000000000000000" pitchFamily="2" charset="0"/>
                </a:rPr>
                <a:t>Strengthening the Hand of the Sinner</a:t>
              </a:r>
            </a:p>
          </p:txBody>
        </p:sp>
      </p:grp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50FC451F-BA4F-4BBB-AC82-AB6FC376C0C0}"/>
              </a:ext>
            </a:extLst>
          </p:cNvPr>
          <p:cNvSpPr/>
          <p:nvPr/>
        </p:nvSpPr>
        <p:spPr>
          <a:xfrm>
            <a:off x="805068" y="725557"/>
            <a:ext cx="7533861" cy="1057808"/>
          </a:xfrm>
          <a:prstGeom prst="bevel">
            <a:avLst/>
          </a:prstGeom>
          <a:solidFill>
            <a:srgbClr val="BF9000">
              <a:alpha val="74902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Two Passages Establish the Principle</a:t>
            </a:r>
          </a:p>
        </p:txBody>
      </p:sp>
      <p:sp>
        <p:nvSpPr>
          <p:cNvPr id="6" name="Rectangle: Beveled 5">
            <a:extLst>
              <a:ext uri="{FF2B5EF4-FFF2-40B4-BE49-F238E27FC236}">
                <a16:creationId xmlns:a16="http://schemas.microsoft.com/office/drawing/2014/main" id="{B4258801-9D5A-4D88-832F-02A4ED407D85}"/>
              </a:ext>
            </a:extLst>
          </p:cNvPr>
          <p:cNvSpPr/>
          <p:nvPr/>
        </p:nvSpPr>
        <p:spPr>
          <a:xfrm>
            <a:off x="805068" y="2261863"/>
            <a:ext cx="7533861" cy="1057808"/>
          </a:xfrm>
          <a:prstGeom prst="bevel">
            <a:avLst/>
          </a:prstGeom>
          <a:solidFill>
            <a:srgbClr val="BF9000">
              <a:alpha val="74902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+mj-lt"/>
              <a:buAutoNum type="romanUcPeriod" startAt="2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One Concern We Should Have</a:t>
            </a:r>
          </a:p>
        </p:txBody>
      </p:sp>
      <p:sp>
        <p:nvSpPr>
          <p:cNvPr id="7" name="Rectangle: Beveled 6">
            <a:extLst>
              <a:ext uri="{FF2B5EF4-FFF2-40B4-BE49-F238E27FC236}">
                <a16:creationId xmlns:a16="http://schemas.microsoft.com/office/drawing/2014/main" id="{48EB026F-A999-4159-AC37-153860C3AAC9}"/>
              </a:ext>
            </a:extLst>
          </p:cNvPr>
          <p:cNvSpPr/>
          <p:nvPr/>
        </p:nvSpPr>
        <p:spPr>
          <a:xfrm>
            <a:off x="805068" y="3798169"/>
            <a:ext cx="7533861" cy="1057808"/>
          </a:xfrm>
          <a:prstGeom prst="bevel">
            <a:avLst/>
          </a:prstGeom>
          <a:solidFill>
            <a:srgbClr val="BF9000">
              <a:alpha val="74902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+mj-lt"/>
              <a:buAutoNum type="romanUcPeriod" startAt="3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Multiple Ways We Could Be Guilty</a:t>
            </a:r>
          </a:p>
        </p:txBody>
      </p:sp>
    </p:spTree>
    <p:extLst>
      <p:ext uri="{BB962C8B-B14F-4D97-AF65-F5344CB8AC3E}">
        <p14:creationId xmlns:p14="http://schemas.microsoft.com/office/powerpoint/2010/main" val="32107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79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CF2542-A445-450B-BAF1-76565C4113D3}"/>
              </a:ext>
            </a:extLst>
          </p:cNvPr>
          <p:cNvSpPr txBox="1"/>
          <p:nvPr/>
        </p:nvSpPr>
        <p:spPr>
          <a:xfrm rot="21136447">
            <a:off x="427384" y="606287"/>
            <a:ext cx="8060635" cy="246221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Jeremiah 23:14</a:t>
            </a:r>
          </a:p>
          <a:p>
            <a:endParaRPr lang="en-US" sz="1000" dirty="0"/>
          </a:p>
          <a:p>
            <a:r>
              <a:rPr lang="en-US" sz="2400" dirty="0"/>
              <a:t>Also I have seen a horrible thing in the prophets of Jerusalem: They commit adultery and walk in lies; They also </a:t>
            </a:r>
            <a:r>
              <a:rPr lang="en-US" sz="2400" b="1" u="sng" dirty="0">
                <a:solidFill>
                  <a:schemeClr val="accent4">
                    <a:lumMod val="50000"/>
                  </a:schemeClr>
                </a:solidFill>
              </a:rPr>
              <a:t>strengthen the hands of evildoers</a:t>
            </a:r>
            <a:r>
              <a:rPr lang="en-US" sz="2400" dirty="0"/>
              <a:t>, So that no one turns back from his wickedness. All of them are like Sodom to Me, And her inhabitants like Gomorrah.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B79FFB-8A74-4116-BE61-501C4B79C9F2}"/>
              </a:ext>
            </a:extLst>
          </p:cNvPr>
          <p:cNvSpPr txBox="1"/>
          <p:nvPr/>
        </p:nvSpPr>
        <p:spPr>
          <a:xfrm rot="386521">
            <a:off x="775252" y="3874585"/>
            <a:ext cx="8060635" cy="209288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Ezekiel 13:22</a:t>
            </a:r>
          </a:p>
          <a:p>
            <a:pPr algn="ctr"/>
            <a:endParaRPr lang="en-US" sz="1000" u="sng" dirty="0"/>
          </a:p>
          <a:p>
            <a:r>
              <a:rPr lang="en-US" sz="2400" dirty="0"/>
              <a:t>“Because with lies you have made the heart of the righteous sad, whom I have not made sad; and you have </a:t>
            </a:r>
            <a:r>
              <a:rPr lang="en-US" sz="2400" b="1" u="sng" dirty="0">
                <a:solidFill>
                  <a:schemeClr val="accent4">
                    <a:lumMod val="50000"/>
                  </a:schemeClr>
                </a:solidFill>
              </a:rPr>
              <a:t>strengthened the hands of the wicked</a:t>
            </a:r>
            <a:r>
              <a:rPr lang="en-US" sz="2400" dirty="0"/>
              <a:t>, so that he does not turn from his wicked way to save his life.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365F79-6E87-4ED3-80BE-F04CAE392E4F}"/>
              </a:ext>
            </a:extLst>
          </p:cNvPr>
          <p:cNvSpPr txBox="1"/>
          <p:nvPr/>
        </p:nvSpPr>
        <p:spPr>
          <a:xfrm>
            <a:off x="4805569" y="2948897"/>
            <a:ext cx="43384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/>
              <a:t>False Prophets</a:t>
            </a:r>
          </a:p>
        </p:txBody>
      </p:sp>
    </p:spTree>
    <p:extLst>
      <p:ext uri="{BB962C8B-B14F-4D97-AF65-F5344CB8AC3E}">
        <p14:creationId xmlns:p14="http://schemas.microsoft.com/office/powerpoint/2010/main" val="165124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D11DFC-9C02-43AE-9741-DD9D4BE67F92}"/>
              </a:ext>
            </a:extLst>
          </p:cNvPr>
          <p:cNvSpPr txBox="1"/>
          <p:nvPr/>
        </p:nvSpPr>
        <p:spPr>
          <a:xfrm>
            <a:off x="208721" y="430509"/>
            <a:ext cx="8726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R CENA" panose="02000000000000000000" pitchFamily="2" charset="0"/>
              </a:rPr>
              <a:t>“Strengthen the Hand”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64C97A-B0D1-4102-9AEE-05447C5DF163}"/>
              </a:ext>
            </a:extLst>
          </p:cNvPr>
          <p:cNvSpPr txBox="1"/>
          <p:nvPr/>
        </p:nvSpPr>
        <p:spPr>
          <a:xfrm>
            <a:off x="1189381" y="1878495"/>
            <a:ext cx="7954619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What does that Mean?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How is it done?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Could I be guilty?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Is it always on purpose?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Could it be done without that being the intent?</a:t>
            </a:r>
          </a:p>
        </p:txBody>
      </p:sp>
    </p:spTree>
    <p:extLst>
      <p:ext uri="{BB962C8B-B14F-4D97-AF65-F5344CB8AC3E}">
        <p14:creationId xmlns:p14="http://schemas.microsoft.com/office/powerpoint/2010/main" val="260400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07E182-2DD0-4938-9001-1CE9F7E64233}"/>
              </a:ext>
            </a:extLst>
          </p:cNvPr>
          <p:cNvSpPr txBox="1"/>
          <p:nvPr/>
        </p:nvSpPr>
        <p:spPr>
          <a:xfrm>
            <a:off x="0" y="500273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R CENA" panose="02000000000000000000" pitchFamily="2" charset="0"/>
              </a:rPr>
              <a:t>Strengthening</a:t>
            </a:r>
          </a:p>
          <a:p>
            <a:pPr algn="ctr"/>
            <a:r>
              <a:rPr lang="en-US" sz="8800" dirty="0">
                <a:latin typeface="AR CENA" panose="02000000000000000000" pitchFamily="2" charset="0"/>
              </a:rPr>
              <a:t>the Hand</a:t>
            </a:r>
          </a:p>
          <a:p>
            <a:pPr algn="ctr"/>
            <a:r>
              <a:rPr lang="en-US" sz="8800" dirty="0">
                <a:latin typeface="AR CENA" panose="02000000000000000000" pitchFamily="2" charset="0"/>
              </a:rPr>
              <a:t>of the Sinner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00E063-C57A-46CD-9F28-04492958FE9D}"/>
              </a:ext>
            </a:extLst>
          </p:cNvPr>
          <p:cNvSpPr txBox="1"/>
          <p:nvPr/>
        </p:nvSpPr>
        <p:spPr>
          <a:xfrm>
            <a:off x="-36441" y="443954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Strengthening</a:t>
            </a:r>
          </a:p>
          <a:p>
            <a:pPr algn="ctr"/>
            <a:r>
              <a:rPr lang="en-US" sz="8800" dirty="0"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the Hand</a:t>
            </a:r>
          </a:p>
          <a:p>
            <a:pPr algn="ctr"/>
            <a:r>
              <a:rPr lang="en-US" sz="8800" dirty="0">
                <a:solidFill>
                  <a:schemeClr val="accent4">
                    <a:lumMod val="75000"/>
                  </a:schemeClr>
                </a:solidFill>
                <a:latin typeface="AR CENA" panose="02000000000000000000" pitchFamily="2" charset="0"/>
              </a:rPr>
              <a:t>of the Sinner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5597E3-E68E-443C-BE96-0747A16DF518}"/>
              </a:ext>
            </a:extLst>
          </p:cNvPr>
          <p:cNvSpPr txBox="1"/>
          <p:nvPr/>
        </p:nvSpPr>
        <p:spPr>
          <a:xfrm>
            <a:off x="367750" y="6121658"/>
            <a:ext cx="294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 CENA" panose="02000000000000000000" pitchFamily="2" charset="0"/>
              </a:rPr>
              <a:t>Jeremiah 23:14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F9EF45-026B-43A9-97D2-CE89C0439E96}"/>
              </a:ext>
            </a:extLst>
          </p:cNvPr>
          <p:cNvSpPr txBox="1"/>
          <p:nvPr/>
        </p:nvSpPr>
        <p:spPr>
          <a:xfrm>
            <a:off x="5774635" y="6121657"/>
            <a:ext cx="2941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 CENA" panose="02000000000000000000" pitchFamily="2" charset="0"/>
              </a:rPr>
              <a:t>Ezekiel 13:22</a:t>
            </a:r>
          </a:p>
        </p:txBody>
      </p:sp>
    </p:spTree>
    <p:extLst>
      <p:ext uri="{BB962C8B-B14F-4D97-AF65-F5344CB8AC3E}">
        <p14:creationId xmlns:p14="http://schemas.microsoft.com/office/powerpoint/2010/main" val="10790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B3A9511-9B3C-4E83-A9EE-D592C4B9F6EF}"/>
              </a:ext>
            </a:extLst>
          </p:cNvPr>
          <p:cNvGrpSpPr/>
          <p:nvPr/>
        </p:nvGrpSpPr>
        <p:grpSpPr>
          <a:xfrm>
            <a:off x="182219" y="5907160"/>
            <a:ext cx="8753059" cy="837621"/>
            <a:chOff x="182219" y="5907160"/>
            <a:chExt cx="8753059" cy="8376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B650248-F719-4319-AE47-6383E334DA6E}"/>
                </a:ext>
              </a:extLst>
            </p:cNvPr>
            <p:cNvSpPr txBox="1"/>
            <p:nvPr/>
          </p:nvSpPr>
          <p:spPr>
            <a:xfrm>
              <a:off x="208721" y="5913784"/>
              <a:ext cx="8726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atin typeface="AR CENA" panose="02000000000000000000" pitchFamily="2" charset="0"/>
                </a:rPr>
                <a:t>Strengthening the Hand of the Sinner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3DA0EB-92C3-44FE-9134-B13CD13B6A58}"/>
                </a:ext>
              </a:extLst>
            </p:cNvPr>
            <p:cNvSpPr txBox="1"/>
            <p:nvPr/>
          </p:nvSpPr>
          <p:spPr>
            <a:xfrm>
              <a:off x="182219" y="5907160"/>
              <a:ext cx="87265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accent4">
                      <a:lumMod val="75000"/>
                    </a:schemeClr>
                  </a:solidFill>
                  <a:latin typeface="AR CENA" panose="02000000000000000000" pitchFamily="2" charset="0"/>
                </a:rPr>
                <a:t>Strengthening the Hand of the Sinner</a:t>
              </a:r>
            </a:p>
          </p:txBody>
        </p:sp>
      </p:grpSp>
      <p:sp>
        <p:nvSpPr>
          <p:cNvPr id="5" name="Rectangle: Beveled 4">
            <a:extLst>
              <a:ext uri="{FF2B5EF4-FFF2-40B4-BE49-F238E27FC236}">
                <a16:creationId xmlns:a16="http://schemas.microsoft.com/office/drawing/2014/main" id="{50FC451F-BA4F-4BBB-AC82-AB6FC376C0C0}"/>
              </a:ext>
            </a:extLst>
          </p:cNvPr>
          <p:cNvSpPr/>
          <p:nvPr/>
        </p:nvSpPr>
        <p:spPr>
          <a:xfrm>
            <a:off x="805068" y="725557"/>
            <a:ext cx="7533861" cy="1057808"/>
          </a:xfrm>
          <a:prstGeom prst="bevel">
            <a:avLst/>
          </a:prstGeom>
          <a:solidFill>
            <a:srgbClr val="BF9000">
              <a:alpha val="74902"/>
            </a:srgb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 algn="ctr">
              <a:buFont typeface="+mj-lt"/>
              <a:buAutoNum type="romanUcPeriod"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Two Passages Establish the Principle</a:t>
            </a:r>
          </a:p>
        </p:txBody>
      </p:sp>
    </p:spTree>
    <p:extLst>
      <p:ext uri="{BB962C8B-B14F-4D97-AF65-F5344CB8AC3E}">
        <p14:creationId xmlns:p14="http://schemas.microsoft.com/office/powerpoint/2010/main" val="13623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4ADDBC-5894-4437-8978-2E1C56349D26}"/>
              </a:ext>
            </a:extLst>
          </p:cNvPr>
          <p:cNvSpPr txBox="1"/>
          <p:nvPr/>
        </p:nvSpPr>
        <p:spPr>
          <a:xfrm>
            <a:off x="2246242" y="487019"/>
            <a:ext cx="689775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Two Passages Establish the Principle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41E8C7-74DC-488A-A7C8-C348B4831BF7}"/>
              </a:ext>
            </a:extLst>
          </p:cNvPr>
          <p:cNvSpPr/>
          <p:nvPr/>
        </p:nvSpPr>
        <p:spPr>
          <a:xfrm>
            <a:off x="1798984" y="-9647"/>
            <a:ext cx="934279" cy="9342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5858C-2FE2-4E37-B751-743FDC528991}"/>
              </a:ext>
            </a:extLst>
          </p:cNvPr>
          <p:cNvSpPr txBox="1"/>
          <p:nvPr/>
        </p:nvSpPr>
        <p:spPr>
          <a:xfrm>
            <a:off x="705679" y="2032050"/>
            <a:ext cx="8438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Meaning of the phrase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Help – sustain – encourage – give strength to the sinner to continue in sin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Translations of Jeremiah 23:14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“encourage evil people to keep on doing evil” (NCV)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“give encouragement to people who are doing evil” (NET)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“encourage and strengthen the hand of evildoers” (AMP)</a:t>
            </a:r>
          </a:p>
        </p:txBody>
      </p:sp>
    </p:spTree>
    <p:extLst>
      <p:ext uri="{BB962C8B-B14F-4D97-AF65-F5344CB8AC3E}">
        <p14:creationId xmlns:p14="http://schemas.microsoft.com/office/powerpoint/2010/main" val="40817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4ADDBC-5894-4437-8978-2E1C56349D26}"/>
              </a:ext>
            </a:extLst>
          </p:cNvPr>
          <p:cNvSpPr txBox="1"/>
          <p:nvPr/>
        </p:nvSpPr>
        <p:spPr>
          <a:xfrm>
            <a:off x="2246242" y="487019"/>
            <a:ext cx="689775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Two Passages Establish the Principle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41E8C7-74DC-488A-A7C8-C348B4831BF7}"/>
              </a:ext>
            </a:extLst>
          </p:cNvPr>
          <p:cNvSpPr/>
          <p:nvPr/>
        </p:nvSpPr>
        <p:spPr>
          <a:xfrm>
            <a:off x="1798984" y="-9647"/>
            <a:ext cx="934279" cy="9342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5858C-2FE2-4E37-B751-743FDC528991}"/>
              </a:ext>
            </a:extLst>
          </p:cNvPr>
          <p:cNvSpPr txBox="1"/>
          <p:nvPr/>
        </p:nvSpPr>
        <p:spPr>
          <a:xfrm>
            <a:off x="705679" y="2032050"/>
            <a:ext cx="84383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Meaning of the phrase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Help – sustain – encourage – give strength to the sinner to continue in sin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Translations of Jeremiah 23:14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Translation of Ezekiel 13:22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“encouraged the wicked” (ESV)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“encouraged the wicked not to stop being wicked” (NASB, NCV)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“encouraged the wicked not to turn from their evil way” (NIV)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“encouraged and strengthened the hands of the wicked” (AMP)</a:t>
            </a:r>
          </a:p>
        </p:txBody>
      </p:sp>
    </p:spTree>
    <p:extLst>
      <p:ext uri="{BB962C8B-B14F-4D97-AF65-F5344CB8AC3E}">
        <p14:creationId xmlns:p14="http://schemas.microsoft.com/office/powerpoint/2010/main" val="1994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E4ADDBC-5894-4437-8978-2E1C56349D26}"/>
              </a:ext>
            </a:extLst>
          </p:cNvPr>
          <p:cNvSpPr txBox="1"/>
          <p:nvPr/>
        </p:nvSpPr>
        <p:spPr>
          <a:xfrm>
            <a:off x="2246242" y="487019"/>
            <a:ext cx="689775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Two Passages Establish the Principle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941E8C7-74DC-488A-A7C8-C348B4831BF7}"/>
              </a:ext>
            </a:extLst>
          </p:cNvPr>
          <p:cNvSpPr/>
          <p:nvPr/>
        </p:nvSpPr>
        <p:spPr>
          <a:xfrm>
            <a:off x="1798984" y="-9647"/>
            <a:ext cx="934279" cy="934278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4">
                    <a:lumMod val="50000"/>
                  </a:schemeClr>
                </a:solidFill>
                <a:latin typeface="AR CENA" panose="02000000000000000000" pitchFamily="2" charset="0"/>
              </a:rPr>
              <a:t>I.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5858C-2FE2-4E37-B751-743FDC528991}"/>
              </a:ext>
            </a:extLst>
          </p:cNvPr>
          <p:cNvSpPr txBox="1"/>
          <p:nvPr/>
        </p:nvSpPr>
        <p:spPr>
          <a:xfrm>
            <a:off x="705679" y="2032050"/>
            <a:ext cx="84383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/>
              <a:t>Meaning of the phrase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Help – sustain – encourage – give strength to the sinner to continue in sin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Translations of Jeremiah 23:14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Translation of Ezekiel 13:22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/>
              <a:t>Same word (</a:t>
            </a:r>
            <a:r>
              <a:rPr lang="en-US" sz="2400" i="1" dirty="0" err="1"/>
              <a:t>hzq</a:t>
            </a:r>
            <a:r>
              <a:rPr lang="en-US" sz="2400" i="1" dirty="0"/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Isa. 35:3 – “strengthen”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2 Sam. 10:12 – “let us be strong”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Deut. 3:28 – “encourage”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Job 8:20 – “uphold” the evildoer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Lev. 25:35 – “help”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200" dirty="0"/>
              <a:t>2 Chron. 28:20 – “assist”</a:t>
            </a:r>
          </a:p>
        </p:txBody>
      </p:sp>
    </p:spTree>
    <p:extLst>
      <p:ext uri="{BB962C8B-B14F-4D97-AF65-F5344CB8AC3E}">
        <p14:creationId xmlns:p14="http://schemas.microsoft.com/office/powerpoint/2010/main" val="1092962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1118</Words>
  <Application>Microsoft Office PowerPoint</Application>
  <PresentationFormat>On-screen Show (4:3)</PresentationFormat>
  <Paragraphs>167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Wingdings</vt:lpstr>
      <vt:lpstr>Comic Sans MS</vt:lpstr>
      <vt:lpstr>Times New Roman</vt:lpstr>
      <vt:lpstr>Calibri</vt:lpstr>
      <vt:lpstr>Arial Rounded MT Bold</vt:lpstr>
      <vt:lpstr>Calibri Light</vt:lpstr>
      <vt:lpstr>Arial</vt:lpstr>
      <vt:lpstr>AR CENA</vt:lpstr>
      <vt:lpstr>Office Theme</vt:lpstr>
      <vt:lpstr>Custom Design</vt:lpstr>
      <vt:lpstr>1_Custom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Donnie V. Rader</cp:lastModifiedBy>
  <cp:revision>26</cp:revision>
  <cp:lastPrinted>2018-12-01T21:16:49Z</cp:lastPrinted>
  <dcterms:created xsi:type="dcterms:W3CDTF">2018-11-30T15:33:39Z</dcterms:created>
  <dcterms:modified xsi:type="dcterms:W3CDTF">2019-04-02T04:04:39Z</dcterms:modified>
</cp:coreProperties>
</file>