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32" r:id="rId1"/>
    <p:sldMasterId id="2147483744" r:id="rId2"/>
  </p:sldMasterIdLst>
  <p:sldIdLst>
    <p:sldId id="262" r:id="rId3"/>
    <p:sldId id="304" r:id="rId4"/>
    <p:sldId id="270" r:id="rId5"/>
    <p:sldId id="305" r:id="rId6"/>
    <p:sldId id="306" r:id="rId7"/>
    <p:sldId id="271" r:id="rId8"/>
    <p:sldId id="272" r:id="rId9"/>
    <p:sldId id="268" r:id="rId10"/>
    <p:sldId id="269" r:id="rId11"/>
    <p:sldId id="258" r:id="rId12"/>
    <p:sldId id="267" r:id="rId13"/>
    <p:sldId id="261" r:id="rId14"/>
    <p:sldId id="265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1" r:id="rId23"/>
    <p:sldId id="263" r:id="rId24"/>
    <p:sldId id="283" r:id="rId25"/>
    <p:sldId id="266" r:id="rId26"/>
    <p:sldId id="280" r:id="rId27"/>
    <p:sldId id="282" r:id="rId28"/>
    <p:sldId id="284" r:id="rId29"/>
    <p:sldId id="285" r:id="rId30"/>
    <p:sldId id="286" r:id="rId31"/>
    <p:sldId id="264" r:id="rId32"/>
    <p:sldId id="260" r:id="rId33"/>
  </p:sldIdLst>
  <p:sldSz cx="9144000" cy="6858000" type="screen4x3"/>
  <p:notesSz cx="6858000" cy="9144000"/>
  <p:embeddedFontLst>
    <p:embeddedFont>
      <p:font typeface="Arial Rounded MT Bold" panose="020F0704030504030204" pitchFamily="34" charset="0"/>
      <p:regular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Franklin Gothic Book" panose="020B0503020102020204" pitchFamily="34" charset="0"/>
      <p:regular r:id="rId39"/>
      <p:italic r:id="rId40"/>
    </p:embeddedFont>
    <p:embeddedFont>
      <p:font typeface="Maiandra GD" panose="020E0502030308020204" pitchFamily="34" charset="0"/>
      <p:regular r:id="rId4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29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CDC3F9B-82DC-4C55-BEC8-2859ABD49F4A}" type="datetimeFigureOut">
              <a:rPr lang="en-US" smtClean="0"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818212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525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349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1E3D6F-8F06-40B8-959C-375CFEB7BC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FB4691-697E-440B-9D82-62F50AADDA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DBE640-82CC-4824-8034-B3CB3D817F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1E165556-6469-4429-973B-B62343B29C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5472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FFE99D-26FE-4C4A-88FD-6470CA7495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889152-4292-4262-A6C2-4DD1FE8C4B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6E2953-E194-4064-98E7-622D728054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86107220-A413-4897-AC5C-F4A8311EF9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6644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C6ACAB-2FBD-4F54-AC24-C9640AA5F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037308-1BEC-47C4-A890-EA2F45BB0B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EE219C-059C-4AA6-90C1-DD9471FE36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C50F4BE1-9F10-4AB7-8926-260621E8D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1698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A2C37890-9426-41CE-A483-9DB6C5922A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39AC0021-24F0-4B8D-8795-5603E104DB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1A88196E-302D-4C8A-910D-51BB216939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50AB2D3D-75C3-4302-808A-6B32AEE68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0777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566D6DD-9675-4717-84BE-A9B5AFC787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DD00C6D-2291-4185-A20A-DD99986322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D982197-81B0-488F-B9B8-72C546DA50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65E42779-1060-48E7-9177-5A2FCB51A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8642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0E987AC-661D-4825-B289-AA50054986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78FB9BE-A6B2-4E67-9EFA-C4B358264D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87927D3-035C-4CE7-B299-F827A03432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6657CE1C-743A-4B93-A8F7-55EA9457C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239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022DF98-8F08-498C-8DE3-30E8621BF0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C8F7BD0-5E83-4B12-B6F4-29830F22F1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AD59C44-D062-46A5-AFED-3121DAA4E1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F4459FBE-41C4-4541-A2EF-F4679BE01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5299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C2F2FCF4-149E-4D4F-A21C-EBB969DE43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0B1C177C-9D3C-4A19-B0C5-371216202A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E2B394AE-4B5E-49C0-9DFF-9B64455838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92BFF67A-D692-4863-ABF2-A55271A9B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5767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33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11D71736-19C5-4FFD-B04B-887DC82FAF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9C9AA63C-810C-4069-A515-52FD8177B5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17128738-E5BA-4FC5-91A3-B1A53F8380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B9E51033-306A-4818-B3A2-D7E2685C7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4326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557050-E516-4638-8C33-C696776418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B8EF38-EF12-4B7B-A73E-F8309CC0FF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7EC1AC-056B-40FF-9F49-AFA716044D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001C6A9F-60B1-4DD6-8852-1FB6F2D385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9034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2358AB-5CCA-4B22-97E9-A78871E3FB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BF73FA-727A-458D-BCE7-B5545EB36E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545CFA-7ECB-4ECA-816E-50242BDB34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69F3E5C4-6E98-4B79-A653-E1A95415F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7110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DC3F9B-82DC-4C55-BEC8-2859ABD49F4A}" type="datetimeFigureOut">
              <a:rPr lang="en-US" smtClean="0"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562606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4/4/2019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504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4/4/2019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190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4/4/2019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970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4/4/2019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438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DC3F9B-82DC-4C55-BEC8-2859ABD49F4A}" type="datetimeFigureOut">
              <a:rPr lang="en-US" smtClean="0"/>
              <a:t>4/4/2019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15369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DC3F9B-82DC-4C55-BEC8-2859ABD49F4A}" type="datetimeFigureOut">
              <a:rPr lang="en-US" smtClean="0"/>
              <a:t>4/4/2019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1925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8CDC3F9B-82DC-4C55-BEC8-2859ABD49F4A}" type="datetimeFigureOut">
              <a:rPr lang="en-US" smtClean="0"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0297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3333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8381A93-D55C-47F2-97D9-0A17A42114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4E52C35-A4E7-4818-8439-7D61D45934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FB5E528-DB67-4518-AAE9-1094C44F2BF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6402AD1-58E9-4D6B-95D1-41493B46116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6914626-FD8D-40F6-996C-96FB83C5443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262934-A8E1-4E8B-95EA-D05FD4A00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6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981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9EE31D-DDFC-4DD0-9FC7-6A8F29AE3C4D}"/>
              </a:ext>
            </a:extLst>
          </p:cNvPr>
          <p:cNvSpPr/>
          <p:nvPr/>
        </p:nvSpPr>
        <p:spPr>
          <a:xfrm>
            <a:off x="1150373" y="1020548"/>
            <a:ext cx="67425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/>
                <a:solidFill>
                  <a:schemeClr val="accent3"/>
                </a:solidFill>
                <a:effectLst/>
                <a:latin typeface="Maiandra GD" panose="020E0502030308020204" pitchFamily="34" charset="0"/>
              </a:rPr>
              <a:t>Selling &amp; Stirring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66443-BACB-4E24-87A6-3BB786183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912" y="2220877"/>
            <a:ext cx="4837471" cy="3389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2E2D-AB28-4939-80A2-1B102EDE438C}"/>
              </a:ext>
            </a:extLst>
          </p:cNvPr>
          <p:cNvSpPr txBox="1"/>
          <p:nvPr/>
        </p:nvSpPr>
        <p:spPr>
          <a:xfrm>
            <a:off x="1150373" y="5722375"/>
            <a:ext cx="412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Maiandra GD" panose="020E0502030308020204" pitchFamily="34" charset="0"/>
              </a:rPr>
              <a:t>1 Kings 21:25</a:t>
            </a:r>
          </a:p>
        </p:txBody>
      </p:sp>
    </p:spTree>
    <p:extLst>
      <p:ext uri="{BB962C8B-B14F-4D97-AF65-F5344CB8AC3E}">
        <p14:creationId xmlns:p14="http://schemas.microsoft.com/office/powerpoint/2010/main" val="3836046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9EE31D-DDFC-4DD0-9FC7-6A8F29AE3C4D}"/>
              </a:ext>
            </a:extLst>
          </p:cNvPr>
          <p:cNvSpPr/>
          <p:nvPr/>
        </p:nvSpPr>
        <p:spPr>
          <a:xfrm>
            <a:off x="1150373" y="1020548"/>
            <a:ext cx="67425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/>
                <a:solidFill>
                  <a:schemeClr val="accent3"/>
                </a:solidFill>
                <a:effectLst/>
                <a:latin typeface="Maiandra GD" panose="020E0502030308020204" pitchFamily="34" charset="0"/>
              </a:rPr>
              <a:t>Selling &amp; Stirring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66443-BACB-4E24-87A6-3BB78618360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102912" y="2220877"/>
            <a:ext cx="4837471" cy="3389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2E2D-AB28-4939-80A2-1B102EDE438C}"/>
              </a:ext>
            </a:extLst>
          </p:cNvPr>
          <p:cNvSpPr txBox="1"/>
          <p:nvPr/>
        </p:nvSpPr>
        <p:spPr>
          <a:xfrm>
            <a:off x="1150373" y="5722375"/>
            <a:ext cx="412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Maiandra GD" panose="020E0502030308020204" pitchFamily="34" charset="0"/>
              </a:rPr>
              <a:t>1 Kings 21:25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12CA6-12F6-4DA9-AFDC-E0BFF6F19DDD}"/>
              </a:ext>
            </a:extLst>
          </p:cNvPr>
          <p:cNvSpPr txBox="1"/>
          <p:nvPr/>
        </p:nvSpPr>
        <p:spPr>
          <a:xfrm>
            <a:off x="1311414" y="2676627"/>
            <a:ext cx="6420465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sz="36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/>
            <a:r>
              <a:rPr lang="en-US" sz="3600" dirty="0">
                <a:latin typeface="Maiandra GD" panose="020E0502030308020204" pitchFamily="34" charset="0"/>
              </a:rPr>
              <a:t>(1 Kings 21:20, 25)</a:t>
            </a:r>
          </a:p>
          <a:p>
            <a:pPr marL="400050" indent="-400050">
              <a:buFont typeface="+mj-lt"/>
              <a:buAutoNum type="romanUcPeriod"/>
            </a:pPr>
            <a:endParaRPr lang="en-US" sz="1100" dirty="0">
              <a:latin typeface="Maiandra GD" panose="020E0502030308020204" pitchFamily="34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en-US" sz="3600" b="1" dirty="0">
                <a:latin typeface="Maiandra GD" panose="020E0502030308020204" pitchFamily="34" charset="0"/>
              </a:rPr>
              <a:t> </a:t>
            </a:r>
            <a:r>
              <a:rPr lang="en-US" sz="36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/>
            <a:r>
              <a:rPr lang="en-US" sz="3600" dirty="0">
                <a:latin typeface="Maiandra GD" panose="020E0502030308020204" pitchFamily="34" charset="0"/>
              </a:rPr>
              <a:t>(1 Kings 21:25)</a:t>
            </a:r>
          </a:p>
        </p:txBody>
      </p:sp>
    </p:spTree>
    <p:extLst>
      <p:ext uri="{BB962C8B-B14F-4D97-AF65-F5344CB8AC3E}">
        <p14:creationId xmlns:p14="http://schemas.microsoft.com/office/powerpoint/2010/main" val="2291443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9EE31D-DDFC-4DD0-9FC7-6A8F29AE3C4D}"/>
              </a:ext>
            </a:extLst>
          </p:cNvPr>
          <p:cNvSpPr/>
          <p:nvPr/>
        </p:nvSpPr>
        <p:spPr>
          <a:xfrm>
            <a:off x="1150373" y="1020548"/>
            <a:ext cx="67425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/>
                <a:solidFill>
                  <a:schemeClr val="accent3"/>
                </a:solidFill>
                <a:effectLst/>
                <a:latin typeface="Maiandra GD" panose="020E0502030308020204" pitchFamily="34" charset="0"/>
              </a:rPr>
              <a:t>Selling &amp; Stirring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66443-BACB-4E24-87A6-3BB78618360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102912" y="2220877"/>
            <a:ext cx="4837471" cy="3389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2E2D-AB28-4939-80A2-1B102EDE438C}"/>
              </a:ext>
            </a:extLst>
          </p:cNvPr>
          <p:cNvSpPr txBox="1"/>
          <p:nvPr/>
        </p:nvSpPr>
        <p:spPr>
          <a:xfrm>
            <a:off x="1150373" y="5722375"/>
            <a:ext cx="412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Maiandra GD" panose="020E0502030308020204" pitchFamily="34" charset="0"/>
              </a:rPr>
              <a:t>1 Kings 21:25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12CA6-12F6-4DA9-AFDC-E0BFF6F19DDD}"/>
              </a:ext>
            </a:extLst>
          </p:cNvPr>
          <p:cNvSpPr txBox="1"/>
          <p:nvPr/>
        </p:nvSpPr>
        <p:spPr>
          <a:xfrm>
            <a:off x="1311414" y="2676627"/>
            <a:ext cx="642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sz="36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/>
            <a:r>
              <a:rPr lang="en-US" sz="3600" dirty="0">
                <a:latin typeface="Maiandra GD" panose="020E0502030308020204" pitchFamily="34" charset="0"/>
              </a:rPr>
              <a:t>(1 Kings 21:20, 25)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D2CAF4-3E20-4978-8400-412885ED5CFC}"/>
              </a:ext>
            </a:extLst>
          </p:cNvPr>
          <p:cNvSpPr txBox="1"/>
          <p:nvPr/>
        </p:nvSpPr>
        <p:spPr>
          <a:xfrm>
            <a:off x="1382889" y="4289778"/>
            <a:ext cx="634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8F9218-F5F9-416E-AE57-F0E61A10A848}"/>
              </a:ext>
            </a:extLst>
          </p:cNvPr>
          <p:cNvSpPr/>
          <p:nvPr/>
        </p:nvSpPr>
        <p:spPr>
          <a:xfrm>
            <a:off x="1219200" y="4013200"/>
            <a:ext cx="6829778" cy="1540933"/>
          </a:xfrm>
          <a:prstGeom prst="roundRect">
            <a:avLst>
              <a:gd name="adj" fmla="val 243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 Metaphor:</a:t>
            </a:r>
          </a:p>
          <a:p>
            <a:pPr algn="ctr"/>
            <a:r>
              <a:rPr lang="en-US" sz="2400" b="1" i="1" dirty="0">
                <a:solidFill>
                  <a:schemeClr val="tx1"/>
                </a:solidFill>
              </a:rPr>
              <a:t>Practice of selling oneself into slavery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(2 Kings 17:17; Rom. 7:14)</a:t>
            </a:r>
          </a:p>
        </p:txBody>
      </p:sp>
    </p:spTree>
    <p:extLst>
      <p:ext uri="{BB962C8B-B14F-4D97-AF65-F5344CB8AC3E}">
        <p14:creationId xmlns:p14="http://schemas.microsoft.com/office/powerpoint/2010/main" val="390994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591FB-B1DC-4057-B85D-0D2E5524BAB6}"/>
              </a:ext>
            </a:extLst>
          </p:cNvPr>
          <p:cNvSpPr txBox="1"/>
          <p:nvPr/>
        </p:nvSpPr>
        <p:spPr>
          <a:xfrm>
            <a:off x="2501118" y="319151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2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21:20, 25)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1151467" y="1919115"/>
            <a:ext cx="747888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Viewed Sin as Trivial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No serious consequences (John 8:21)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No reason for shame (Ezek. 16:52)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Laugh at those who say it is bad – serious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Selling yourself when treat sin as trivial!</a:t>
            </a:r>
          </a:p>
        </p:txBody>
      </p:sp>
    </p:spTree>
    <p:extLst>
      <p:ext uri="{BB962C8B-B14F-4D97-AF65-F5344CB8AC3E}">
        <p14:creationId xmlns:p14="http://schemas.microsoft.com/office/powerpoint/2010/main" val="2483344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591FB-B1DC-4057-B85D-0D2E5524BAB6}"/>
              </a:ext>
            </a:extLst>
          </p:cNvPr>
          <p:cNvSpPr txBox="1"/>
          <p:nvPr/>
        </p:nvSpPr>
        <p:spPr>
          <a:xfrm>
            <a:off x="2501118" y="319151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2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21:20, 25)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1151467" y="1919115"/>
            <a:ext cx="777011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Viewed Sin as Trivial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Married a Worldly Woman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Jezebel was a Pagan – idol worshipper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Jews were forbidden to marry Pagans (Exo. 34:15-16; Deut. 7:3-4)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She brought her worldly influence into the marriage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Selling yourself when you marry a worldly person!</a:t>
            </a:r>
          </a:p>
        </p:txBody>
      </p:sp>
    </p:spTree>
    <p:extLst>
      <p:ext uri="{BB962C8B-B14F-4D97-AF65-F5344CB8AC3E}">
        <p14:creationId xmlns:p14="http://schemas.microsoft.com/office/powerpoint/2010/main" val="839102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591FB-B1DC-4057-B85D-0D2E5524BAB6}"/>
              </a:ext>
            </a:extLst>
          </p:cNvPr>
          <p:cNvSpPr txBox="1"/>
          <p:nvPr/>
        </p:nvSpPr>
        <p:spPr>
          <a:xfrm>
            <a:off x="2501118" y="319151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2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21:20, 25)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1151467" y="1919115"/>
            <a:ext cx="777011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Viewed Sin as Trivial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Married a Worldly Woman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Took on a Religion Like the World</a:t>
            </a:r>
            <a:r>
              <a:rPr lang="en-US" sz="2400" dirty="0"/>
              <a:t> (1 Kings 16:31-33)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World worshipped idols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Took on their religious practices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No different than world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Selling yourself when your religion is not that much different than the world</a:t>
            </a:r>
          </a:p>
        </p:txBody>
      </p:sp>
    </p:spTree>
    <p:extLst>
      <p:ext uri="{BB962C8B-B14F-4D97-AF65-F5344CB8AC3E}">
        <p14:creationId xmlns:p14="http://schemas.microsoft.com/office/powerpoint/2010/main" val="1424338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591FB-B1DC-4057-B85D-0D2E5524BAB6}"/>
              </a:ext>
            </a:extLst>
          </p:cNvPr>
          <p:cNvSpPr txBox="1"/>
          <p:nvPr/>
        </p:nvSpPr>
        <p:spPr>
          <a:xfrm>
            <a:off x="2501118" y="319151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2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21:20, 25)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1151467" y="1919115"/>
            <a:ext cx="777011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Viewed Sin as Trivial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Married a Worldly Woman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Took on a Religion Like the World</a:t>
            </a:r>
            <a:r>
              <a:rPr lang="en-US" sz="2400" dirty="0"/>
              <a:t> (1 Kings 16:31-33)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Blamed Others for His Own Problems</a:t>
            </a:r>
            <a:r>
              <a:rPr lang="en-US" sz="2400" dirty="0"/>
              <a:t> (1 Kings 18:17)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He was the one leading others into idolatry – Thus, he was the one troubling Israel!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Elijah was merely telling the truth – God’s word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Blames Elijah for the trouble in Israel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Selling yourself when you blame others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/>
              <a:t>When you make bad choices – blame those who correct you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/>
              <a:t>When the fruits of your choices are evident – blame others</a:t>
            </a:r>
          </a:p>
        </p:txBody>
      </p:sp>
    </p:spTree>
    <p:extLst>
      <p:ext uri="{BB962C8B-B14F-4D97-AF65-F5344CB8AC3E}">
        <p14:creationId xmlns:p14="http://schemas.microsoft.com/office/powerpoint/2010/main" val="4123495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591FB-B1DC-4057-B85D-0D2E5524BAB6}"/>
              </a:ext>
            </a:extLst>
          </p:cNvPr>
          <p:cNvSpPr txBox="1"/>
          <p:nvPr/>
        </p:nvSpPr>
        <p:spPr>
          <a:xfrm>
            <a:off x="2501118" y="319151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2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21:20, 25)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1151467" y="1919115"/>
            <a:ext cx="777011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Viewed Sin as Trivial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Married a Worldly Woman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Took on a Religion Like the World</a:t>
            </a:r>
            <a:r>
              <a:rPr lang="en-US" sz="2400" dirty="0"/>
              <a:t> (1 Kings 16:31-33)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Blamed Others for His Own Problems</a:t>
            </a:r>
            <a:r>
              <a:rPr lang="en-US" sz="2400" dirty="0"/>
              <a:t> (1 Kings 18:17)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Did What He Wanted – Instead</a:t>
            </a:r>
            <a:r>
              <a:rPr lang="en-US" sz="2400" dirty="0"/>
              <a:t> (1 Kings 20:35-43)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God said he would deliver Ben-</a:t>
            </a:r>
            <a:r>
              <a:rPr lang="en-US" sz="2400" i="1" dirty="0" err="1"/>
              <a:t>Hadad</a:t>
            </a:r>
            <a:r>
              <a:rPr lang="en-US" sz="2400" i="1" dirty="0"/>
              <a:t> (20:28)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God wanted him destroyed (20:42)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Ahab was given illustrations of </a:t>
            </a:r>
            <a:r>
              <a:rPr lang="en-US" sz="2400" i="1" dirty="0" err="1"/>
              <a:t>disobed</a:t>
            </a:r>
            <a:r>
              <a:rPr lang="en-US" sz="2400" i="1" dirty="0"/>
              <a:t>. (20:35-41)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When you do what you want regardless of God’s will – selling yourself!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704330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591FB-B1DC-4057-B85D-0D2E5524BAB6}"/>
              </a:ext>
            </a:extLst>
          </p:cNvPr>
          <p:cNvSpPr txBox="1"/>
          <p:nvPr/>
        </p:nvSpPr>
        <p:spPr>
          <a:xfrm>
            <a:off x="2501118" y="319151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2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21:20, 25)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1151467" y="1919115"/>
            <a:ext cx="777011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Viewed Sin as Trivial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Married a Worldly Woman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Took on a Religion Like the World</a:t>
            </a:r>
            <a:r>
              <a:rPr lang="en-US" sz="2400" dirty="0"/>
              <a:t> (1 Kings 16:31-33)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Blamed Others for His Own Problems</a:t>
            </a:r>
            <a:r>
              <a:rPr lang="en-US" sz="2400" dirty="0"/>
              <a:t> (1 Kings 18:17)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Did What He Wanted – Instead</a:t>
            </a:r>
            <a:r>
              <a:rPr lang="en-US" sz="2400" dirty="0"/>
              <a:t> (1 Kings 20:35-43)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Selfish &amp; Discontent</a:t>
            </a:r>
            <a:r>
              <a:rPr lang="en-US" sz="2400" dirty="0"/>
              <a:t> (1 Kings 21:1-16)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Wanted Naboth’s vineyard (21:1-4)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Pouted – acted childish (21:4)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He was king – had an abundance – could have bought another vineyard!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Willing to go to any length (21:5-16)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When you are discontent &amp; selfish – selling yourself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19343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591FB-B1DC-4057-B85D-0D2E5524BAB6}"/>
              </a:ext>
            </a:extLst>
          </p:cNvPr>
          <p:cNvSpPr txBox="1"/>
          <p:nvPr/>
        </p:nvSpPr>
        <p:spPr>
          <a:xfrm>
            <a:off x="2501118" y="319151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2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21:20, 25)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1151467" y="1919115"/>
            <a:ext cx="795302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Viewed Sin as Trivial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Married a Worldly Woman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Took on a Religion Like the World</a:t>
            </a:r>
            <a:r>
              <a:rPr lang="en-US" sz="2400" dirty="0"/>
              <a:t> (1 Kings 16:31-33)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Blamed Others for His Own Problems</a:t>
            </a:r>
            <a:r>
              <a:rPr lang="en-US" sz="2400" dirty="0"/>
              <a:t> (1 Kings 18:17)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Did What He Wanted – Instead</a:t>
            </a:r>
            <a:r>
              <a:rPr lang="en-US" sz="2400" dirty="0"/>
              <a:t> (1 Kings 20:35-43)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Selfish &amp; Discontent</a:t>
            </a:r>
            <a:r>
              <a:rPr lang="en-US" sz="2400" dirty="0"/>
              <a:t> (1 Kings 21:1-16)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Disregard for Those Who Proclaim Truth</a:t>
            </a:r>
            <a:r>
              <a:rPr lang="en-US" sz="2400" dirty="0"/>
              <a:t> (1 Kings 22:8)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Micaiah (prophet) told truth about Ahab (22:14)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Ahab hated him because he didn’t say what he wanted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When you reach the point – dislike /disregard for those stand for truth – selling yourself!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63850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1EB584-94C2-4BCB-99C6-169C172C09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1666"/>
          <a:stretch/>
        </p:blipFill>
        <p:spPr>
          <a:xfrm rot="21206803">
            <a:off x="189048" y="425836"/>
            <a:ext cx="3581400" cy="2182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3" name="TextBox 3">
            <a:extLst>
              <a:ext uri="{FF2B5EF4-FFF2-40B4-BE49-F238E27FC236}">
                <a16:creationId xmlns:a16="http://schemas.microsoft.com/office/drawing/2014/main" id="{3C869CE1-7EFC-4452-98F8-AF881C996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33400"/>
            <a:ext cx="5029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Topics </a:t>
            </a:r>
          </a:p>
        </p:txBody>
      </p:sp>
      <p:sp>
        <p:nvSpPr>
          <p:cNvPr id="15364" name="TextBox 4">
            <a:extLst>
              <a:ext uri="{FF2B5EF4-FFF2-40B4-BE49-F238E27FC236}">
                <a16:creationId xmlns:a16="http://schemas.microsoft.com/office/drawing/2014/main" id="{EC8157C4-416C-4E8F-BC60-364E1F740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" y="2878991"/>
            <a:ext cx="8440738" cy="273921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Monday: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Alas, My Brother 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(Story of Two Prophets)</a:t>
            </a:r>
            <a:endParaRPr kumimoji="0" lang="en-US" altLang="en-US" sz="2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Tuesday: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Neverthe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less (Luke 5:1-11)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Wednesday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 Strengthening the Hand of the Sinner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Thursday: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When it Seems Evil to Serve the Lord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Friday: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Don’t Boast Before the Battle</a:t>
            </a:r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591FB-B1DC-4057-B85D-0D2E5524BAB6}"/>
              </a:ext>
            </a:extLst>
          </p:cNvPr>
          <p:cNvSpPr txBox="1"/>
          <p:nvPr/>
        </p:nvSpPr>
        <p:spPr>
          <a:xfrm>
            <a:off x="2501118" y="319151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2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21:20, 25)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1151467" y="1919115"/>
            <a:ext cx="795302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Viewed Sin as Trivial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Married a Worldly Woman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Took on a Religion Like the World</a:t>
            </a:r>
            <a:r>
              <a:rPr lang="en-US" sz="2400" dirty="0"/>
              <a:t> (1 Kings 16:31-33)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Blamed Others for His Own Problems</a:t>
            </a:r>
            <a:r>
              <a:rPr lang="en-US" sz="2400" dirty="0"/>
              <a:t> (1 Kings 18:17)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Did What He Wanted – Instead</a:t>
            </a:r>
            <a:r>
              <a:rPr lang="en-US" sz="2400" dirty="0"/>
              <a:t> (1 Kings 20:35-43)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Selfish &amp; Discontent</a:t>
            </a:r>
            <a:r>
              <a:rPr lang="en-US" sz="2400" dirty="0"/>
              <a:t> (1 Kings 21:1-16)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Disregard for Those Who Proclaim Truth</a:t>
            </a:r>
            <a:r>
              <a:rPr lang="en-US" sz="2400" dirty="0"/>
              <a:t> (1 Kings 22:8)</a:t>
            </a:r>
          </a:p>
        </p:txBody>
      </p:sp>
    </p:spTree>
    <p:extLst>
      <p:ext uri="{BB962C8B-B14F-4D97-AF65-F5344CB8AC3E}">
        <p14:creationId xmlns:p14="http://schemas.microsoft.com/office/powerpoint/2010/main" val="4101344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928CC6-1BB6-4DEF-9E86-59C91BAEC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501" y="332846"/>
            <a:ext cx="2390775" cy="30765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 descr="https://c2.staticflickr.com/2/1106/660856355_16fe1b261d.jpg">
            <a:extLst>
              <a:ext uri="{FF2B5EF4-FFF2-40B4-BE49-F238E27FC236}">
                <a16:creationId xmlns:a16="http://schemas.microsoft.com/office/drawing/2014/main" id="{0E6EFE2C-8EE1-49E4-8DB3-FD682E127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735">
            <a:off x="2215506" y="1440482"/>
            <a:ext cx="874763" cy="69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6E8B38-CED4-46D0-9052-DD4DBA7F1565}"/>
              </a:ext>
            </a:extLst>
          </p:cNvPr>
          <p:cNvSpPr txBox="1"/>
          <p:nvPr/>
        </p:nvSpPr>
        <p:spPr>
          <a:xfrm>
            <a:off x="3889023" y="1106311"/>
            <a:ext cx="511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Could You Be Selling Yourself To Do Evil?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A01204-1536-42CE-9E7F-48FD64663076}"/>
              </a:ext>
            </a:extLst>
          </p:cNvPr>
          <p:cNvSpPr txBox="1"/>
          <p:nvPr/>
        </p:nvSpPr>
        <p:spPr>
          <a:xfrm>
            <a:off x="1761066" y="3877733"/>
            <a:ext cx="66378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i="1" dirty="0"/>
              <a:t>Selling out your principles?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i="1" dirty="0"/>
              <a:t>Compromises?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i="1" dirty="0"/>
              <a:t>Turned your back on what you know to be right?</a:t>
            </a:r>
          </a:p>
        </p:txBody>
      </p:sp>
    </p:spTree>
    <p:extLst>
      <p:ext uri="{BB962C8B-B14F-4D97-AF65-F5344CB8AC3E}">
        <p14:creationId xmlns:p14="http://schemas.microsoft.com/office/powerpoint/2010/main" val="2275428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9EE31D-DDFC-4DD0-9FC7-6A8F29AE3C4D}"/>
              </a:ext>
            </a:extLst>
          </p:cNvPr>
          <p:cNvSpPr/>
          <p:nvPr/>
        </p:nvSpPr>
        <p:spPr>
          <a:xfrm>
            <a:off x="1150373" y="1020548"/>
            <a:ext cx="67425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/>
                <a:solidFill>
                  <a:schemeClr val="accent3"/>
                </a:solidFill>
                <a:effectLst/>
                <a:latin typeface="Maiandra GD" panose="020E0502030308020204" pitchFamily="34" charset="0"/>
              </a:rPr>
              <a:t>Selling &amp; Stirring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66443-BACB-4E24-87A6-3BB78618360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102912" y="2220877"/>
            <a:ext cx="4837471" cy="3389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2E2D-AB28-4939-80A2-1B102EDE438C}"/>
              </a:ext>
            </a:extLst>
          </p:cNvPr>
          <p:cNvSpPr txBox="1"/>
          <p:nvPr/>
        </p:nvSpPr>
        <p:spPr>
          <a:xfrm>
            <a:off x="1150373" y="5722375"/>
            <a:ext cx="412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Maiandra GD" panose="020E0502030308020204" pitchFamily="34" charset="0"/>
              </a:rPr>
              <a:t>1 Kings 21:25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12CA6-12F6-4DA9-AFDC-E0BFF6F19DDD}"/>
              </a:ext>
            </a:extLst>
          </p:cNvPr>
          <p:cNvSpPr txBox="1"/>
          <p:nvPr/>
        </p:nvSpPr>
        <p:spPr>
          <a:xfrm>
            <a:off x="1311414" y="2676627"/>
            <a:ext cx="6420465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sz="3600" b="1" u="sng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Ahab Sold Himself to Do Evil</a:t>
            </a:r>
          </a:p>
          <a:p>
            <a:pPr lvl="1"/>
            <a:r>
              <a:rPr lang="en-US" sz="3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(1 Kings 21:20, 25)</a:t>
            </a:r>
          </a:p>
          <a:p>
            <a:pPr marL="400050" indent="-400050">
              <a:buFont typeface="+mj-lt"/>
              <a:buAutoNum type="romanUcPeriod"/>
            </a:pPr>
            <a:endParaRPr lang="en-US" sz="1100" dirty="0">
              <a:latin typeface="Maiandra GD" panose="020E0502030308020204" pitchFamily="34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en-US" sz="3600" b="1" dirty="0">
                <a:latin typeface="Maiandra GD" panose="020E0502030308020204" pitchFamily="34" charset="0"/>
              </a:rPr>
              <a:t> </a:t>
            </a:r>
            <a:r>
              <a:rPr lang="en-US" sz="36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/>
            <a:r>
              <a:rPr lang="en-US" sz="3600" dirty="0">
                <a:latin typeface="Maiandra GD" panose="020E0502030308020204" pitchFamily="34" charset="0"/>
              </a:rPr>
              <a:t>(1 Kings 21:25)</a:t>
            </a:r>
          </a:p>
        </p:txBody>
      </p:sp>
    </p:spTree>
    <p:extLst>
      <p:ext uri="{BB962C8B-B14F-4D97-AF65-F5344CB8AC3E}">
        <p14:creationId xmlns:p14="http://schemas.microsoft.com/office/powerpoint/2010/main" val="3733829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70C136-39E5-4325-96A8-6281C5DC63B6}"/>
              </a:ext>
            </a:extLst>
          </p:cNvPr>
          <p:cNvSpPr txBox="1"/>
          <p:nvPr/>
        </p:nvSpPr>
        <p:spPr>
          <a:xfrm>
            <a:off x="668594" y="884903"/>
            <a:ext cx="7108722" cy="3867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Kings 21:25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But there was no one like Ahab who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sold himself to do wickedness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the sight of the </a:t>
            </a: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Lord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because Jezebel his wife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stirred him up.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FE9671F-014A-4C34-A1AA-3FC12184DE75}"/>
              </a:ext>
            </a:extLst>
          </p:cNvPr>
          <p:cNvSpPr/>
          <p:nvPr/>
        </p:nvSpPr>
        <p:spPr>
          <a:xfrm>
            <a:off x="6518788" y="1976284"/>
            <a:ext cx="422787" cy="4424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16AF112-957D-42BC-88DB-254E694FD1EA}"/>
              </a:ext>
            </a:extLst>
          </p:cNvPr>
          <p:cNvSpPr/>
          <p:nvPr/>
        </p:nvSpPr>
        <p:spPr>
          <a:xfrm>
            <a:off x="7221795" y="2925097"/>
            <a:ext cx="422787" cy="4424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94186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8C8DB9-3606-4FE3-9B7A-10D0A6BC3B0A}"/>
              </a:ext>
            </a:extLst>
          </p:cNvPr>
          <p:cNvSpPr txBox="1"/>
          <p:nvPr/>
        </p:nvSpPr>
        <p:spPr>
          <a:xfrm>
            <a:off x="2274976" y="277556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32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F18F6-8C2B-419D-B4E4-A7227AD1222E}"/>
              </a:ext>
            </a:extLst>
          </p:cNvPr>
          <p:cNvSpPr txBox="1"/>
          <p:nvPr/>
        </p:nvSpPr>
        <p:spPr>
          <a:xfrm>
            <a:off x="1151467" y="1919115"/>
            <a:ext cx="747888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Brought Influence of World</a:t>
            </a:r>
            <a:r>
              <a:rPr lang="en-US" sz="2400" dirty="0"/>
              <a:t> (1 Kings 16:30-31)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Marriage is closest of relationships – natural that she would have strong influence!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The Pagans influenced Israel (Psa. 106:34-37)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Solomon’s wives influenced him (Neh. 13:25-26)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It may be that the influence of a worldly mate or friend is stirring you up!</a:t>
            </a:r>
          </a:p>
        </p:txBody>
      </p:sp>
    </p:spTree>
    <p:extLst>
      <p:ext uri="{BB962C8B-B14F-4D97-AF65-F5344CB8AC3E}">
        <p14:creationId xmlns:p14="http://schemas.microsoft.com/office/powerpoint/2010/main" val="2806607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8C8DB9-3606-4FE3-9B7A-10D0A6BC3B0A}"/>
              </a:ext>
            </a:extLst>
          </p:cNvPr>
          <p:cNvSpPr txBox="1"/>
          <p:nvPr/>
        </p:nvSpPr>
        <p:spPr>
          <a:xfrm>
            <a:off x="2274976" y="277556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32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F18F6-8C2B-419D-B4E4-A7227AD1222E}"/>
              </a:ext>
            </a:extLst>
          </p:cNvPr>
          <p:cNvSpPr txBox="1"/>
          <p:nvPr/>
        </p:nvSpPr>
        <p:spPr>
          <a:xfrm>
            <a:off x="1151467" y="1919115"/>
            <a:ext cx="747888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Brought Influence of World</a:t>
            </a:r>
            <a:r>
              <a:rPr lang="en-US" sz="2400" dirty="0"/>
              <a:t> (1 Kings 16:30-31)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Destroyed the Influence of Godly Leaders</a:t>
            </a:r>
            <a:r>
              <a:rPr lang="en-US" sz="2400" dirty="0"/>
              <a:t> (1 Kings 18:4, 13; 19:2)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Sought to silence those against wickedness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Those who begin to veer from the path – do not appreciate godly leaders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1DBF084-EA1D-414B-967B-FEF4C154721D}"/>
              </a:ext>
            </a:extLst>
          </p:cNvPr>
          <p:cNvSpPr/>
          <p:nvPr/>
        </p:nvSpPr>
        <p:spPr>
          <a:xfrm>
            <a:off x="812801" y="4381328"/>
            <a:ext cx="8116711" cy="2161822"/>
          </a:xfrm>
          <a:prstGeom prst="round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solidFill>
                  <a:srgbClr val="FFFF00"/>
                </a:solidFill>
              </a:rPr>
              <a:t>Parents When You:</a:t>
            </a:r>
          </a:p>
          <a:p>
            <a:pPr algn="ctr"/>
            <a:endParaRPr lang="en-US" sz="1000" u="sng" dirty="0">
              <a:solidFill>
                <a:srgbClr val="FFF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Allow the influence of the world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Minimize the influence of elders, preachers, and brethren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You Are Stirring Your Children Up!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416E0C8C-ED66-462F-8DA8-B9FABFD3F514}"/>
              </a:ext>
            </a:extLst>
          </p:cNvPr>
          <p:cNvSpPr/>
          <p:nvPr/>
        </p:nvSpPr>
        <p:spPr>
          <a:xfrm>
            <a:off x="852311" y="1950046"/>
            <a:ext cx="434621" cy="773289"/>
          </a:xfrm>
          <a:prstGeom prst="leftBrace">
            <a:avLst>
              <a:gd name="adj1" fmla="val 27814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867537B-F568-4421-B40A-62DA3695ABC5}"/>
              </a:ext>
            </a:extLst>
          </p:cNvPr>
          <p:cNvSpPr/>
          <p:nvPr/>
        </p:nvSpPr>
        <p:spPr>
          <a:xfrm>
            <a:off x="727974" y="2323815"/>
            <a:ext cx="499692" cy="2088444"/>
          </a:xfrm>
          <a:custGeom>
            <a:avLst/>
            <a:gdLst>
              <a:gd name="connsiteX0" fmla="*/ 161026 w 499692"/>
              <a:gd name="connsiteY0" fmla="*/ 0 h 2088444"/>
              <a:gd name="connsiteX1" fmla="*/ 2981 w 499692"/>
              <a:gd name="connsiteY1" fmla="*/ 541866 h 2088444"/>
              <a:gd name="connsiteX2" fmla="*/ 93292 w 499692"/>
              <a:gd name="connsiteY2" fmla="*/ 1563511 h 2088444"/>
              <a:gd name="connsiteX3" fmla="*/ 499692 w 499692"/>
              <a:gd name="connsiteY3" fmla="*/ 2088444 h 208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692" h="2088444">
                <a:moveTo>
                  <a:pt x="161026" y="0"/>
                </a:moveTo>
                <a:cubicBezTo>
                  <a:pt x="87648" y="140640"/>
                  <a:pt x="14270" y="281281"/>
                  <a:pt x="2981" y="541866"/>
                </a:cubicBezTo>
                <a:cubicBezTo>
                  <a:pt x="-8308" y="802451"/>
                  <a:pt x="10507" y="1305748"/>
                  <a:pt x="93292" y="1563511"/>
                </a:cubicBezTo>
                <a:cubicBezTo>
                  <a:pt x="176077" y="1821274"/>
                  <a:pt x="337884" y="1954859"/>
                  <a:pt x="499692" y="208844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48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  <p:bldP spid="2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8C8DB9-3606-4FE3-9B7A-10D0A6BC3B0A}"/>
              </a:ext>
            </a:extLst>
          </p:cNvPr>
          <p:cNvSpPr txBox="1"/>
          <p:nvPr/>
        </p:nvSpPr>
        <p:spPr>
          <a:xfrm>
            <a:off x="2274976" y="277556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32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F18F6-8C2B-419D-B4E4-A7227AD1222E}"/>
              </a:ext>
            </a:extLst>
          </p:cNvPr>
          <p:cNvSpPr txBox="1"/>
          <p:nvPr/>
        </p:nvSpPr>
        <p:spPr>
          <a:xfrm>
            <a:off x="1151467" y="1919115"/>
            <a:ext cx="7478889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Brought Influence of World</a:t>
            </a:r>
            <a:r>
              <a:rPr lang="en-US" sz="2400" dirty="0"/>
              <a:t> (1 Kings 16:30-31)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Destroyed the Influence of Godly Leaders</a:t>
            </a:r>
            <a:r>
              <a:rPr lang="en-US" sz="2400" dirty="0"/>
              <a:t> (1 Kings 18:4, 13; 19:2)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Helped Ahab Get What He Wanted</a:t>
            </a:r>
            <a:r>
              <a:rPr lang="en-US" sz="2400" dirty="0"/>
              <a:t> (1 Kings 21:5-16)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There was no telling him – can’t have it!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Attitude was: “Whatever it takes…”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Helped – aided – planned – how he could do what he wanted.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When you help, coach, encourage your family to get what they want – regardless of wisdom – stirring them up!</a:t>
            </a:r>
          </a:p>
        </p:txBody>
      </p:sp>
    </p:spTree>
    <p:extLst>
      <p:ext uri="{BB962C8B-B14F-4D97-AF65-F5344CB8AC3E}">
        <p14:creationId xmlns:p14="http://schemas.microsoft.com/office/powerpoint/2010/main" val="1058509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8C8DB9-3606-4FE3-9B7A-10D0A6BC3B0A}"/>
              </a:ext>
            </a:extLst>
          </p:cNvPr>
          <p:cNvSpPr txBox="1"/>
          <p:nvPr/>
        </p:nvSpPr>
        <p:spPr>
          <a:xfrm>
            <a:off x="2274976" y="277556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32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F18F6-8C2B-419D-B4E4-A7227AD1222E}"/>
              </a:ext>
            </a:extLst>
          </p:cNvPr>
          <p:cNvSpPr txBox="1"/>
          <p:nvPr/>
        </p:nvSpPr>
        <p:spPr>
          <a:xfrm>
            <a:off x="1151467" y="1919115"/>
            <a:ext cx="747888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Brought Influence of World</a:t>
            </a:r>
            <a:r>
              <a:rPr lang="en-US" sz="2400" dirty="0"/>
              <a:t> (1 Kings 16:30-31)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Destroyed the Influence of Godly Leaders</a:t>
            </a:r>
            <a:r>
              <a:rPr lang="en-US" sz="2400" dirty="0"/>
              <a:t> (1 Kings 18:4, 13; 19:2)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Helped Ahab Get What He Wanted</a:t>
            </a:r>
            <a:r>
              <a:rPr lang="en-US" sz="2400" dirty="0"/>
              <a:t> (1 Kings 21:5-16)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Little Regard for Things of Value</a:t>
            </a:r>
            <a:r>
              <a:rPr lang="en-US" sz="2400" dirty="0"/>
              <a:t> (1 Kings 21:1-16)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No regard for property of others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No regard for principles of fairness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No regard for human life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When are around those who have little regard for important things – being stirred up!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When you are not emphasizing what is important to your mate – children – stirring them up!</a:t>
            </a:r>
          </a:p>
        </p:txBody>
      </p:sp>
    </p:spTree>
    <p:extLst>
      <p:ext uri="{BB962C8B-B14F-4D97-AF65-F5344CB8AC3E}">
        <p14:creationId xmlns:p14="http://schemas.microsoft.com/office/powerpoint/2010/main" val="2473750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8C8DB9-3606-4FE3-9B7A-10D0A6BC3B0A}"/>
              </a:ext>
            </a:extLst>
          </p:cNvPr>
          <p:cNvSpPr txBox="1"/>
          <p:nvPr/>
        </p:nvSpPr>
        <p:spPr>
          <a:xfrm>
            <a:off x="2274976" y="277556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32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F18F6-8C2B-419D-B4E4-A7227AD1222E}"/>
              </a:ext>
            </a:extLst>
          </p:cNvPr>
          <p:cNvSpPr txBox="1"/>
          <p:nvPr/>
        </p:nvSpPr>
        <p:spPr>
          <a:xfrm>
            <a:off x="1151467" y="1919115"/>
            <a:ext cx="7478889" cy="2423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Brought Influence of World</a:t>
            </a:r>
            <a:r>
              <a:rPr lang="en-US" sz="2400" dirty="0"/>
              <a:t> (1 Kings 16:30-31)</a:t>
            </a:r>
          </a:p>
          <a:p>
            <a:pPr marL="457200" indent="-457200">
              <a:buFont typeface="+mj-lt"/>
              <a:buAutoNum type="alphaUcPeriod"/>
            </a:pPr>
            <a:endParaRPr lang="en-US" sz="1050" dirty="0"/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Destroyed the Influence of Godly Leaders</a:t>
            </a:r>
            <a:r>
              <a:rPr lang="en-US" sz="2400" dirty="0"/>
              <a:t> (1 Kings 18:4, 13; 19:2)</a:t>
            </a:r>
          </a:p>
          <a:p>
            <a:pPr marL="457200" indent="-457200">
              <a:buFont typeface="+mj-lt"/>
              <a:buAutoNum type="alphaUcPeriod"/>
            </a:pPr>
            <a:endParaRPr lang="en-US" sz="1050" dirty="0"/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Helped Ahab Get What He Wanted</a:t>
            </a:r>
            <a:r>
              <a:rPr lang="en-US" sz="2400" dirty="0"/>
              <a:t> (1 Kings 21:5-16)</a:t>
            </a:r>
          </a:p>
          <a:p>
            <a:pPr marL="457200" indent="-457200">
              <a:buFont typeface="+mj-lt"/>
              <a:buAutoNum type="alphaUcPeriod"/>
            </a:pPr>
            <a:endParaRPr lang="en-US" sz="1050" dirty="0"/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Little Regard for Things of Value</a:t>
            </a:r>
            <a:r>
              <a:rPr lang="en-US" sz="2400" dirty="0"/>
              <a:t> (1 Kings 21:1-16)</a:t>
            </a:r>
          </a:p>
        </p:txBody>
      </p:sp>
    </p:spTree>
    <p:extLst>
      <p:ext uri="{BB962C8B-B14F-4D97-AF65-F5344CB8AC3E}">
        <p14:creationId xmlns:p14="http://schemas.microsoft.com/office/powerpoint/2010/main" val="391938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55534C-0760-4446-A257-751DB67361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rcRect l="10574" r="12264"/>
          <a:stretch/>
        </p:blipFill>
        <p:spPr>
          <a:xfrm>
            <a:off x="1597378" y="603956"/>
            <a:ext cx="2873022" cy="20826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265691-0AA1-4D51-A64E-253D4AF8891C}"/>
              </a:ext>
            </a:extLst>
          </p:cNvPr>
          <p:cNvSpPr txBox="1"/>
          <p:nvPr/>
        </p:nvSpPr>
        <p:spPr>
          <a:xfrm>
            <a:off x="4086579" y="603956"/>
            <a:ext cx="511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Could Someone Be</a:t>
            </a:r>
          </a:p>
          <a:p>
            <a:pPr algn="ctr"/>
            <a:r>
              <a:rPr lang="en-US" sz="3200" u="sng" dirty="0"/>
              <a:t>Stirring You Up?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93E119-B214-478A-BEC7-CF6AF84B9B86}"/>
              </a:ext>
            </a:extLst>
          </p:cNvPr>
          <p:cNvSpPr txBox="1"/>
          <p:nvPr/>
        </p:nvSpPr>
        <p:spPr>
          <a:xfrm>
            <a:off x="4086579" y="1936045"/>
            <a:ext cx="511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Could You Be Stirring</a:t>
            </a:r>
          </a:p>
          <a:p>
            <a:pPr algn="ctr"/>
            <a:r>
              <a:rPr lang="en-US" sz="3200" u="sng" dirty="0"/>
              <a:t>Someone up?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A5BF86-EF82-4B43-9A79-A207400844E3}"/>
              </a:ext>
            </a:extLst>
          </p:cNvPr>
          <p:cNvSpPr txBox="1"/>
          <p:nvPr/>
        </p:nvSpPr>
        <p:spPr>
          <a:xfrm>
            <a:off x="1213556" y="3392311"/>
            <a:ext cx="7851422" cy="2423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Feed off of other’s fears?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05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Feed off of other’s dislikes?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05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Encourage another, “Not the only one that feels that way…”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05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Plant seeds / doubts / ideas … then build on them?</a:t>
            </a:r>
          </a:p>
        </p:txBody>
      </p:sp>
    </p:spTree>
    <p:extLst>
      <p:ext uri="{BB962C8B-B14F-4D97-AF65-F5344CB8AC3E}">
        <p14:creationId xmlns:p14="http://schemas.microsoft.com/office/powerpoint/2010/main" val="4077130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2.staticflickr.com/2/1106/660856355_16fe1b261d.jpg">
            <a:extLst>
              <a:ext uri="{FF2B5EF4-FFF2-40B4-BE49-F238E27FC236}">
                <a16:creationId xmlns:a16="http://schemas.microsoft.com/office/drawing/2014/main" id="{696FF70B-7479-4268-8D9F-2B662CBEC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735">
            <a:off x="976314" y="335042"/>
            <a:ext cx="261937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2E045D-A029-44A2-B6C2-FE9B6C458D7B}"/>
              </a:ext>
            </a:extLst>
          </p:cNvPr>
          <p:cNvSpPr txBox="1"/>
          <p:nvPr/>
        </p:nvSpPr>
        <p:spPr>
          <a:xfrm>
            <a:off x="4165600" y="626969"/>
            <a:ext cx="43518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What Do You Have That You Are Willing to Sell?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4A8FCA-C8B0-4F5F-A6B0-139996FC1A49}"/>
              </a:ext>
            </a:extLst>
          </p:cNvPr>
          <p:cNvSpPr txBox="1"/>
          <p:nvPr/>
        </p:nvSpPr>
        <p:spPr>
          <a:xfrm>
            <a:off x="1676400" y="2968979"/>
            <a:ext cx="6841067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i="1" dirty="0"/>
              <a:t>Some say, “Not for sale at </a:t>
            </a:r>
            <a:r>
              <a:rPr lang="en-US" sz="2400" i="1" u="sng" dirty="0"/>
              <a:t>any</a:t>
            </a:r>
            <a:r>
              <a:rPr lang="en-US" sz="2400" i="1" dirty="0"/>
              <a:t> price!”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50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i="1" dirty="0"/>
              <a:t>Truth: We would sell most anything at right price!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50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i="1" dirty="0"/>
              <a:t>Likely – would sell some very dear possessions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00A5B1-9CB8-42D9-B17A-579081C15DB4}"/>
              </a:ext>
            </a:extLst>
          </p:cNvPr>
          <p:cNvSpPr/>
          <p:nvPr/>
        </p:nvSpPr>
        <p:spPr>
          <a:xfrm>
            <a:off x="4323644" y="1834444"/>
            <a:ext cx="4018845" cy="570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Better: Not Willing to Sell?</a:t>
            </a:r>
          </a:p>
        </p:txBody>
      </p:sp>
    </p:spTree>
    <p:extLst>
      <p:ext uri="{BB962C8B-B14F-4D97-AF65-F5344CB8AC3E}">
        <p14:creationId xmlns:p14="http://schemas.microsoft.com/office/powerpoint/2010/main" val="2771000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9EE31D-DDFC-4DD0-9FC7-6A8F29AE3C4D}"/>
              </a:ext>
            </a:extLst>
          </p:cNvPr>
          <p:cNvSpPr/>
          <p:nvPr/>
        </p:nvSpPr>
        <p:spPr>
          <a:xfrm>
            <a:off x="1150373" y="1020548"/>
            <a:ext cx="67425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/>
                <a:solidFill>
                  <a:schemeClr val="accent3"/>
                </a:solidFill>
                <a:effectLst/>
                <a:latin typeface="Maiandra GD" panose="020E0502030308020204" pitchFamily="34" charset="0"/>
              </a:rPr>
              <a:t>Selling &amp; Stirring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66443-BACB-4E24-87A6-3BB78618360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102912" y="2220877"/>
            <a:ext cx="4837471" cy="3389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2E2D-AB28-4939-80A2-1B102EDE438C}"/>
              </a:ext>
            </a:extLst>
          </p:cNvPr>
          <p:cNvSpPr txBox="1"/>
          <p:nvPr/>
        </p:nvSpPr>
        <p:spPr>
          <a:xfrm>
            <a:off x="1150373" y="5722375"/>
            <a:ext cx="412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Maiandra GD" panose="020E0502030308020204" pitchFamily="34" charset="0"/>
              </a:rPr>
              <a:t>1 Kings 21:25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12CA6-12F6-4DA9-AFDC-E0BFF6F19DDD}"/>
              </a:ext>
            </a:extLst>
          </p:cNvPr>
          <p:cNvSpPr txBox="1"/>
          <p:nvPr/>
        </p:nvSpPr>
        <p:spPr>
          <a:xfrm>
            <a:off x="1311414" y="2676627"/>
            <a:ext cx="6420465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sz="36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/>
            <a:r>
              <a:rPr lang="en-US" sz="3600" dirty="0">
                <a:latin typeface="Maiandra GD" panose="020E0502030308020204" pitchFamily="34" charset="0"/>
              </a:rPr>
              <a:t>(1 Kings 21:20, 25)</a:t>
            </a:r>
          </a:p>
          <a:p>
            <a:pPr marL="400050" indent="-400050">
              <a:buFont typeface="+mj-lt"/>
              <a:buAutoNum type="romanUcPeriod"/>
            </a:pPr>
            <a:endParaRPr lang="en-US" sz="1100" dirty="0">
              <a:latin typeface="Maiandra GD" panose="020E0502030308020204" pitchFamily="34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en-US" sz="3600" b="1" dirty="0">
                <a:latin typeface="Maiandra GD" panose="020E0502030308020204" pitchFamily="34" charset="0"/>
              </a:rPr>
              <a:t> </a:t>
            </a:r>
            <a:r>
              <a:rPr lang="en-US" sz="36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/>
            <a:r>
              <a:rPr lang="en-US" sz="3600" dirty="0">
                <a:latin typeface="Maiandra GD" panose="020E0502030308020204" pitchFamily="34" charset="0"/>
              </a:rPr>
              <a:t>(1 Kings 21:25)</a:t>
            </a:r>
          </a:p>
        </p:txBody>
      </p:sp>
    </p:spTree>
    <p:extLst>
      <p:ext uri="{BB962C8B-B14F-4D97-AF65-F5344CB8AC3E}">
        <p14:creationId xmlns:p14="http://schemas.microsoft.com/office/powerpoint/2010/main" val="493894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992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906C0E-4350-49E6-B83C-8DAE2883CA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08" t="50000" r="54348" b="15604"/>
          <a:stretch/>
        </p:blipFill>
        <p:spPr>
          <a:xfrm>
            <a:off x="4448819" y="2961284"/>
            <a:ext cx="4641033" cy="3896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5959CE-2233-49F5-B832-5C89D2887B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48" t="6614" r="41522" b="71778"/>
          <a:stretch/>
        </p:blipFill>
        <p:spPr>
          <a:xfrm>
            <a:off x="540622" y="0"/>
            <a:ext cx="4640127" cy="2961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3AD4BF-B5EE-408D-A1EA-B9A7EA148FB1}"/>
              </a:ext>
            </a:extLst>
          </p:cNvPr>
          <p:cNvSpPr txBox="1"/>
          <p:nvPr/>
        </p:nvSpPr>
        <p:spPr>
          <a:xfrm>
            <a:off x="5180749" y="496956"/>
            <a:ext cx="3737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Market Value: $3 – $5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4C28A9-6876-4391-9E94-A58E45BE21F2}"/>
              </a:ext>
            </a:extLst>
          </p:cNvPr>
          <p:cNvSpPr txBox="1"/>
          <p:nvPr/>
        </p:nvSpPr>
        <p:spPr>
          <a:xfrm>
            <a:off x="625770" y="3429000"/>
            <a:ext cx="3737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Market Value: $3 – $5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7B1566-BDDA-4DAD-B613-154E848DFCE4}"/>
              </a:ext>
            </a:extLst>
          </p:cNvPr>
          <p:cNvSpPr txBox="1"/>
          <p:nvPr/>
        </p:nvSpPr>
        <p:spPr>
          <a:xfrm>
            <a:off x="5037749" y="1282844"/>
            <a:ext cx="3737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$500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BCC890-FB31-462A-8009-B06DA8B35169}"/>
              </a:ext>
            </a:extLst>
          </p:cNvPr>
          <p:cNvSpPr txBox="1"/>
          <p:nvPr/>
        </p:nvSpPr>
        <p:spPr>
          <a:xfrm>
            <a:off x="540622" y="4580606"/>
            <a:ext cx="3737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$500</a:t>
            </a:r>
          </a:p>
        </p:txBody>
      </p:sp>
      <p:sp>
        <p:nvSpPr>
          <p:cNvPr id="12" name="&quot;Not Allowed&quot; Symbol 11">
            <a:extLst>
              <a:ext uri="{FF2B5EF4-FFF2-40B4-BE49-F238E27FC236}">
                <a16:creationId xmlns:a16="http://schemas.microsoft.com/office/drawing/2014/main" id="{6228978E-B11F-4B8C-BFBC-24982851A454}"/>
              </a:ext>
            </a:extLst>
          </p:cNvPr>
          <p:cNvSpPr/>
          <p:nvPr/>
        </p:nvSpPr>
        <p:spPr>
          <a:xfrm>
            <a:off x="6169742" y="911791"/>
            <a:ext cx="1616916" cy="1449991"/>
          </a:xfrm>
          <a:prstGeom prst="noSmoking">
            <a:avLst>
              <a:gd name="adj" fmla="val 56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&quot;Not Allowed&quot; Symbol 12">
            <a:extLst>
              <a:ext uri="{FF2B5EF4-FFF2-40B4-BE49-F238E27FC236}">
                <a16:creationId xmlns:a16="http://schemas.microsoft.com/office/drawing/2014/main" id="{7CB08647-61A8-40D8-81C0-D75053A35078}"/>
              </a:ext>
            </a:extLst>
          </p:cNvPr>
          <p:cNvSpPr/>
          <p:nvPr/>
        </p:nvSpPr>
        <p:spPr>
          <a:xfrm>
            <a:off x="1686263" y="4184646"/>
            <a:ext cx="1616916" cy="1449991"/>
          </a:xfrm>
          <a:prstGeom prst="noSmoking">
            <a:avLst>
              <a:gd name="adj" fmla="val 56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757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2.staticflickr.com/2/1106/660856355_16fe1b261d.jpg">
            <a:extLst>
              <a:ext uri="{FF2B5EF4-FFF2-40B4-BE49-F238E27FC236}">
                <a16:creationId xmlns:a16="http://schemas.microsoft.com/office/drawing/2014/main" id="{696FF70B-7479-4268-8D9F-2B662CBEC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735">
            <a:off x="976314" y="335042"/>
            <a:ext cx="261937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2E045D-A029-44A2-B6C2-FE9B6C458D7B}"/>
              </a:ext>
            </a:extLst>
          </p:cNvPr>
          <p:cNvSpPr txBox="1"/>
          <p:nvPr/>
        </p:nvSpPr>
        <p:spPr>
          <a:xfrm>
            <a:off x="4165600" y="626969"/>
            <a:ext cx="43518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What Do You Have That You Are Willing to Sell?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4A8FCA-C8B0-4F5F-A6B0-139996FC1A49}"/>
              </a:ext>
            </a:extLst>
          </p:cNvPr>
          <p:cNvSpPr txBox="1"/>
          <p:nvPr/>
        </p:nvSpPr>
        <p:spPr>
          <a:xfrm>
            <a:off x="1676400" y="2968979"/>
            <a:ext cx="6841067" cy="2423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i="1" dirty="0"/>
              <a:t>Some say, “Not for sale at </a:t>
            </a:r>
            <a:r>
              <a:rPr lang="en-US" sz="2400" i="1" u="sng" dirty="0"/>
              <a:t>any</a:t>
            </a:r>
            <a:r>
              <a:rPr lang="en-US" sz="2400" i="1" dirty="0"/>
              <a:t> price!”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50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i="1" dirty="0"/>
              <a:t>Truth: We would sell most anything at right price!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50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i="1" dirty="0"/>
              <a:t>Likely – would sell some very dear possessions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50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i="1" dirty="0"/>
              <a:t>Especially true – if someone encouraging you to sell!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00A5B1-9CB8-42D9-B17A-579081C15DB4}"/>
              </a:ext>
            </a:extLst>
          </p:cNvPr>
          <p:cNvSpPr/>
          <p:nvPr/>
        </p:nvSpPr>
        <p:spPr>
          <a:xfrm>
            <a:off x="4323644" y="1834444"/>
            <a:ext cx="4018845" cy="570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Better: Not Willing to Sell?</a:t>
            </a:r>
          </a:p>
        </p:txBody>
      </p:sp>
    </p:spTree>
    <p:extLst>
      <p:ext uri="{BB962C8B-B14F-4D97-AF65-F5344CB8AC3E}">
        <p14:creationId xmlns:p14="http://schemas.microsoft.com/office/powerpoint/2010/main" val="1736937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65762B-67C3-45FE-8E37-11CD0CE3F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501" y="332846"/>
            <a:ext cx="2390775" cy="30765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Picture 2" descr="https://c2.staticflickr.com/2/1106/660856355_16fe1b261d.jpg">
            <a:extLst>
              <a:ext uri="{FF2B5EF4-FFF2-40B4-BE49-F238E27FC236}">
                <a16:creationId xmlns:a16="http://schemas.microsoft.com/office/drawing/2014/main" id="{9F93DE6B-9E0E-4F33-8386-1AE3B4714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735">
            <a:off x="2215506" y="1440482"/>
            <a:ext cx="874763" cy="69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993D37-A8F7-4B52-9820-70FFC03D24B4}"/>
              </a:ext>
            </a:extLst>
          </p:cNvPr>
          <p:cNvSpPr txBox="1"/>
          <p:nvPr/>
        </p:nvSpPr>
        <p:spPr>
          <a:xfrm>
            <a:off x="4238978" y="801147"/>
            <a:ext cx="4351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Would You Sell</a:t>
            </a:r>
          </a:p>
          <a:p>
            <a:pPr algn="ctr"/>
            <a:r>
              <a:rPr lang="en-US" sz="3600" u="sng" dirty="0"/>
              <a:t>Yourself?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375EE1-B4BD-4B70-AFE2-F8CED25E9F3D}"/>
              </a:ext>
            </a:extLst>
          </p:cNvPr>
          <p:cNvSpPr txBox="1"/>
          <p:nvPr/>
        </p:nvSpPr>
        <p:spPr>
          <a:xfrm>
            <a:off x="1298222" y="3816166"/>
            <a:ext cx="7061199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Not in an immoral way!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05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Would you sell out your principles?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05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Would you sell yourself to someone else – slave?</a:t>
            </a:r>
          </a:p>
        </p:txBody>
      </p:sp>
    </p:spTree>
    <p:extLst>
      <p:ext uri="{BB962C8B-B14F-4D97-AF65-F5344CB8AC3E}">
        <p14:creationId xmlns:p14="http://schemas.microsoft.com/office/powerpoint/2010/main" val="1011866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3E32DD-03E2-4F41-BA13-771C2A3DE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435589"/>
            <a:ext cx="3064933" cy="21472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49732A-D881-44A2-A44A-F7B658E04C4A}"/>
              </a:ext>
            </a:extLst>
          </p:cNvPr>
          <p:cNvSpPr txBox="1"/>
          <p:nvPr/>
        </p:nvSpPr>
        <p:spPr>
          <a:xfrm>
            <a:off x="4238978" y="801147"/>
            <a:ext cx="4351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King Ahab</a:t>
            </a:r>
          </a:p>
          <a:p>
            <a:pPr algn="ctr"/>
            <a:r>
              <a:rPr lang="en-US" sz="3600" u="sng" dirty="0"/>
              <a:t>Sold Himself</a:t>
            </a:r>
          </a:p>
        </p:txBody>
      </p:sp>
      <p:pic>
        <p:nvPicPr>
          <p:cNvPr id="4" name="Picture 3" descr="https://c2.staticflickr.com/2/1106/660856355_16fe1b261d.jpg">
            <a:extLst>
              <a:ext uri="{FF2B5EF4-FFF2-40B4-BE49-F238E27FC236}">
                <a16:creationId xmlns:a16="http://schemas.microsoft.com/office/drawing/2014/main" id="{72339A63-25C2-4EA1-A1B4-E38381B1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735">
            <a:off x="2791238" y="1451771"/>
            <a:ext cx="874763" cy="6998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FA45B3-32F6-4F01-9A9D-5E5BF0F35A7B}"/>
              </a:ext>
            </a:extLst>
          </p:cNvPr>
          <p:cNvSpPr txBox="1"/>
          <p:nvPr/>
        </p:nvSpPr>
        <p:spPr>
          <a:xfrm>
            <a:off x="1360311" y="3211688"/>
            <a:ext cx="6953956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Introduced to Ahab (1 Kings 16:29-30)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05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His story recorded (1 Kings 16:29 – 1 Kings 22)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05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He sold himself to do wickedness (1 Kings 21:25)</a:t>
            </a:r>
          </a:p>
        </p:txBody>
      </p:sp>
    </p:spTree>
    <p:extLst>
      <p:ext uri="{BB962C8B-B14F-4D97-AF65-F5344CB8AC3E}">
        <p14:creationId xmlns:p14="http://schemas.microsoft.com/office/powerpoint/2010/main" val="3636608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70C136-39E5-4325-96A8-6281C5DC63B6}"/>
              </a:ext>
            </a:extLst>
          </p:cNvPr>
          <p:cNvSpPr txBox="1"/>
          <p:nvPr/>
        </p:nvSpPr>
        <p:spPr>
          <a:xfrm>
            <a:off x="668594" y="884903"/>
            <a:ext cx="7108722" cy="3867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Kings 21:25</a:t>
            </a:r>
          </a:p>
          <a:p>
            <a:endParaRPr lang="en-US" sz="3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there was no one like Ahab who sold himself to do wickedness in the sight of the </a:t>
            </a:r>
            <a:r>
              <a:rPr lang="en-US" sz="32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Lord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because Jezebel his wife stirred him up. 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740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70C136-39E5-4325-96A8-6281C5DC63B6}"/>
              </a:ext>
            </a:extLst>
          </p:cNvPr>
          <p:cNvSpPr txBox="1"/>
          <p:nvPr/>
        </p:nvSpPr>
        <p:spPr>
          <a:xfrm>
            <a:off x="668594" y="884903"/>
            <a:ext cx="7108722" cy="3867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Kings 21:25</a:t>
            </a:r>
          </a:p>
          <a:p>
            <a:endParaRPr lang="en-US" sz="3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there was no one like Ahab who 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sold himself to do wickedness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sight of the </a:t>
            </a:r>
            <a:r>
              <a:rPr lang="en-US" sz="32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Lord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because Jezebel his wife 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stirred him up. 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FE9671F-014A-4C34-A1AA-3FC12184DE75}"/>
              </a:ext>
            </a:extLst>
          </p:cNvPr>
          <p:cNvSpPr/>
          <p:nvPr/>
        </p:nvSpPr>
        <p:spPr>
          <a:xfrm>
            <a:off x="6518788" y="1976284"/>
            <a:ext cx="422787" cy="4424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16AF112-957D-42BC-88DB-254E694FD1EA}"/>
              </a:ext>
            </a:extLst>
          </p:cNvPr>
          <p:cNvSpPr/>
          <p:nvPr/>
        </p:nvSpPr>
        <p:spPr>
          <a:xfrm>
            <a:off x="7221795" y="2925097"/>
            <a:ext cx="422787" cy="4424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48667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1707</TotalTime>
  <Words>1686</Words>
  <Application>Microsoft Office PowerPoint</Application>
  <PresentationFormat>On-screen Show (4:3)</PresentationFormat>
  <Paragraphs>251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Wingdings</vt:lpstr>
      <vt:lpstr>Arial Rounded MT Bold</vt:lpstr>
      <vt:lpstr>Maiandra GD</vt:lpstr>
      <vt:lpstr>Franklin Gothic Book</vt:lpstr>
      <vt:lpstr>Times New Roman</vt:lpstr>
      <vt:lpstr>Comic Sans MS</vt:lpstr>
      <vt:lpstr>Arial</vt:lpstr>
      <vt:lpstr>Crop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Donnie V. Rader</dc:creator>
  <cp:lastModifiedBy>Donnie V. Rader</cp:lastModifiedBy>
  <cp:revision>32</cp:revision>
  <dcterms:created xsi:type="dcterms:W3CDTF">2017-08-31T03:11:51Z</dcterms:created>
  <dcterms:modified xsi:type="dcterms:W3CDTF">2019-04-05T02:47:52Z</dcterms:modified>
</cp:coreProperties>
</file>