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430" r:id="rId6"/>
    <p:sldId id="304" r:id="rId7"/>
    <p:sldId id="259" r:id="rId8"/>
    <p:sldId id="278" r:id="rId9"/>
    <p:sldId id="414" r:id="rId10"/>
    <p:sldId id="415" r:id="rId11"/>
    <p:sldId id="256" r:id="rId12"/>
    <p:sldId id="416" r:id="rId13"/>
    <p:sldId id="417" r:id="rId14"/>
    <p:sldId id="271" r:id="rId15"/>
    <p:sldId id="258" r:id="rId16"/>
    <p:sldId id="260" r:id="rId17"/>
    <p:sldId id="418" r:id="rId18"/>
    <p:sldId id="419" r:id="rId19"/>
    <p:sldId id="420" r:id="rId20"/>
    <p:sldId id="262" r:id="rId21"/>
    <p:sldId id="267" r:id="rId22"/>
    <p:sldId id="421" r:id="rId23"/>
    <p:sldId id="422" r:id="rId24"/>
    <p:sldId id="263" r:id="rId25"/>
    <p:sldId id="268" r:id="rId26"/>
    <p:sldId id="423" r:id="rId27"/>
    <p:sldId id="424" r:id="rId28"/>
    <p:sldId id="264" r:id="rId29"/>
    <p:sldId id="269" r:id="rId30"/>
    <p:sldId id="425" r:id="rId31"/>
    <p:sldId id="426" r:id="rId32"/>
    <p:sldId id="265" r:id="rId33"/>
    <p:sldId id="270" r:id="rId34"/>
    <p:sldId id="427" r:id="rId35"/>
    <p:sldId id="428" r:id="rId36"/>
    <p:sldId id="429" r:id="rId37"/>
    <p:sldId id="266" r:id="rId38"/>
    <p:sldId id="261" r:id="rId39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omic Sans MS" panose="030F0702030302020204" pitchFamily="66" charset="0"/>
      <p:regular r:id="rId47"/>
      <p:bold r:id="rId48"/>
      <p:italic r:id="rId49"/>
      <p:boldItalic r:id="rId50"/>
    </p:embeddedFont>
    <p:embeddedFont>
      <p:font typeface="Ink Free" panose="03080402000500000000" pitchFamily="66" charset="0"/>
      <p:regular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3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3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3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5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128E-3A71-4E8D-B8D0-AF5071D92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589"/>
            <a:ext cx="6858000" cy="23880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95530-F71C-497C-AC37-DBF3C23D8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491"/>
            <a:ext cx="6858000" cy="16549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C5201-F2A6-402C-832B-50A1E057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4948-2487-4368-9920-4F46991B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E1D10-2724-442F-9ADE-42D1BE93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B94AA-7057-46E1-A976-339CD4F8B8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20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1706-2061-464A-9803-89B5B9B8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25692-FC69-4166-8F6E-2757BDCB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BD292-0E23-404E-9664-8C131821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6F173-6944-46F7-8D6D-3BE684A2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75ECF-0848-4D91-BD04-9F850E38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D5F82-BCF4-46EF-803F-D30D499CEA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91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F1B8-3011-4FEA-A570-A4953723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398"/>
            <a:ext cx="7886700" cy="285239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A5264-054F-4EB6-99CB-9B9AE481C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009"/>
            <a:ext cx="7886700" cy="15001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65876-227C-4EC7-8AA0-3B285E20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79B04-34D6-4A12-9449-16236A98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4183-2434-4D70-9806-C6FA183B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DF9FA-FFF5-4F5C-8243-FE4E85EF76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91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FC2B-A9DF-495D-BC3A-E4B9CE8D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40D08-64A8-42D0-AFBE-AC5AE8388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541"/>
            <a:ext cx="3810000" cy="41144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786CD-BF2B-48FC-B7A7-3B3769829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541"/>
            <a:ext cx="3810000" cy="41144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8E2E3-E64B-4DC6-B8A7-0C183A8B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481F8-E2AF-4AE2-8DB1-1F58DEF7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15BB3-E47A-4878-87C2-E8518F0D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4AD36-4763-4F41-A0F8-7ED0C38CDE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3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5199-90C2-473A-A0E3-856295A7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693"/>
            <a:ext cx="7886700" cy="13249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734A9-C0B5-48DD-A10D-E2FAD583A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0482"/>
            <a:ext cx="3868737" cy="824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02E31-3F88-4EA6-9726-F1F704252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416"/>
            <a:ext cx="3868737" cy="3684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BA4A9A-CF4D-430A-ABFB-3342F2551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0482"/>
            <a:ext cx="3887788" cy="824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0D2EF-79A2-4D4C-846B-2ACC59873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416"/>
            <a:ext cx="3887788" cy="3684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A3143-A4BF-400B-9882-38E88A06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E23F2-80AD-4ECA-8E8D-333B1C57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F07FB-1486-4CBE-ACCF-9B0899FB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E091C-F9E6-43E0-A053-6C540E8B23B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91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0F2F-B033-42A5-9969-D2541564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7A203-9646-483C-B39A-0B73B1A5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4AE49-0E4D-4DE6-890A-1C817D85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1C333-FFBB-4863-861F-D910001B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7A92-7E35-4AB6-8D73-BF04540F98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42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84924-B540-4995-99C9-8A7A247C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474F2-DD1D-452F-94B4-F89E5AD1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4FA4-0ADF-48B9-A5C2-A3EC17C9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610D5-E2E8-46B5-A10E-39B8D65BC6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3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A5BB-8CE7-422F-A6B3-FF94F57C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541"/>
            <a:ext cx="2949575" cy="16005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3E29-1A81-4DE5-B090-EC296FCF3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8220"/>
            <a:ext cx="4629150" cy="48730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CB175-CF3F-44CC-8390-2B8774A71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8081"/>
            <a:ext cx="2949575" cy="38117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7A009-CC75-4804-B441-440036C2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A9B44-CFA2-4382-8F4B-B7EF3014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AD659-E3AC-49C8-9BA7-9D909C4E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EE73F-FADE-4564-A8FE-CDA8C0B8CE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19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0EA6-5C11-4DF4-911A-2AAEC1FB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541"/>
            <a:ext cx="2949575" cy="16005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0B754-B45B-4ED9-971A-2162558D2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8220"/>
            <a:ext cx="4629150" cy="48730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20FC3-EAE8-4D4A-9008-139AD6C5C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8081"/>
            <a:ext cx="2949575" cy="38117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08D62-AE9D-495A-A44E-980F82BC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FDEA3-2044-4917-ADF0-3F9F2D3A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44C25-C5B4-4AE8-8B04-3AB64414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4D745-E942-4A24-A206-254F675AEF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07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2C8A-B893-4221-973A-7529B834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639D2-E9CF-4A6C-8E8A-E448B7011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92A0B-43EC-4C16-8CFA-163BAA80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EBF66-3FDB-4F03-951C-3BBBA88A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E8A7B-918D-4351-9A85-CD5F71F4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41389-F7B3-496F-8AF5-F7E2AD69CB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924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623D3-507F-4E6C-B764-33316F55B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163286"/>
            <a:ext cx="1943100" cy="5932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E0C4E-8B5A-4B32-9991-3E0E1F467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63286"/>
            <a:ext cx="5676900" cy="5932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64F20-4C15-4E3F-9BC1-CCCED082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84AB7-505A-4565-835E-01997776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2B59D-95C8-49B9-9463-0FC157E7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AF0A2-B54D-45A2-92B1-F2A2EDD61D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49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A2EEDC0B-3C42-4EEB-9780-DF2410EED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8794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6B2BB69-BDD4-46D1-8683-7E49E9694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8445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C077ADA-7EE5-432B-8F2F-201FC706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4952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2384ED0-FF10-49A3-8037-7C4653A8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3446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A606D4C-CA66-449B-8F2E-6644A09E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192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AC5F8196-CA6A-4E4C-9EA8-C102D05D5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85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E09CD4CF-1D6F-4AAA-99DE-362ABED89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55830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E902EB53-57F8-4168-A7DD-341097A9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5350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215262F-1E26-42DB-BBEF-6DAF4233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8606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B7647CF-1D34-45A1-83E3-89DA95173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24456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33D08E5F-EDFD-4913-9C24-FD36EA52A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04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055C8-970F-4D6C-95B6-EA52C808F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687" r="2552"/>
          <a:stretch/>
        </p:blipFill>
        <p:spPr>
          <a:xfrm>
            <a:off x="1" y="0"/>
            <a:ext cx="9144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9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055C8-970F-4D6C-95B6-EA52C808F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lum bright="70000" contrast="-70000"/>
          </a:blip>
          <a:srcRect l="6687" r="2552"/>
          <a:stretch/>
        </p:blipFill>
        <p:spPr>
          <a:xfrm>
            <a:off x="1" y="0"/>
            <a:ext cx="9144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B02-9F78-4ABD-B499-D51A66CB3F4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83C2DC-5884-4B03-8EBF-895F2BF1D096}"/>
              </a:ext>
            </a:extLst>
          </p:cNvPr>
          <p:cNvSpPr/>
          <p:nvPr userDrawn="1"/>
        </p:nvSpPr>
        <p:spPr>
          <a:xfrm>
            <a:off x="80962" y="109537"/>
            <a:ext cx="2728913" cy="663892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A72E68-D274-464C-8C0F-0DD719081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687" r="2552"/>
          <a:stretch/>
        </p:blipFill>
        <p:spPr>
          <a:xfrm>
            <a:off x="26193" y="4526413"/>
            <a:ext cx="2728913" cy="2026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82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04944C-E098-4A1B-B1D8-3A8FDBDA1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3286"/>
            <a:ext cx="7772400" cy="32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0D5234-0951-4293-93F3-0F47327C4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541"/>
            <a:ext cx="7772400" cy="41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55B0CB-EFED-478D-B8CD-4D46965ACE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9081"/>
            <a:ext cx="1905000" cy="4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695014-44C9-403C-9930-937AB1C685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9081"/>
            <a:ext cx="2895600" cy="4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FE30A7-6EBA-4C7F-8388-4AB0287715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9081"/>
            <a:ext cx="1905000" cy="4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640023-8530-4341-B21A-756B8B34E3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626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EE464E-040A-4569-9211-29F92D4C2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9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A785CD-4B85-447A-8421-A8F6602C3BE8}"/>
              </a:ext>
            </a:extLst>
          </p:cNvPr>
          <p:cNvSpPr txBox="1"/>
          <p:nvPr/>
        </p:nvSpPr>
        <p:spPr>
          <a:xfrm rot="18382935">
            <a:off x="2785200" y="2971442"/>
            <a:ext cx="358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Nevertheless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8A7BCE5-A63E-4A39-BA9A-E89A06B33C5A}"/>
              </a:ext>
            </a:extLst>
          </p:cNvPr>
          <p:cNvSpPr/>
          <p:nvPr/>
        </p:nvSpPr>
        <p:spPr>
          <a:xfrm>
            <a:off x="3208385" y="1796902"/>
            <a:ext cx="404037" cy="3498111"/>
          </a:xfrm>
          <a:prstGeom prst="rightBrace">
            <a:avLst>
              <a:gd name="adj1" fmla="val 113596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0359DDA-FEA1-490E-8622-9D8427BBCB5F}"/>
              </a:ext>
            </a:extLst>
          </p:cNvPr>
          <p:cNvSpPr/>
          <p:nvPr/>
        </p:nvSpPr>
        <p:spPr>
          <a:xfrm flipH="1">
            <a:off x="5598030" y="1796902"/>
            <a:ext cx="404037" cy="3498111"/>
          </a:xfrm>
          <a:prstGeom prst="rightBrace">
            <a:avLst>
              <a:gd name="adj1" fmla="val 113596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28E05-3232-4BB2-B7B1-4460A6D1A725}"/>
              </a:ext>
            </a:extLst>
          </p:cNvPr>
          <p:cNvSpPr txBox="1"/>
          <p:nvPr/>
        </p:nvSpPr>
        <p:spPr>
          <a:xfrm>
            <a:off x="202019" y="2422572"/>
            <a:ext cx="3410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Fished all night (v. 5)</a:t>
            </a:r>
          </a:p>
          <a:p>
            <a:endParaRPr lang="en-US" sz="2800" b="1" dirty="0"/>
          </a:p>
          <a:p>
            <a:r>
              <a:rPr lang="en-US" sz="2800" b="1" dirty="0"/>
              <a:t>Caught nothing (v. 5)</a:t>
            </a:r>
          </a:p>
          <a:p>
            <a:endParaRPr lang="en-US" sz="2800" b="1" dirty="0"/>
          </a:p>
          <a:p>
            <a:r>
              <a:rPr lang="en-US" sz="2800" b="1" dirty="0"/>
              <a:t>Washing nets (v.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29FFB-85AC-4CDE-975A-250E4C7BF376}"/>
              </a:ext>
            </a:extLst>
          </p:cNvPr>
          <p:cNvSpPr txBox="1"/>
          <p:nvPr/>
        </p:nvSpPr>
        <p:spPr>
          <a:xfrm>
            <a:off x="6002067" y="2422572"/>
            <a:ext cx="2865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Launch out (v. 4)</a:t>
            </a:r>
          </a:p>
          <a:p>
            <a:br>
              <a:rPr lang="en-US" sz="2800" b="1" dirty="0"/>
            </a:br>
            <a:r>
              <a:rPr lang="en-US" sz="2800" b="1" dirty="0"/>
              <a:t>Cast nets (v. 4)</a:t>
            </a:r>
          </a:p>
          <a:p>
            <a:endParaRPr lang="en-US" sz="2800" b="1" dirty="0"/>
          </a:p>
          <a:p>
            <a:r>
              <a:rPr lang="en-US" sz="2800" b="1" dirty="0"/>
              <a:t>At thy word (v. 4)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657825-8231-445B-9A03-86728DBD6293}"/>
              </a:ext>
            </a:extLst>
          </p:cNvPr>
          <p:cNvSpPr/>
          <p:nvPr/>
        </p:nvSpPr>
        <p:spPr>
          <a:xfrm>
            <a:off x="3633974" y="4694112"/>
            <a:ext cx="1968137" cy="120180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(ASV, ESV)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Spite of</a:t>
            </a:r>
          </a:p>
        </p:txBody>
      </p:sp>
    </p:spTree>
    <p:extLst>
      <p:ext uri="{BB962C8B-B14F-4D97-AF65-F5344CB8AC3E}">
        <p14:creationId xmlns:p14="http://schemas.microsoft.com/office/powerpoint/2010/main" val="35934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</p:spTree>
    <p:extLst>
      <p:ext uri="{BB962C8B-B14F-4D97-AF65-F5344CB8AC3E}">
        <p14:creationId xmlns:p14="http://schemas.microsoft.com/office/powerpoint/2010/main" val="32810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Fished all night – caught nothing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They are professional fishermen – what does a carpenter know?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This was early in process of calling his disciples – yet Peter has seen enough to have a strong faith!</a:t>
            </a:r>
          </a:p>
        </p:txBody>
      </p:sp>
    </p:spTree>
    <p:extLst>
      <p:ext uri="{BB962C8B-B14F-4D97-AF65-F5344CB8AC3E}">
        <p14:creationId xmlns:p14="http://schemas.microsoft.com/office/powerpoint/2010/main" val="38780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It is not our place to question &amp; doubt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Jer. 10:23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Isa. 55:8-9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Prov. 16:25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Rom. 11:34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It is ours to believe and do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He is creator – we are creatures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He is God – we are men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He is Lord – we are his servants</a:t>
            </a:r>
          </a:p>
        </p:txBody>
      </p:sp>
    </p:spTree>
    <p:extLst>
      <p:ext uri="{BB962C8B-B14F-4D97-AF65-F5344CB8AC3E}">
        <p14:creationId xmlns:p14="http://schemas.microsoft.com/office/powerpoint/2010/main" val="6916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It is not our place to question &amp; doubt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Bible characters were asked to do what seems unreasonable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Believe would have a son in old age (Rom. 4:17-ff)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Sacrifice son (Gen. 22)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Separate from wives (Ezra 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Dip seven times (2 Kings 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31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It is not our place to question &amp; doubt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Bible characters were asked to do what seems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God asks us to do what seems unreasonable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Baptized (Mark 16:16)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Divorce for only one cause (Matt. 19:9)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Not forsake under distress (Heb. 10:25)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Withdraw from disorderly (2 Thess. 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Forgive if repent (Luke 17:1-5)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8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</p:spTree>
    <p:extLst>
      <p:ext uri="{BB962C8B-B14F-4D97-AF65-F5344CB8AC3E}">
        <p14:creationId xmlns:p14="http://schemas.microsoft.com/office/powerpoint/2010/main" val="42073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Impossible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CF42-8D3C-4B6C-87C4-1E94039C887C}"/>
              </a:ext>
            </a:extLst>
          </p:cNvPr>
          <p:cNvSpPr txBox="1"/>
          <p:nvPr/>
        </p:nvSpPr>
        <p:spPr>
          <a:xfrm>
            <a:off x="3048000" y="287382"/>
            <a:ext cx="5956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must have thought about failure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Fished all night – caught nothing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“Nevertheless” suggests he was going to act CONTRARY to how things look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He acts solely on faith in Jesus!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Going to try – in spite of: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Failure of the night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Possible failure of the future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By trying he caught fish – would not have happened otherwise!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If he had not TRIED – he would have failed (as fisherman &amp; disciple) </a:t>
            </a:r>
          </a:p>
        </p:txBody>
      </p:sp>
    </p:spTree>
    <p:extLst>
      <p:ext uri="{BB962C8B-B14F-4D97-AF65-F5344CB8AC3E}">
        <p14:creationId xmlns:p14="http://schemas.microsoft.com/office/powerpoint/2010/main" val="15262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Impossible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CF42-8D3C-4B6C-87C4-1E94039C887C}"/>
              </a:ext>
            </a:extLst>
          </p:cNvPr>
          <p:cNvSpPr txBox="1"/>
          <p:nvPr/>
        </p:nvSpPr>
        <p:spPr>
          <a:xfrm>
            <a:off x="3048000" y="287382"/>
            <a:ext cx="59566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must have thought about failure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We must try to do what we are afraid we will fail 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Living the Christian life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Bringing others to Christ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Correct &amp; restrain children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Teaching effort (radio, bulletin, etc.)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Teaching a class / taking part in service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Forgiving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Try to be mate should be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47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Impossible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CF42-8D3C-4B6C-87C4-1E94039C887C}"/>
              </a:ext>
            </a:extLst>
          </p:cNvPr>
          <p:cNvSpPr txBox="1"/>
          <p:nvPr/>
        </p:nvSpPr>
        <p:spPr>
          <a:xfrm>
            <a:off x="3048000" y="287382"/>
            <a:ext cx="5956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must have thought about failure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We must try to do what we are afraid we will fail in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One talent man failed saying, “I was afraid”</a:t>
            </a:r>
            <a:r>
              <a:rPr lang="en-US" sz="2400" dirty="0"/>
              <a:t>  (Matt. 25:25)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1EB584-94C2-4BCB-99C6-169C172C0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189048" y="425836"/>
            <a:ext cx="3581400" cy="21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3C869CE1-7EFC-4452-98F8-AF881C996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EC8157C4-416C-4E8F-BC60-364E1F74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878991"/>
            <a:ext cx="8440738" cy="163121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Strengthening the Hand of the Sinner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Thursday: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When it Seems Evil to Serve the Lord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Don’t Boast Before the Battle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</p:spTree>
    <p:extLst>
      <p:ext uri="{BB962C8B-B14F-4D97-AF65-F5344CB8AC3E}">
        <p14:creationId xmlns:p14="http://schemas.microsoft.com/office/powerpoint/2010/main" val="22246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9" y="1212112"/>
            <a:ext cx="26900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Continue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On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Weary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DF21-A894-4BAD-B6F7-CAC6965B9AD8}"/>
              </a:ext>
            </a:extLst>
          </p:cNvPr>
          <p:cNvSpPr txBox="1"/>
          <p:nvPr/>
        </p:nvSpPr>
        <p:spPr>
          <a:xfrm>
            <a:off x="3048000" y="287382"/>
            <a:ext cx="5956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&amp; other fishermen were tired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Toiled all night (v. 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Things had not gone as hoped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Disappointed – discouraged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Seems like all done was useless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If ever thought of quitting – this is the time!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Yet – Jesus said keep fishing!</a:t>
            </a:r>
          </a:p>
        </p:txBody>
      </p:sp>
    </p:spTree>
    <p:extLst>
      <p:ext uri="{BB962C8B-B14F-4D97-AF65-F5344CB8AC3E}">
        <p14:creationId xmlns:p14="http://schemas.microsoft.com/office/powerpoint/2010/main" val="2529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9" y="1212112"/>
            <a:ext cx="26900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Continue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On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Weary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DF21-A894-4BAD-B6F7-CAC6965B9AD8}"/>
              </a:ext>
            </a:extLst>
          </p:cNvPr>
          <p:cNvSpPr txBox="1"/>
          <p:nvPr/>
        </p:nvSpPr>
        <p:spPr>
          <a:xfrm>
            <a:off x="3048000" y="287382"/>
            <a:ext cx="595666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&amp; other fishermen were tired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Easy to become weary - discouraged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Life doesn’t go as planned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Face unexpected difficulties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Try &amp; seems get knocked down!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be weary with self – lack of progress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be weary with family – lack of cooperation – faithfulness, 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be weary with those try influence – no fruit</a:t>
            </a:r>
          </a:p>
        </p:txBody>
      </p:sp>
    </p:spTree>
    <p:extLst>
      <p:ext uri="{BB962C8B-B14F-4D97-AF65-F5344CB8AC3E}">
        <p14:creationId xmlns:p14="http://schemas.microsoft.com/office/powerpoint/2010/main" val="29057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9" y="1212112"/>
            <a:ext cx="26900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Continue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On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Weary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DF21-A894-4BAD-B6F7-CAC6965B9AD8}"/>
              </a:ext>
            </a:extLst>
          </p:cNvPr>
          <p:cNvSpPr txBox="1"/>
          <p:nvPr/>
        </p:nvSpPr>
        <p:spPr>
          <a:xfrm>
            <a:off x="3048000" y="287382"/>
            <a:ext cx="595666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&amp; other fishermen were tired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Easy to become weary – discouraged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The weary, tired and discouraged must continue 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Point of Hebrews 10-13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/>
              <a:t>10:23, 35, 36, 39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/>
              <a:t>12:1, 12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1 Cor. 15:58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Gal. 6:7-9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Don’t ever quit – launch back out into the deep!</a:t>
            </a:r>
          </a:p>
        </p:txBody>
      </p:sp>
    </p:spTree>
    <p:extLst>
      <p:ext uri="{BB962C8B-B14F-4D97-AF65-F5344CB8AC3E}">
        <p14:creationId xmlns:p14="http://schemas.microsoft.com/office/powerpoint/2010/main" val="36259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17847-713B-4270-A46E-D41A804370F9}"/>
              </a:ext>
            </a:extLst>
          </p:cNvPr>
          <p:cNvSpPr/>
          <p:nvPr/>
        </p:nvSpPr>
        <p:spPr>
          <a:xfrm>
            <a:off x="622004" y="3801789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Humble – Even if it is Hard</a:t>
            </a:r>
          </a:p>
        </p:txBody>
      </p:sp>
    </p:spTree>
    <p:extLst>
      <p:ext uri="{BB962C8B-B14F-4D97-AF65-F5344CB8AC3E}">
        <p14:creationId xmlns:p14="http://schemas.microsoft.com/office/powerpoint/2010/main" val="27054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Humble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 Hard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9AB12-D854-452C-9517-0691E1B0F458}"/>
              </a:ext>
            </a:extLst>
          </p:cNvPr>
          <p:cNvSpPr txBox="1"/>
          <p:nvPr/>
        </p:nvSpPr>
        <p:spPr>
          <a:xfrm>
            <a:off x="3048000" y="287382"/>
            <a:ext cx="5956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Humility may not have been real easy for Peter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Disciples argued about who is the greatest (Matt. 18:1-ff)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Confidence in himself – always seems to first to speak or answer (i.e. Mt. 26:31-33)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Confidence to act – cut off </a:t>
            </a:r>
            <a:r>
              <a:rPr lang="en-US" sz="2400" i="1" dirty="0" err="1"/>
              <a:t>Malchus</a:t>
            </a:r>
            <a:r>
              <a:rPr lang="en-US" sz="2400" i="1" dirty="0"/>
              <a:t>’ ear (</a:t>
            </a:r>
            <a:r>
              <a:rPr lang="en-US" sz="2400" i="1" dirty="0" err="1"/>
              <a:t>Jno</a:t>
            </a:r>
            <a:r>
              <a:rPr lang="en-US" sz="2400" i="1" dirty="0"/>
              <a:t>. 18:10)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Claimed he would never stumble or deny Christ (Matt. 26:31-33)</a:t>
            </a:r>
          </a:p>
        </p:txBody>
      </p:sp>
    </p:spTree>
    <p:extLst>
      <p:ext uri="{BB962C8B-B14F-4D97-AF65-F5344CB8AC3E}">
        <p14:creationId xmlns:p14="http://schemas.microsoft.com/office/powerpoint/2010/main" val="40991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Humble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 Hard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9AB12-D854-452C-9517-0691E1B0F458}"/>
              </a:ext>
            </a:extLst>
          </p:cNvPr>
          <p:cNvSpPr txBox="1"/>
          <p:nvPr/>
        </p:nvSpPr>
        <p:spPr>
          <a:xfrm>
            <a:off x="3048000" y="287382"/>
            <a:ext cx="59566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Humility may not have been real easy for Peter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humbly bowed before Jesus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Reason: astonished at his power (v. 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Reaction: Conscience of his own unworthiness to be in his presence (v. 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Peter had seen other miracles (cf. Luke 4), but this was a turning point!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Jesus sought to calm his fears (v. 10) – fear /anxiety must turn to love and respect</a:t>
            </a:r>
          </a:p>
        </p:txBody>
      </p:sp>
    </p:spTree>
    <p:extLst>
      <p:ext uri="{BB962C8B-B14F-4D97-AF65-F5344CB8AC3E}">
        <p14:creationId xmlns:p14="http://schemas.microsoft.com/office/powerpoint/2010/main" val="29975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Humble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 Hard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9AB12-D854-452C-9517-0691E1B0F458}"/>
              </a:ext>
            </a:extLst>
          </p:cNvPr>
          <p:cNvSpPr txBox="1"/>
          <p:nvPr/>
        </p:nvSpPr>
        <p:spPr>
          <a:xfrm>
            <a:off x="3048000" y="287382"/>
            <a:ext cx="59566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Humility may not have been real easy for Peter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humbly bowed before Jesus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God calls us to be humble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Call to be humble (Matt. 18:3-4; 1 Pet. 5:5-6)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Times it may be hard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better (Luke 18:9-14)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valuable (Matt. 18:1-4)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stronger (Gal. 6:1-3)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know more (1 Cor. 8:1-2)</a:t>
            </a:r>
          </a:p>
        </p:txBody>
      </p:sp>
    </p:spTree>
    <p:extLst>
      <p:ext uri="{BB962C8B-B14F-4D97-AF65-F5344CB8AC3E}">
        <p14:creationId xmlns:p14="http://schemas.microsoft.com/office/powerpoint/2010/main" val="37953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17847-713B-4270-A46E-D41A804370F9}"/>
              </a:ext>
            </a:extLst>
          </p:cNvPr>
          <p:cNvSpPr/>
          <p:nvPr/>
        </p:nvSpPr>
        <p:spPr>
          <a:xfrm>
            <a:off x="622004" y="3801789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Humble – Even if it is Hard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EA44C0-96F2-49FC-925F-D1416D5E950D}"/>
              </a:ext>
            </a:extLst>
          </p:cNvPr>
          <p:cNvSpPr/>
          <p:nvPr/>
        </p:nvSpPr>
        <p:spPr>
          <a:xfrm>
            <a:off x="622004" y="4593083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Forsake All – Even if it is Important</a:t>
            </a:r>
          </a:p>
        </p:txBody>
      </p:sp>
    </p:spTree>
    <p:extLst>
      <p:ext uri="{BB962C8B-B14F-4D97-AF65-F5344CB8AC3E}">
        <p14:creationId xmlns:p14="http://schemas.microsoft.com/office/powerpoint/2010/main" val="9902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Left business &amp; boats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Wasn’t much – but all had!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When they had best day ever!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Left family (Matt. 4:22; Mark 1:20)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Left ALL!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Reason: Who they followed, what they became &amp; what doing far exceeded…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Forsaking / Leaving was immediate – not days later!</a:t>
            </a:r>
          </a:p>
        </p:txBody>
      </p:sp>
    </p:spTree>
    <p:extLst>
      <p:ext uri="{BB962C8B-B14F-4D97-AF65-F5344CB8AC3E}">
        <p14:creationId xmlns:p14="http://schemas.microsoft.com/office/powerpoint/2010/main" val="5793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66F60-516B-4FA9-8AC3-056A7581E424}"/>
              </a:ext>
            </a:extLst>
          </p:cNvPr>
          <p:cNvSpPr txBox="1"/>
          <p:nvPr/>
        </p:nvSpPr>
        <p:spPr>
          <a:xfrm>
            <a:off x="2810097" y="5914343"/>
            <a:ext cx="352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Luke 5:1-11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A6AC6-0C40-428D-9E15-ACE2C9FD4D64}"/>
              </a:ext>
            </a:extLst>
          </p:cNvPr>
          <p:cNvSpPr txBox="1"/>
          <p:nvPr/>
        </p:nvSpPr>
        <p:spPr>
          <a:xfrm>
            <a:off x="609600" y="33092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nk Free" panose="03080402000500000000" pitchFamily="66" charset="0"/>
              </a:rPr>
              <a:t>Call of the First Disciples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B4B3B-6716-4982-96AD-F472FFC18908}"/>
              </a:ext>
            </a:extLst>
          </p:cNvPr>
          <p:cNvSpPr txBox="1"/>
          <p:nvPr/>
        </p:nvSpPr>
        <p:spPr>
          <a:xfrm>
            <a:off x="1132114" y="1336821"/>
            <a:ext cx="660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Setting: Lake of Gennesaret (Sea of Galilee)</a:t>
            </a:r>
          </a:p>
        </p:txBody>
      </p:sp>
    </p:spTree>
    <p:extLst>
      <p:ext uri="{BB962C8B-B14F-4D97-AF65-F5344CB8AC3E}">
        <p14:creationId xmlns:p14="http://schemas.microsoft.com/office/powerpoint/2010/main" val="1414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Discipleship demands we forsake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Lord should always come first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Matt. 6:33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1 Pet. 3:15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Matt. 19:16-31 </a:t>
            </a:r>
          </a:p>
        </p:txBody>
      </p:sp>
    </p:spTree>
    <p:extLst>
      <p:ext uri="{BB962C8B-B14F-4D97-AF65-F5344CB8AC3E}">
        <p14:creationId xmlns:p14="http://schemas.microsoft.com/office/powerpoint/2010/main" val="15534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Discipleship demands we forsake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Lord should always come first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Means: may cost you: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Money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Job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Friends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Relationships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Family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855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Discipleship demands we forsake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Lord should always come first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Means: may cost you: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If not willing to forsake it all – not fit for the kingdom (Lk. 9:62)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6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17847-713B-4270-A46E-D41A804370F9}"/>
              </a:ext>
            </a:extLst>
          </p:cNvPr>
          <p:cNvSpPr/>
          <p:nvPr/>
        </p:nvSpPr>
        <p:spPr>
          <a:xfrm>
            <a:off x="622004" y="3801789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Humble – Even if it is Hard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EA44C0-96F2-49FC-925F-D1416D5E950D}"/>
              </a:ext>
            </a:extLst>
          </p:cNvPr>
          <p:cNvSpPr/>
          <p:nvPr/>
        </p:nvSpPr>
        <p:spPr>
          <a:xfrm>
            <a:off x="622004" y="4593083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Forsake All – Even if it is Important</a:t>
            </a:r>
          </a:p>
        </p:txBody>
      </p:sp>
    </p:spTree>
    <p:extLst>
      <p:ext uri="{BB962C8B-B14F-4D97-AF65-F5344CB8AC3E}">
        <p14:creationId xmlns:p14="http://schemas.microsoft.com/office/powerpoint/2010/main" val="32362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3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D:\Projectr\GIFFiles\Christ 1.gif">
            <a:extLst>
              <a:ext uri="{FF2B5EF4-FFF2-40B4-BE49-F238E27FC236}">
                <a16:creationId xmlns:a16="http://schemas.microsoft.com/office/drawing/2014/main" id="{39F87235-DB34-4CDB-87DD-A96D4C229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62000"/>
            <a:ext cx="8520113" cy="55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1027">
            <a:extLst>
              <a:ext uri="{FF2B5EF4-FFF2-40B4-BE49-F238E27FC236}">
                <a16:creationId xmlns:a16="http://schemas.microsoft.com/office/drawing/2014/main" id="{05877663-B955-4671-AFC4-A2B29102D7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Christ’s Birth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D:\Projectr\GIFFiles\Sea of Galilee.gif">
            <a:extLst>
              <a:ext uri="{FF2B5EF4-FFF2-40B4-BE49-F238E27FC236}">
                <a16:creationId xmlns:a16="http://schemas.microsoft.com/office/drawing/2014/main" id="{E8A17CDA-0796-4620-AA8B-3C8D9939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85800"/>
            <a:ext cx="8620125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Rectangle 3">
            <a:extLst>
              <a:ext uri="{FF2B5EF4-FFF2-40B4-BE49-F238E27FC236}">
                <a16:creationId xmlns:a16="http://schemas.microsoft.com/office/drawing/2014/main" id="{093531D4-E989-4FCA-90BE-69D42B4D8E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Sea of Galilee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A769A3-3D42-41B2-8055-E0AD8BB0130E}"/>
              </a:ext>
            </a:extLst>
          </p:cNvPr>
          <p:cNvSpPr/>
          <p:nvPr/>
        </p:nvSpPr>
        <p:spPr>
          <a:xfrm>
            <a:off x="879566" y="2331720"/>
            <a:ext cx="2743200" cy="2684417"/>
          </a:xfrm>
          <a:prstGeom prst="roundRect">
            <a:avLst>
              <a:gd name="adj" fmla="val 431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to south of Capernaum on western side often call Gennesaret</a:t>
            </a:r>
          </a:p>
          <a:p>
            <a:pPr algn="ctr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lake itself call Sea of Tiberias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66F60-516B-4FA9-8AC3-056A7581E424}"/>
              </a:ext>
            </a:extLst>
          </p:cNvPr>
          <p:cNvSpPr txBox="1"/>
          <p:nvPr/>
        </p:nvSpPr>
        <p:spPr>
          <a:xfrm>
            <a:off x="2810097" y="5914343"/>
            <a:ext cx="352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Luke 5:1-11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A6AC6-0C40-428D-9E15-ACE2C9FD4D64}"/>
              </a:ext>
            </a:extLst>
          </p:cNvPr>
          <p:cNvSpPr txBox="1"/>
          <p:nvPr/>
        </p:nvSpPr>
        <p:spPr>
          <a:xfrm>
            <a:off x="609600" y="33092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nk Free" panose="03080402000500000000" pitchFamily="66" charset="0"/>
              </a:rPr>
              <a:t>Call of the First Disciples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B4B3B-6716-4982-96AD-F472FFC18908}"/>
              </a:ext>
            </a:extLst>
          </p:cNvPr>
          <p:cNvSpPr txBox="1"/>
          <p:nvPr/>
        </p:nvSpPr>
        <p:spPr>
          <a:xfrm>
            <a:off x="1132114" y="1336821"/>
            <a:ext cx="7463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Setting: Lake of Gennesaret (Sea of Galilee)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As crowd presses – he enters a boat to teach (v. 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&amp; fishing partners – washing nets after an unsuccessful night (v. 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Tells Peter to launch into deep &amp; cast net (v. 4)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does so – even though – hadn’t worked all night (v. 5)</a:t>
            </a:r>
          </a:p>
        </p:txBody>
      </p:sp>
    </p:spTree>
    <p:extLst>
      <p:ext uri="{BB962C8B-B14F-4D97-AF65-F5344CB8AC3E}">
        <p14:creationId xmlns:p14="http://schemas.microsoft.com/office/powerpoint/2010/main" val="22763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C6F47A-682C-418C-BEF9-4B6B7F6F3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52" y="812615"/>
            <a:ext cx="3895205" cy="523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79FFD8-69D3-478E-A6FC-1B059CF57944}"/>
              </a:ext>
            </a:extLst>
          </p:cNvPr>
          <p:cNvSpPr txBox="1"/>
          <p:nvPr/>
        </p:nvSpPr>
        <p:spPr>
          <a:xfrm>
            <a:off x="5164183" y="1001485"/>
            <a:ext cx="338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Amazing Results!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FCCEF-E03B-4840-B688-160DB6181129}"/>
              </a:ext>
            </a:extLst>
          </p:cNvPr>
          <p:cNvSpPr txBox="1"/>
          <p:nvPr/>
        </p:nvSpPr>
        <p:spPr>
          <a:xfrm>
            <a:off x="5164183" y="2145960"/>
            <a:ext cx="33876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Great number of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Filled net – began to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Filled two boats – both began to sink</a:t>
            </a:r>
          </a:p>
        </p:txBody>
      </p:sp>
    </p:spTree>
    <p:extLst>
      <p:ext uri="{BB962C8B-B14F-4D97-AF65-F5344CB8AC3E}">
        <p14:creationId xmlns:p14="http://schemas.microsoft.com/office/powerpoint/2010/main" val="21644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66F60-516B-4FA9-8AC3-056A7581E424}"/>
              </a:ext>
            </a:extLst>
          </p:cNvPr>
          <p:cNvSpPr txBox="1"/>
          <p:nvPr/>
        </p:nvSpPr>
        <p:spPr>
          <a:xfrm>
            <a:off x="2810097" y="5914343"/>
            <a:ext cx="352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Luke 5:1-11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A6AC6-0C40-428D-9E15-ACE2C9FD4D64}"/>
              </a:ext>
            </a:extLst>
          </p:cNvPr>
          <p:cNvSpPr txBox="1"/>
          <p:nvPr/>
        </p:nvSpPr>
        <p:spPr>
          <a:xfrm>
            <a:off x="609600" y="33092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nk Free" panose="03080402000500000000" pitchFamily="66" charset="0"/>
              </a:rPr>
              <a:t>Call of the First Disciples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B4B3B-6716-4982-96AD-F472FFC18908}"/>
              </a:ext>
            </a:extLst>
          </p:cNvPr>
          <p:cNvSpPr txBox="1"/>
          <p:nvPr/>
        </p:nvSpPr>
        <p:spPr>
          <a:xfrm>
            <a:off x="1132114" y="1336821"/>
            <a:ext cx="7463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Setting: Lake of Gennesaret (Sea of Galilee)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As crowd presses – he enters a boat to teach (v. 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&amp; fishing partners – washing nets after an unsuccessful night (v. 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Tells Peter to launch into deep &amp; cast net (v. 4)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does so – even though – hadn’t worked all night (v. 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reacts with deep humility (vv.8-9)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Disciples forsook all and followed (vv. 10-11)</a:t>
            </a:r>
          </a:p>
        </p:txBody>
      </p:sp>
    </p:spTree>
    <p:extLst>
      <p:ext uri="{BB962C8B-B14F-4D97-AF65-F5344CB8AC3E}">
        <p14:creationId xmlns:p14="http://schemas.microsoft.com/office/powerpoint/2010/main" val="28591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76D10-4403-4C9E-9C4D-7A68D3C7EA50}"/>
              </a:ext>
            </a:extLst>
          </p:cNvPr>
          <p:cNvSpPr txBox="1"/>
          <p:nvPr/>
        </p:nvSpPr>
        <p:spPr>
          <a:xfrm>
            <a:off x="1075508" y="1613118"/>
            <a:ext cx="6992983" cy="378565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5:4–5 (NKJV)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He had stopped speaking, He said to Simon, “Launch out into the deep and let down your nets for a catch.” 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Simon answered and said to Him, “Master, we have toiled all night and caught nothing; </a:t>
            </a:r>
            <a:r>
              <a:rPr lang="en-US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nevertheless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Your word I will let down the net.”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aj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1542</Words>
  <Application>Microsoft Office PowerPoint</Application>
  <PresentationFormat>On-screen Show (4:3)</PresentationFormat>
  <Paragraphs>313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Trajan</vt:lpstr>
      <vt:lpstr>Wingdings</vt:lpstr>
      <vt:lpstr>Comic Sans MS</vt:lpstr>
      <vt:lpstr>Times New Roman</vt:lpstr>
      <vt:lpstr>Ink Free</vt:lpstr>
      <vt:lpstr>Calibri</vt:lpstr>
      <vt:lpstr>Arial Rounded MT Bold</vt:lpstr>
      <vt:lpstr>Calibri Light</vt:lpstr>
      <vt:lpstr>Arial</vt:lpstr>
      <vt:lpstr>Office Theme</vt:lpstr>
      <vt:lpstr>1_Office Theme</vt:lpstr>
      <vt:lpstr>2_Office Theme</vt:lpstr>
      <vt:lpstr>Default Design</vt:lpstr>
      <vt:lpstr>1_Default Design</vt:lpstr>
      <vt:lpstr>PowerPoint Presentation</vt:lpstr>
      <vt:lpstr>PowerPoint Presentation</vt:lpstr>
      <vt:lpstr>PowerPoint Presentation</vt:lpstr>
      <vt:lpstr>Christ’s Birth</vt:lpstr>
      <vt:lpstr>Sea of Galilee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27</cp:revision>
  <dcterms:created xsi:type="dcterms:W3CDTF">2018-08-31T14:13:59Z</dcterms:created>
  <dcterms:modified xsi:type="dcterms:W3CDTF">2019-04-02T03:59:04Z</dcterms:modified>
</cp:coreProperties>
</file>