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29"/>
  </p:notesMasterIdLst>
  <p:sldIdLst>
    <p:sldId id="270" r:id="rId5"/>
    <p:sldId id="304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BD83-AEB3-4791-9E32-4788780B5EB3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823A7-C98A-4FCA-9D65-36B73FA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E3D6F-8F06-40B8-959C-375CFEB7B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B4691-697E-440B-9D82-62F50AADD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BE640-82CC-4824-8034-B3CB3D817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E165556-6469-4429-973B-B62343B2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238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FE99D-26FE-4C4A-88FD-6470CA749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889152-4292-4262-A6C2-4DD1FE8C4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2953-E194-4064-98E7-622D72805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6107220-A413-4897-AC5C-F4A8311E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997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6ACAB-2FBD-4F54-AC24-C9640AA5F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37308-1BEC-47C4-A890-EA2F45BB0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E219C-059C-4AA6-90C1-DD9471FE3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50F4BE1-9F10-4AB7-8926-260621E8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966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2C37890-9426-41CE-A483-9DB6C5922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9AC0021-24F0-4B8D-8795-5603E104D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A88196E-302D-4C8A-910D-51BB21693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0AB2D3D-75C3-4302-808A-6B32AEE6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16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66D6DD-9675-4717-84BE-A9B5AFC78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00C6D-2291-4185-A20A-DD9998632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982197-81B0-488F-B9B8-72C546DA5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5E42779-1060-48E7-9177-5A2FCB51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759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E987AC-661D-4825-B289-AA5005498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8FB9BE-A6B2-4E67-9EFA-C4B358264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7927D3-035C-4CE7-B299-F827A03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657CE1C-743A-4B93-A8F7-55EA9457C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231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22DF98-8F08-498C-8DE3-30E8621BF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8F7BD0-5E83-4B12-B6F4-29830F22F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59C44-D062-46A5-AFED-3121DAA4E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4459FBE-41C4-4541-A2EF-F4679BE0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875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2F2FCF4-149E-4D4F-A21C-EBB969DE4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B1C177C-9D3C-4A19-B0C5-371216202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2B394AE-4B5E-49C0-9DFF-9B6445583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2BFF67A-D692-4863-ABF2-A55271A9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999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1D71736-19C5-4FFD-B04B-887DC82FA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C9AA63C-810C-4069-A515-52FD8177B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7128738-E5BA-4FC5-91A3-B1A53F838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9E51033-306A-4818-B3A2-D7E2685C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239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57050-E516-4638-8C33-C69677641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8EF38-EF12-4B7B-A73E-F8309CC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EC1AC-056B-40FF-9F49-AFA716044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01C6A9F-60B1-4DD6-8852-1FB6F2D3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874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358AB-5CCA-4B22-97E9-A78871E3F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F73FA-727A-458D-BCE7-B5545EB36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45CFA-7ECB-4ECA-816E-50242BDB3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9F3E5C4-6E98-4B79-A653-E1A95415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70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s-media-cache-ak0.pinimg.com/originals/9c/93/0c/9c930c422f3f43275ad357aab242a2ec.jpg">
            <a:extLst>
              <a:ext uri="{FF2B5EF4-FFF2-40B4-BE49-F238E27FC236}">
                <a16:creationId xmlns:a16="http://schemas.microsoft.com/office/drawing/2014/main" id="{BBE7550C-BFE3-4575-83AC-A24C320FC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7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6367E-79C6-4E46-A0E2-0A21835AB267}"/>
              </a:ext>
            </a:extLst>
          </p:cNvPr>
          <p:cNvSpPr/>
          <p:nvPr userDrawn="1"/>
        </p:nvSpPr>
        <p:spPr>
          <a:xfrm>
            <a:off x="196645" y="167147"/>
            <a:ext cx="8760542" cy="16584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s-media-cache-ak0.pinimg.com/originals/9c/93/0c/9c930c422f3f43275ad357aab242a2ec.jpg">
            <a:extLst>
              <a:ext uri="{FF2B5EF4-FFF2-40B4-BE49-F238E27FC236}">
                <a16:creationId xmlns:a16="http://schemas.microsoft.com/office/drawing/2014/main" id="{833DC8AE-5CCF-4A61-8ACD-FBA0F09121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7"/>
          <a:stretch/>
        </p:blipFill>
        <p:spPr bwMode="auto">
          <a:xfrm>
            <a:off x="235360" y="215411"/>
            <a:ext cx="1111967" cy="15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-media-cache-ak0.pinimg.com/originals/9c/93/0c/9c930c422f3f43275ad357aab242a2ec.jpg">
            <a:extLst>
              <a:ext uri="{FF2B5EF4-FFF2-40B4-BE49-F238E27FC236}">
                <a16:creationId xmlns:a16="http://schemas.microsoft.com/office/drawing/2014/main" id="{E946242C-B180-47B8-BD34-A5A69CFE59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6"/>
          <a:stretch/>
        </p:blipFill>
        <p:spPr bwMode="auto">
          <a:xfrm>
            <a:off x="7938934" y="215410"/>
            <a:ext cx="993058" cy="15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1AA2-205A-4AC9-AAB0-350A31008061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52C3-5B91-493E-9A92-66C426B501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s-media-cache-ak0.pinimg.com/originals/9c/93/0c/9c930c422f3f43275ad357aab242a2ec.jpg">
            <a:extLst>
              <a:ext uri="{FF2B5EF4-FFF2-40B4-BE49-F238E27FC236}">
                <a16:creationId xmlns:a16="http://schemas.microsoft.com/office/drawing/2014/main" id="{BBE7550C-BFE3-4575-83AC-A24C320FC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381A93-D55C-47F2-97D9-0A17A4211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E52C35-A4E7-4818-8439-7D61D4593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262934-A8E1-4E8B-95EA-D05FD4A00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Reasons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FD90-2891-46D9-A458-7CA29AA31C4F}"/>
              </a:ext>
            </a:extLst>
          </p:cNvPr>
          <p:cNvSpPr txBox="1"/>
          <p:nvPr/>
        </p:nvSpPr>
        <p:spPr>
          <a:xfrm>
            <a:off x="356479" y="2102355"/>
            <a:ext cx="8308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of a close connection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Deceived self into thinking still following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Ignored the warnings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told that his faith would fail (Luke 22:31-34)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warned that he would deny the Lord (Mt. 26:31-35)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cock sounded the 1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– should have shook him (Mark 14:68-72)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Bowed his neck – denied again &amp; again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Finally it hit him on second crow (v. 72), but it was too late!</a:t>
            </a:r>
          </a:p>
        </p:txBody>
      </p:sp>
    </p:spTree>
    <p:extLst>
      <p:ext uri="{BB962C8B-B14F-4D97-AF65-F5344CB8AC3E}">
        <p14:creationId xmlns:p14="http://schemas.microsoft.com/office/powerpoint/2010/main" val="40112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Reasons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FD90-2891-46D9-A458-7CA29AA31C4F}"/>
              </a:ext>
            </a:extLst>
          </p:cNvPr>
          <p:cNvSpPr txBox="1"/>
          <p:nvPr/>
        </p:nvSpPr>
        <p:spPr>
          <a:xfrm>
            <a:off x="356479" y="2102355"/>
            <a:ext cx="83080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of a close connection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Deceived self into thinking still following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Ignored the warnings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Forgot the commitment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 was demanded of disciples (Matt. 16:24)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had boldly proclaimed his commitment to Jesus (Matt. 26:32-35)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moment – he forgot all about it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make a commitment when we obey the gospel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Rom. 6:17-18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6:46</a:t>
            </a:r>
          </a:p>
        </p:txBody>
      </p:sp>
    </p:spTree>
    <p:extLst>
      <p:ext uri="{BB962C8B-B14F-4D97-AF65-F5344CB8AC3E}">
        <p14:creationId xmlns:p14="http://schemas.microsoft.com/office/powerpoint/2010/main" val="15346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1769715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Dangers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Dangers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C05A-B7F6-4E8E-971E-B1B3FB35D142}"/>
              </a:ext>
            </a:extLst>
          </p:cNvPr>
          <p:cNvSpPr txBox="1"/>
          <p:nvPr/>
        </p:nvSpPr>
        <p:spPr>
          <a:xfrm>
            <a:off x="356479" y="2102355"/>
            <a:ext cx="83080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Leads to other sins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Lying (Matt 26:70)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Denial of the Lord (Matt. 26:70, 72, 74)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failed (Luke 22:32)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surprising when one follows at a distance: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Involved in worldliness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things they know to be wrong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is not becoming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Attitude turn sour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Likewise – not surprising – there is much they don’t know!</a:t>
            </a:r>
          </a:p>
        </p:txBody>
      </p:sp>
    </p:spTree>
    <p:extLst>
      <p:ext uri="{BB962C8B-B14F-4D97-AF65-F5344CB8AC3E}">
        <p14:creationId xmlns:p14="http://schemas.microsoft.com/office/powerpoint/2010/main" val="23261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Dangers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AC05A-B7F6-4E8E-971E-B1B3FB35D142}"/>
              </a:ext>
            </a:extLst>
          </p:cNvPr>
          <p:cNvSpPr txBox="1"/>
          <p:nvPr/>
        </p:nvSpPr>
        <p:spPr>
          <a:xfrm>
            <a:off x="356479" y="2102355"/>
            <a:ext cx="8308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Leads to other sins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to go even further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moved further away (Matt. 26:71; Mk. 14:68)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a distance – makes it easy to put a wider gap between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to lose faith altogether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Heb. 3:12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Heb. 6:4-8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Heb. 10:26-ff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the point of no return</a:t>
            </a:r>
          </a:p>
        </p:txBody>
      </p:sp>
    </p:spTree>
    <p:extLst>
      <p:ext uri="{BB962C8B-B14F-4D97-AF65-F5344CB8AC3E}">
        <p14:creationId xmlns:p14="http://schemas.microsoft.com/office/powerpoint/2010/main" val="40431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2608406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Dangers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Signs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F3549-D754-4763-B9D1-71DE62798327}"/>
              </a:ext>
            </a:extLst>
          </p:cNvPr>
          <p:cNvSpPr txBox="1"/>
          <p:nvPr/>
        </p:nvSpPr>
        <p:spPr>
          <a:xfrm>
            <a:off x="356479" y="2102355"/>
            <a:ext cx="8308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 yourself by the devil’s fire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warmed himself by the fire (Mk. 14:54; Lk. 22:55)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Continued association (Lk. 22:59)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was no brief association 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bothered to be among the enemies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 pitch his tent toward Sodom (Gen. 13:12)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are among / around a world of sin – you are following at a distance!</a:t>
            </a:r>
          </a:p>
        </p:txBody>
      </p:sp>
    </p:spTree>
    <p:extLst>
      <p:ext uri="{BB962C8B-B14F-4D97-AF65-F5344CB8AC3E}">
        <p14:creationId xmlns:p14="http://schemas.microsoft.com/office/powerpoint/2010/main" val="36087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F3549-D754-4763-B9D1-71DE62798327}"/>
              </a:ext>
            </a:extLst>
          </p:cNvPr>
          <p:cNvSpPr txBox="1"/>
          <p:nvPr/>
        </p:nvSpPr>
        <p:spPr>
          <a:xfrm>
            <a:off x="356479" y="2102355"/>
            <a:ext cx="8308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 yourself by the devil’s fire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be comfortable with the world than uncomfortable with the Lord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warmed himself by enemy’s fire (John 18:18)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with the Lord would have been uncomfortable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was cold – sought to be comfortable with the enemies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we are just as close (or closer) to the world – than  brethren – we are following at a distance!</a:t>
            </a:r>
          </a:p>
        </p:txBody>
      </p:sp>
    </p:spTree>
    <p:extLst>
      <p:ext uri="{BB962C8B-B14F-4D97-AF65-F5344CB8AC3E}">
        <p14:creationId xmlns:p14="http://schemas.microsoft.com/office/powerpoint/2010/main" val="40001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F3549-D754-4763-B9D1-71DE62798327}"/>
              </a:ext>
            </a:extLst>
          </p:cNvPr>
          <p:cNvSpPr txBox="1"/>
          <p:nvPr/>
        </p:nvSpPr>
        <p:spPr>
          <a:xfrm>
            <a:off x="356479" y="2102355"/>
            <a:ext cx="83080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 yourself by the devil’s fire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be comfortable with the world than uncomfortable with the Lord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Careless attitude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sat among the enemies – not bothered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Denial once – then twice – and sits among the enemies – not bothered!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if saying, “I’m Ok. I am not affected. I can handle this. No big deal!”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3600986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Dangers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Signs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Justification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8991"/>
            <a:ext cx="8440738" cy="32932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Sunday PM: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Selling and Stirring</a:t>
            </a:r>
            <a:endParaRPr kumimoji="0" lang="en-US" altLang="en-US" sz="2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Alas, My Brother </a:t>
            </a:r>
            <a:r>
              <a:rPr lang="en-US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(Story of Two Prophets)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Neverthe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less (Luke 5:1-11)</a:t>
            </a:r>
            <a:endParaRPr kumimoji="0" lang="en-US" altLang="en-US" sz="28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</a:t>
            </a:r>
            <a:r>
              <a:rPr kumimoji="0" lang="en-US" altLang="en-US" sz="2800" b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Strengthening the Hand of the Sinner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Thursday: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 When it Seems Evil to Serve the Lord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altLang="en-US" sz="800" i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8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Friday:</a:t>
            </a:r>
            <a:r>
              <a:rPr lang="en-US" altLang="en-US" sz="2800" i="1" kern="0" dirty="0">
                <a:solidFill>
                  <a:srgbClr val="000000"/>
                </a:solidFill>
                <a:cs typeface="Arial" panose="020B0604020202020204" pitchFamily="34" charset="0"/>
              </a:rPr>
              <a:t> Don’t Boast Before the Battle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1337188" y="580103"/>
            <a:ext cx="655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Justification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959E4-14C9-4D32-A7CC-53648629A6C5}"/>
              </a:ext>
            </a:extLst>
          </p:cNvPr>
          <p:cNvSpPr txBox="1"/>
          <p:nvPr/>
        </p:nvSpPr>
        <p:spPr>
          <a:xfrm>
            <a:off x="356479" y="2102355"/>
            <a:ext cx="83080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 Peter gave – “to see end”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(Mt. 26:58)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see the “outcome” (NASB; NIV)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have known – Jesus had told him (Matt. 16:21)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Lenski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always invent good reasons for doing what we ought not to do” (Matthew, 1057).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wanted to know without being a part</a:t>
            </a:r>
          </a:p>
        </p:txBody>
      </p:sp>
    </p:spTree>
    <p:extLst>
      <p:ext uri="{BB962C8B-B14F-4D97-AF65-F5344CB8AC3E}">
        <p14:creationId xmlns:p14="http://schemas.microsoft.com/office/powerpoint/2010/main" val="39413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1337188" y="580103"/>
            <a:ext cx="655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Justification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959E4-14C9-4D32-A7CC-53648629A6C5}"/>
              </a:ext>
            </a:extLst>
          </p:cNvPr>
          <p:cNvSpPr txBox="1"/>
          <p:nvPr/>
        </p:nvSpPr>
        <p:spPr>
          <a:xfrm>
            <a:off x="356479" y="2102355"/>
            <a:ext cx="8308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 Peter gave – to see end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(Mt. 26:58)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we are more spectators than disciples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Justification for following at distance: we want to know a little of what is going on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out of curiosity more than our conscience</a:t>
            </a:r>
          </a:p>
        </p:txBody>
      </p:sp>
    </p:spTree>
    <p:extLst>
      <p:ext uri="{BB962C8B-B14F-4D97-AF65-F5344CB8AC3E}">
        <p14:creationId xmlns:p14="http://schemas.microsoft.com/office/powerpoint/2010/main" val="29285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AEB98-19D9-4944-A5D1-2DF7F307EB8A}"/>
              </a:ext>
            </a:extLst>
          </p:cNvPr>
          <p:cNvSpPr txBox="1"/>
          <p:nvPr/>
        </p:nvSpPr>
        <p:spPr>
          <a:xfrm>
            <a:off x="977229" y="961042"/>
            <a:ext cx="7593981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“He followed him, but it was only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see the end,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led more by his curiosity than by his conscience; he attended as an idle spectator rather than as a disciple, a person concerned. … Note, It is more our concern to prepare for the end, whatever it may be, than curiously to enquire what the end will be. The event is God’s, but the duty is ours.”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Henry, M. (1994).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Henrys commentary on the whole Bible: complete and unabridged in one volume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(p. 1760)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3600986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Dangers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Signs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Justification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4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E728D8-F17E-46DD-BE1E-0323152E4ADF}"/>
              </a:ext>
            </a:extLst>
          </p:cNvPr>
          <p:cNvSpPr txBox="1"/>
          <p:nvPr/>
        </p:nvSpPr>
        <p:spPr>
          <a:xfrm>
            <a:off x="344129" y="157316"/>
            <a:ext cx="8721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is a disciple with whom many Christians can identify –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Zeal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Boldness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Overconfident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Yet, he often got in his own way</a:t>
            </a:r>
          </a:p>
        </p:txBody>
      </p:sp>
    </p:spTree>
    <p:extLst>
      <p:ext uri="{BB962C8B-B14F-4D97-AF65-F5344CB8AC3E}">
        <p14:creationId xmlns:p14="http://schemas.microsoft.com/office/powerpoint/2010/main" val="29604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5A66C-EEFF-42D8-894E-4005E68E1902}"/>
              </a:ext>
            </a:extLst>
          </p:cNvPr>
          <p:cNvSpPr txBox="1"/>
          <p:nvPr/>
        </p:nvSpPr>
        <p:spPr>
          <a:xfrm>
            <a:off x="344129" y="157316"/>
            <a:ext cx="872121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boldly proclaimed devotion (Matt. 26:31-35)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 when Jesus was arrested – he followed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a distance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Matt. 26:58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14:54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22:54-55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18:15-16</a:t>
            </a:r>
          </a:p>
        </p:txBody>
      </p:sp>
    </p:spTree>
    <p:extLst>
      <p:ext uri="{BB962C8B-B14F-4D97-AF65-F5344CB8AC3E}">
        <p14:creationId xmlns:p14="http://schemas.microsoft.com/office/powerpoint/2010/main" val="29758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  <a:solidFill>
            <a:srgbClr val="002060">
              <a:alpha val="81961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a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BB3CB-9A25-430B-8F74-40F296AD9C7E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at a Distance is just as much a danger for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it was for Peter.</a:t>
            </a:r>
          </a:p>
        </p:txBody>
      </p:sp>
    </p:spTree>
    <p:extLst>
      <p:ext uri="{BB962C8B-B14F-4D97-AF65-F5344CB8AC3E}">
        <p14:creationId xmlns:p14="http://schemas.microsoft.com/office/powerpoint/2010/main" val="7459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3600986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Dangers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Signs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Justification</a:t>
            </a: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88873-C0ED-4684-B907-6379BA8D7FF1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Following at a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EB745-3574-4D6D-B254-1EA08D01F9B4}"/>
              </a:ext>
            </a:extLst>
          </p:cNvPr>
          <p:cNvSpPr txBox="1"/>
          <p:nvPr/>
        </p:nvSpPr>
        <p:spPr>
          <a:xfrm>
            <a:off x="870155" y="2310582"/>
            <a:ext cx="7403690" cy="931024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Reasons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Reasons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FD90-2891-46D9-A458-7CA29AA31C4F}"/>
              </a:ext>
            </a:extLst>
          </p:cNvPr>
          <p:cNvSpPr txBox="1"/>
          <p:nvPr/>
        </p:nvSpPr>
        <p:spPr>
          <a:xfrm>
            <a:off x="356479" y="2102355"/>
            <a:ext cx="83080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of a close connection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Peter: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was arrested (Mt. 26:57) – he might be too!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was on trail (Mt. 26:57) – he could be too!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Wanted to kill Jesus (Mt. 26:59) – might kill him too!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Us: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to be involved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to give up (practice, relationship, etc.)</a:t>
            </a:r>
          </a:p>
          <a:p>
            <a:pPr marL="1428750" marR="0" lvl="2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Held to a higher standard – expected to follow it</a:t>
            </a:r>
          </a:p>
        </p:txBody>
      </p:sp>
    </p:spTree>
    <p:extLst>
      <p:ext uri="{BB962C8B-B14F-4D97-AF65-F5344CB8AC3E}">
        <p14:creationId xmlns:p14="http://schemas.microsoft.com/office/powerpoint/2010/main" val="1447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C9935-0FDB-4826-8EF0-1E08A4D35CF3}"/>
              </a:ext>
            </a:extLst>
          </p:cNvPr>
          <p:cNvSpPr txBox="1"/>
          <p:nvPr/>
        </p:nvSpPr>
        <p:spPr>
          <a:xfrm>
            <a:off x="2133600" y="580103"/>
            <a:ext cx="493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Reasons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FD90-2891-46D9-A458-7CA29AA31C4F}"/>
              </a:ext>
            </a:extLst>
          </p:cNvPr>
          <p:cNvSpPr txBox="1"/>
          <p:nvPr/>
        </p:nvSpPr>
        <p:spPr>
          <a:xfrm>
            <a:off x="356479" y="2102355"/>
            <a:ext cx="83080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of a close connection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Deceived self into thinking still following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– but don’t  want to be too close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– but don’t want to be too involved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with John, but didn’t go as far (John 18:15-16)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really think of self as “at a distance”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</TotalTime>
  <Words>1041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Rounded MT Bold</vt:lpstr>
      <vt:lpstr>Times New Roman</vt:lpstr>
      <vt:lpstr>Calibri Light</vt:lpstr>
      <vt:lpstr>Comic Sans MS</vt:lpstr>
      <vt:lpstr>Calibri</vt:lpstr>
      <vt:lpstr>Arial</vt:lpstr>
      <vt:lpstr>Wingdings</vt:lpstr>
      <vt:lpstr>1_Office Theme</vt:lpstr>
      <vt:lpstr>2_Office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33</cp:revision>
  <dcterms:created xsi:type="dcterms:W3CDTF">2017-08-10T11:24:09Z</dcterms:created>
  <dcterms:modified xsi:type="dcterms:W3CDTF">2019-04-06T12:40:48Z</dcterms:modified>
</cp:coreProperties>
</file>