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78" r:id="rId4"/>
    <p:sldId id="270" r:id="rId5"/>
    <p:sldId id="257" r:id="rId6"/>
    <p:sldId id="271" r:id="rId7"/>
    <p:sldId id="269" r:id="rId8"/>
    <p:sldId id="268" r:id="rId9"/>
    <p:sldId id="258" r:id="rId10"/>
    <p:sldId id="272" r:id="rId11"/>
    <p:sldId id="264" r:id="rId12"/>
    <p:sldId id="259" r:id="rId13"/>
    <p:sldId id="273" r:id="rId14"/>
    <p:sldId id="274" r:id="rId15"/>
    <p:sldId id="275" r:id="rId16"/>
    <p:sldId id="265" r:id="rId17"/>
    <p:sldId id="260" r:id="rId18"/>
    <p:sldId id="276" r:id="rId19"/>
    <p:sldId id="277" r:id="rId20"/>
    <p:sldId id="266" r:id="rId21"/>
    <p:sldId id="261" r:id="rId22"/>
    <p:sldId id="267" r:id="rId23"/>
    <p:sldId id="262" r:id="rId24"/>
    <p:sldId id="263" r:id="rId25"/>
    <p:sldId id="344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29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1041C-18E1-4D9E-BFE2-E2DC9EEB1B2F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8A0E-CAB9-47E8-960B-5377C187F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9422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1041C-18E1-4D9E-BFE2-E2DC9EEB1B2F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8A0E-CAB9-47E8-960B-5377C187F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6145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1041C-18E1-4D9E-BFE2-E2DC9EEB1B2F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8A0E-CAB9-47E8-960B-5377C187F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7614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91041C-18E1-4D9E-BFE2-E2DC9EEB1B2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BF8A0E-CAB9-47E8-960B-5377C187F8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89442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91041C-18E1-4D9E-BFE2-E2DC9EEB1B2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BF8A0E-CAB9-47E8-960B-5377C187F8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44455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91041C-18E1-4D9E-BFE2-E2DC9EEB1B2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BF8A0E-CAB9-47E8-960B-5377C187F8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85368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91041C-18E1-4D9E-BFE2-E2DC9EEB1B2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BF8A0E-CAB9-47E8-960B-5377C187F8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30179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91041C-18E1-4D9E-BFE2-E2DC9EEB1B2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BF8A0E-CAB9-47E8-960B-5377C187F8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52000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91041C-18E1-4D9E-BFE2-E2DC9EEB1B2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BF8A0E-CAB9-47E8-960B-5377C187F8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68943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91041C-18E1-4D9E-BFE2-E2DC9EEB1B2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BF8A0E-CAB9-47E8-960B-5377C187F8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67474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91041C-18E1-4D9E-BFE2-E2DC9EEB1B2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BF8A0E-CAB9-47E8-960B-5377C187F8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78978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1041C-18E1-4D9E-BFE2-E2DC9EEB1B2F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8A0E-CAB9-47E8-960B-5377C187F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5624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91041C-18E1-4D9E-BFE2-E2DC9EEB1B2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BF8A0E-CAB9-47E8-960B-5377C187F8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35421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91041C-18E1-4D9E-BFE2-E2DC9EEB1B2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BF8A0E-CAB9-47E8-960B-5377C187F8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97091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91041C-18E1-4D9E-BFE2-E2DC9EEB1B2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BF8A0E-CAB9-47E8-960B-5377C187F8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05424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B91041C-18E1-4D9E-BFE2-E2DC9EEB1B2F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8A0E-CAB9-47E8-960B-5377C187F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6417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B91041C-18E1-4D9E-BFE2-E2DC9EEB1B2F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8A0E-CAB9-47E8-960B-5377C187F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8060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B91041C-18E1-4D9E-BFE2-E2DC9EEB1B2F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8A0E-CAB9-47E8-960B-5377C187F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0084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B91041C-18E1-4D9E-BFE2-E2DC9EEB1B2F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8A0E-CAB9-47E8-960B-5377C187F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3116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B91041C-18E1-4D9E-BFE2-E2DC9EEB1B2F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8A0E-CAB9-47E8-960B-5377C187F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627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B91041C-18E1-4D9E-BFE2-E2DC9EEB1B2F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8A0E-CAB9-47E8-960B-5377C187F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9104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B91041C-18E1-4D9E-BFE2-E2DC9EEB1B2F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8A0E-CAB9-47E8-960B-5377C187F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9331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1041C-18E1-4D9E-BFE2-E2DC9EEB1B2F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8A0E-CAB9-47E8-960B-5377C187F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4856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B91041C-18E1-4D9E-BFE2-E2DC9EEB1B2F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8A0E-CAB9-47E8-960B-5377C187F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1463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B91041C-18E1-4D9E-BFE2-E2DC9EEB1B2F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8A0E-CAB9-47E8-960B-5377C187F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0338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B91041C-18E1-4D9E-BFE2-E2DC9EEB1B2F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8A0E-CAB9-47E8-960B-5377C187F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304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B91041C-18E1-4D9E-BFE2-E2DC9EEB1B2F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8A0E-CAB9-47E8-960B-5377C187F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6805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1041C-18E1-4D9E-BFE2-E2DC9EEB1B2F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8A0E-CAB9-47E8-960B-5377C187F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4302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1041C-18E1-4D9E-BFE2-E2DC9EEB1B2F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8A0E-CAB9-47E8-960B-5377C187F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5316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1041C-18E1-4D9E-BFE2-E2DC9EEB1B2F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8A0E-CAB9-47E8-960B-5377C187F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761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1041C-18E1-4D9E-BFE2-E2DC9EEB1B2F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8A0E-CAB9-47E8-960B-5377C187F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0869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1041C-18E1-4D9E-BFE2-E2DC9EEB1B2F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8A0E-CAB9-47E8-960B-5377C187F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4631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1041C-18E1-4D9E-BFE2-E2DC9EEB1B2F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8A0E-CAB9-47E8-960B-5377C187F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115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1041C-18E1-4D9E-BFE2-E2DC9EEB1B2F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8A0E-CAB9-47E8-960B-5377C187F81C}" type="slidenum">
              <a:rPr lang="en-US" smtClean="0"/>
              <a:t>‹#›</a:t>
            </a:fld>
            <a:endParaRPr lang="en-US"/>
          </a:p>
        </p:txBody>
      </p:sp>
      <p:pic>
        <p:nvPicPr>
          <p:cNvPr id="1028" name="Picture 4" descr="http://revelwallpapers.net/media/wallpapers/warrior-armor-helmet-shield-sword-mountain-background-rendering.jpg">
            <a:extLst>
              <a:ext uri="{FF2B5EF4-FFF2-40B4-BE49-F238E27FC236}">
                <a16:creationId xmlns:a16="http://schemas.microsoft.com/office/drawing/2014/main" id="{7D7EA092-33C9-4269-9FF8-1AE32B868B8F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71"/>
          <a:stretch/>
        </p:blipFill>
        <p:spPr bwMode="auto">
          <a:xfrm>
            <a:off x="-1" y="0"/>
            <a:ext cx="924232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5636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91041C-18E1-4D9E-BFE2-E2DC9EEB1B2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BF8A0E-CAB9-47E8-960B-5377C187F8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8" name="Picture 4" descr="http://revelwallpapers.net/media/wallpapers/warrior-armor-helmet-shield-sword-mountain-background-rendering.jpg">
            <a:extLst>
              <a:ext uri="{FF2B5EF4-FFF2-40B4-BE49-F238E27FC236}">
                <a16:creationId xmlns:a16="http://schemas.microsoft.com/office/drawing/2014/main" id="{7D7EA092-33C9-4269-9FF8-1AE32B868B8F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71"/>
          <a:stretch/>
        </p:blipFill>
        <p:spPr bwMode="auto">
          <a:xfrm>
            <a:off x="-1" y="0"/>
            <a:ext cx="924232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6178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CF3EB76-F38D-4D10-BBEA-F10F2175FF78}"/>
              </a:ext>
            </a:extLst>
          </p:cNvPr>
          <p:cNvSpPr/>
          <p:nvPr userDrawn="1"/>
        </p:nvSpPr>
        <p:spPr>
          <a:xfrm>
            <a:off x="363792" y="233516"/>
            <a:ext cx="1809136" cy="6390967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8A0E-CAB9-47E8-960B-5377C187F81C}" type="slidenum">
              <a:rPr lang="en-US" smtClean="0"/>
              <a:t>‹#›</a:t>
            </a:fld>
            <a:endParaRPr lang="en-US"/>
          </a:p>
        </p:txBody>
      </p:sp>
      <p:pic>
        <p:nvPicPr>
          <p:cNvPr id="1028" name="Picture 4" descr="http://revelwallpapers.net/media/wallpapers/warrior-armor-helmet-shield-sword-mountain-background-rendering.jpg">
            <a:extLst>
              <a:ext uri="{FF2B5EF4-FFF2-40B4-BE49-F238E27FC236}">
                <a16:creationId xmlns:a16="http://schemas.microsoft.com/office/drawing/2014/main" id="{7D7EA092-33C9-4269-9FF8-1AE32B868B8F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" r="43996"/>
          <a:stretch/>
        </p:blipFill>
        <p:spPr bwMode="auto">
          <a:xfrm>
            <a:off x="561998" y="485523"/>
            <a:ext cx="1412723" cy="1581661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25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74348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4345BDB-91D5-471A-BE02-8A7F18C64C18}"/>
              </a:ext>
            </a:extLst>
          </p:cNvPr>
          <p:cNvSpPr txBox="1"/>
          <p:nvPr/>
        </p:nvSpPr>
        <p:spPr>
          <a:xfrm rot="16200000">
            <a:off x="-1052051" y="3602815"/>
            <a:ext cx="50341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Can Get Excellent Advice from the Unwise</a:t>
            </a:r>
          </a:p>
          <a:p>
            <a:pPr algn="ctr"/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ACF512-A2E3-4962-957A-37AB5A8587B1}"/>
              </a:ext>
            </a:extLst>
          </p:cNvPr>
          <p:cNvSpPr txBox="1"/>
          <p:nvPr/>
        </p:nvSpPr>
        <p:spPr>
          <a:xfrm>
            <a:off x="2389238" y="260871"/>
            <a:ext cx="661711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sz="2800" dirty="0"/>
              <a:t>Ahab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+mj-lt"/>
              </a:rPr>
              <a:t>Was very unwise:</a:t>
            </a:r>
            <a:endParaRPr lang="en-US" sz="2400" dirty="0">
              <a:latin typeface="+mj-lt"/>
            </a:endParaRPr>
          </a:p>
          <a:p>
            <a:pPr marL="1371600" lvl="2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Did more evil than others (1 Kings 16:30)</a:t>
            </a:r>
          </a:p>
          <a:p>
            <a:pPr marL="1371600" lvl="2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Married a pagan (1 Kings 16:31)</a:t>
            </a:r>
          </a:p>
          <a:p>
            <a:pPr marL="1371600" lvl="2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Turned to idols (1 Kings 16:31-32)</a:t>
            </a:r>
          </a:p>
          <a:p>
            <a:pPr marL="1371600" lvl="2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Spared Ben-</a:t>
            </a:r>
            <a:r>
              <a:rPr lang="en-US" sz="2400" dirty="0" err="1">
                <a:latin typeface="+mj-lt"/>
              </a:rPr>
              <a:t>Hadad</a:t>
            </a:r>
            <a:r>
              <a:rPr lang="en-US" sz="2400" dirty="0">
                <a:latin typeface="+mj-lt"/>
              </a:rPr>
              <a:t> (1 Kings 20:31-34)</a:t>
            </a:r>
          </a:p>
          <a:p>
            <a:pPr marL="1371600" lvl="2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Selfish (1 Kings 21)</a:t>
            </a:r>
          </a:p>
          <a:p>
            <a:pPr marL="1371600" lvl="2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Greedy (1 Kings 21)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+mj-lt"/>
              </a:rPr>
              <a:t>Yet – the proverb he repeated was excellent advice!</a:t>
            </a:r>
          </a:p>
        </p:txBody>
      </p:sp>
    </p:spTree>
    <p:extLst>
      <p:ext uri="{BB962C8B-B14F-4D97-AF65-F5344CB8AC3E}">
        <p14:creationId xmlns:p14="http://schemas.microsoft.com/office/powerpoint/2010/main" val="26469009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4345BDB-91D5-471A-BE02-8A7F18C64C18}"/>
              </a:ext>
            </a:extLst>
          </p:cNvPr>
          <p:cNvSpPr txBox="1"/>
          <p:nvPr/>
        </p:nvSpPr>
        <p:spPr>
          <a:xfrm rot="16200000">
            <a:off x="-1052051" y="3602815"/>
            <a:ext cx="50341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Can Get Excellent Advice from the Unwise</a:t>
            </a:r>
          </a:p>
          <a:p>
            <a:pPr algn="ctr"/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ACF512-A2E3-4962-957A-37AB5A8587B1}"/>
              </a:ext>
            </a:extLst>
          </p:cNvPr>
          <p:cNvSpPr txBox="1"/>
          <p:nvPr/>
        </p:nvSpPr>
        <p:spPr>
          <a:xfrm>
            <a:off x="2389238" y="260871"/>
            <a:ext cx="661711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sz="2800" dirty="0"/>
              <a:t>Ahab</a:t>
            </a:r>
          </a:p>
          <a:p>
            <a:pPr marL="457200" indent="-457200">
              <a:buFont typeface="+mj-lt"/>
              <a:buAutoNum type="alphaUcPeriod"/>
            </a:pPr>
            <a:endParaRPr lang="en-US" sz="10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Don’t discount advice &amp; instruction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+mj-lt"/>
              </a:rPr>
              <a:t>Just because one giving it – don’t follow it himself!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+mj-lt"/>
              </a:rPr>
              <a:t>Just because one giving it – makes unwise choices</a:t>
            </a:r>
          </a:p>
        </p:txBody>
      </p:sp>
    </p:spTree>
    <p:extLst>
      <p:ext uri="{BB962C8B-B14F-4D97-AF65-F5344CB8AC3E}">
        <p14:creationId xmlns:p14="http://schemas.microsoft.com/office/powerpoint/2010/main" val="19610686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4345BDB-91D5-471A-BE02-8A7F18C64C18}"/>
              </a:ext>
            </a:extLst>
          </p:cNvPr>
          <p:cNvSpPr txBox="1"/>
          <p:nvPr/>
        </p:nvSpPr>
        <p:spPr>
          <a:xfrm rot="16200000">
            <a:off x="-1052051" y="3602815"/>
            <a:ext cx="50341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Can Get Excellent Advice from the Unwise</a:t>
            </a:r>
          </a:p>
          <a:p>
            <a:pPr algn="ctr"/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ACF512-A2E3-4962-957A-37AB5A8587B1}"/>
              </a:ext>
            </a:extLst>
          </p:cNvPr>
          <p:cNvSpPr txBox="1"/>
          <p:nvPr/>
        </p:nvSpPr>
        <p:spPr>
          <a:xfrm>
            <a:off x="2389238" y="260871"/>
            <a:ext cx="661711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sz="2800" dirty="0"/>
              <a:t>Ahab</a:t>
            </a:r>
          </a:p>
          <a:p>
            <a:pPr marL="457200" indent="-457200">
              <a:buFont typeface="+mj-lt"/>
              <a:buAutoNum type="alphaUcPeriod"/>
            </a:pPr>
            <a:endParaRPr lang="en-US" sz="10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Don’t discount advice &amp; instruction</a:t>
            </a:r>
          </a:p>
          <a:p>
            <a:pPr marL="457200" indent="-457200">
              <a:buFont typeface="+mj-lt"/>
              <a:buAutoNum type="alphaUcPeriod"/>
            </a:pPr>
            <a:endParaRPr lang="en-US" sz="10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It is true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+mj-lt"/>
              </a:rPr>
              <a:t>Hypocrite has little influence (Rom. 2:23-24)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+mj-lt"/>
              </a:rPr>
              <a:t>Unwise have little impact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+mj-lt"/>
              </a:rPr>
              <a:t>Reason they may have good advice:</a:t>
            </a:r>
          </a:p>
          <a:p>
            <a:pPr marL="1371600" lvl="2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Blinded to self</a:t>
            </a:r>
          </a:p>
          <a:p>
            <a:pPr marL="1371600" lvl="2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May be repeating what they heard – not that they know it by experience</a:t>
            </a:r>
          </a:p>
        </p:txBody>
      </p:sp>
    </p:spTree>
    <p:extLst>
      <p:ext uri="{BB962C8B-B14F-4D97-AF65-F5344CB8AC3E}">
        <p14:creationId xmlns:p14="http://schemas.microsoft.com/office/powerpoint/2010/main" val="32338394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4345BDB-91D5-471A-BE02-8A7F18C64C18}"/>
              </a:ext>
            </a:extLst>
          </p:cNvPr>
          <p:cNvSpPr txBox="1"/>
          <p:nvPr/>
        </p:nvSpPr>
        <p:spPr>
          <a:xfrm rot="16200000">
            <a:off x="-1052051" y="3602815"/>
            <a:ext cx="50341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Can Get Excellent Advice from the Unwise</a:t>
            </a:r>
          </a:p>
          <a:p>
            <a:pPr algn="ctr"/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ACF512-A2E3-4962-957A-37AB5A8587B1}"/>
              </a:ext>
            </a:extLst>
          </p:cNvPr>
          <p:cNvSpPr txBox="1"/>
          <p:nvPr/>
        </p:nvSpPr>
        <p:spPr>
          <a:xfrm>
            <a:off x="2389238" y="260871"/>
            <a:ext cx="661711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sz="2800" dirty="0"/>
              <a:t>Ahab</a:t>
            </a:r>
          </a:p>
          <a:p>
            <a:pPr marL="457200" indent="-457200">
              <a:buFont typeface="+mj-lt"/>
              <a:buAutoNum type="alphaUcPeriod"/>
            </a:pPr>
            <a:endParaRPr lang="en-US" sz="10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Don’t discount advice &amp; instruction</a:t>
            </a:r>
          </a:p>
          <a:p>
            <a:pPr marL="457200" indent="-457200">
              <a:buFont typeface="+mj-lt"/>
              <a:buAutoNum type="alphaUcPeriod"/>
            </a:pPr>
            <a:endParaRPr lang="en-US" sz="10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It is true</a:t>
            </a:r>
          </a:p>
          <a:p>
            <a:pPr marL="457200" indent="-457200">
              <a:buFont typeface="+mj-lt"/>
              <a:buAutoNum type="alphaUcPeriod"/>
            </a:pPr>
            <a:endParaRPr lang="en-US" sz="10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The advice you may hear: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+mj-lt"/>
              </a:rPr>
              <a:t>Raising children – dangers to avoid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+mj-lt"/>
              </a:rPr>
              <a:t>How to treat mate – and have happy home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+mj-lt"/>
              </a:rPr>
              <a:t>How to deal with temptation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+mj-lt"/>
              </a:rPr>
              <a:t>How to get along with others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+mj-lt"/>
              </a:rPr>
              <a:t>How should approach Bible study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+mj-lt"/>
              </a:rPr>
              <a:t>Being careful what say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17713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3B2D248-C051-4FBA-A8ED-8FB166C46D48}"/>
              </a:ext>
            </a:extLst>
          </p:cNvPr>
          <p:cNvSpPr/>
          <p:nvPr/>
        </p:nvSpPr>
        <p:spPr>
          <a:xfrm>
            <a:off x="855405" y="2029943"/>
            <a:ext cx="8195189" cy="723090"/>
          </a:xfrm>
          <a:prstGeom prst="roundRect">
            <a:avLst>
              <a:gd name="adj" fmla="val 34546"/>
            </a:avLst>
          </a:prstGeom>
          <a:solidFill>
            <a:srgbClr val="FFF2CC">
              <a:alpha val="80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 algn="ctr">
              <a:buFont typeface="+mj-lt"/>
              <a:buAutoNum type="romanUcPeriod"/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Easily See in Others What Can’t See in Self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71DACFE-82C7-4E0F-AD8D-153FA4430FDD}"/>
              </a:ext>
            </a:extLst>
          </p:cNvPr>
          <p:cNvSpPr/>
          <p:nvPr/>
        </p:nvSpPr>
        <p:spPr>
          <a:xfrm>
            <a:off x="855405" y="2983567"/>
            <a:ext cx="8195189" cy="723090"/>
          </a:xfrm>
          <a:prstGeom prst="roundRect">
            <a:avLst>
              <a:gd name="adj" fmla="val 34546"/>
            </a:avLst>
          </a:prstGeom>
          <a:solidFill>
            <a:srgbClr val="FFF2CC">
              <a:alpha val="80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 algn="ctr">
              <a:buFont typeface="+mj-lt"/>
              <a:buAutoNum type="romanUcPeriod" startAt="2"/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Can Get Excellent Advice from the Unwise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E9D3A89-D7EA-40E6-B29B-9C61AAAE69B2}"/>
              </a:ext>
            </a:extLst>
          </p:cNvPr>
          <p:cNvSpPr/>
          <p:nvPr/>
        </p:nvSpPr>
        <p:spPr>
          <a:xfrm>
            <a:off x="855405" y="3937191"/>
            <a:ext cx="8195189" cy="723090"/>
          </a:xfrm>
          <a:prstGeom prst="roundRect">
            <a:avLst>
              <a:gd name="adj" fmla="val 34546"/>
            </a:avLst>
          </a:prstGeom>
          <a:solidFill>
            <a:srgbClr val="FFF2CC">
              <a:alpha val="80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 algn="ctr">
              <a:buFont typeface="+mj-lt"/>
              <a:buAutoNum type="romanUcPeriod" startAt="3"/>
            </a:pPr>
            <a:r>
              <a:rPr lang="en-US" sz="3200" dirty="0">
                <a:solidFill>
                  <a:schemeClr val="tx1"/>
                </a:solidFill>
              </a:rPr>
              <a:t>Careful About Saying What We Will Do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4568675-928F-4362-B956-27F470ACAA65}"/>
              </a:ext>
            </a:extLst>
          </p:cNvPr>
          <p:cNvSpPr txBox="1"/>
          <p:nvPr/>
        </p:nvSpPr>
        <p:spPr>
          <a:xfrm>
            <a:off x="2772699" y="140111"/>
            <a:ext cx="6277896" cy="1754326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6">
                <a:lumMod val="50000"/>
              </a:scheme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Don’t Boast Before the Battle</a:t>
            </a:r>
          </a:p>
        </p:txBody>
      </p:sp>
    </p:spTree>
    <p:extLst>
      <p:ext uri="{BB962C8B-B14F-4D97-AF65-F5344CB8AC3E}">
        <p14:creationId xmlns:p14="http://schemas.microsoft.com/office/powerpoint/2010/main" val="40710853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46E99FF-61F8-4EB1-BC14-B5833B571696}"/>
              </a:ext>
            </a:extLst>
          </p:cNvPr>
          <p:cNvSpPr txBox="1"/>
          <p:nvPr/>
        </p:nvSpPr>
        <p:spPr>
          <a:xfrm rot="16200000">
            <a:off x="-645596" y="3592107"/>
            <a:ext cx="41327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Careful About Saying What We Will Do</a:t>
            </a:r>
          </a:p>
          <a:p>
            <a:pPr algn="ctr"/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345808-07A8-4AB2-ACA2-272A2D5EACEA}"/>
              </a:ext>
            </a:extLst>
          </p:cNvPr>
          <p:cNvSpPr txBox="1"/>
          <p:nvPr/>
        </p:nvSpPr>
        <p:spPr>
          <a:xfrm>
            <a:off x="2389238" y="260871"/>
            <a:ext cx="661711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sz="2800" dirty="0"/>
              <a:t>Peter was careless (Matt. 26:31-34)</a:t>
            </a:r>
          </a:p>
          <a:p>
            <a:pPr marL="457200" indent="-457200">
              <a:buFont typeface="+mj-lt"/>
              <a:buAutoNum type="alphaUcPeriod"/>
            </a:pPr>
            <a:endParaRPr lang="en-US" sz="10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The circumstances of careless claims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+mj-lt"/>
              </a:rPr>
              <a:t>Those who newly put on the armor</a:t>
            </a:r>
          </a:p>
          <a:p>
            <a:pPr marL="1371600" lvl="2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Think strength is greater than is</a:t>
            </a:r>
          </a:p>
          <a:p>
            <a:pPr marL="1371600" lvl="2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Think more capable than are</a:t>
            </a:r>
          </a:p>
          <a:p>
            <a:pPr marL="1371600" lvl="2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Confidence is high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+mj-lt"/>
              </a:rPr>
              <a:t>Those who won one battle – assured they are ready for the next (cf. Joshua 6, 7)</a:t>
            </a:r>
          </a:p>
        </p:txBody>
      </p:sp>
    </p:spTree>
    <p:extLst>
      <p:ext uri="{BB962C8B-B14F-4D97-AF65-F5344CB8AC3E}">
        <p14:creationId xmlns:p14="http://schemas.microsoft.com/office/powerpoint/2010/main" val="4967993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46E99FF-61F8-4EB1-BC14-B5833B571696}"/>
              </a:ext>
            </a:extLst>
          </p:cNvPr>
          <p:cNvSpPr txBox="1"/>
          <p:nvPr/>
        </p:nvSpPr>
        <p:spPr>
          <a:xfrm rot="16200000">
            <a:off x="-645596" y="3592107"/>
            <a:ext cx="41327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Careful About Saying What We Will Do</a:t>
            </a:r>
          </a:p>
          <a:p>
            <a:pPr algn="ctr"/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345808-07A8-4AB2-ACA2-272A2D5EACEA}"/>
              </a:ext>
            </a:extLst>
          </p:cNvPr>
          <p:cNvSpPr txBox="1"/>
          <p:nvPr/>
        </p:nvSpPr>
        <p:spPr>
          <a:xfrm>
            <a:off x="2389238" y="260871"/>
            <a:ext cx="661711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sz="2800" dirty="0"/>
              <a:t>Peter was careless (Matt. 26:31-34)</a:t>
            </a:r>
          </a:p>
          <a:p>
            <a:pPr marL="457200" indent="-457200">
              <a:buFont typeface="+mj-lt"/>
              <a:buAutoNum type="alphaUcPeriod"/>
            </a:pPr>
            <a:endParaRPr lang="en-US" sz="10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The circumstances of careless claims</a:t>
            </a:r>
          </a:p>
          <a:p>
            <a:pPr marL="457200" indent="-457200">
              <a:buFont typeface="+mj-lt"/>
              <a:buAutoNum type="alphaUcPeriod"/>
            </a:pPr>
            <a:endParaRPr lang="en-US" sz="10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Areas where we may not be careful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+mj-lt"/>
              </a:rPr>
              <a:t>Critical of those who fought the battle before us (how they handled it all wrong)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+mj-lt"/>
              </a:rPr>
              <a:t>“When I have children….”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+mj-lt"/>
              </a:rPr>
              <a:t>“When I get married….”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+mj-lt"/>
              </a:rPr>
              <a:t>“When I get out on my own…”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+mj-lt"/>
              </a:rPr>
              <a:t>“If I were in charge….”</a:t>
            </a:r>
          </a:p>
        </p:txBody>
      </p:sp>
    </p:spTree>
    <p:extLst>
      <p:ext uri="{BB962C8B-B14F-4D97-AF65-F5344CB8AC3E}">
        <p14:creationId xmlns:p14="http://schemas.microsoft.com/office/powerpoint/2010/main" val="12962905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46E99FF-61F8-4EB1-BC14-B5833B571696}"/>
              </a:ext>
            </a:extLst>
          </p:cNvPr>
          <p:cNvSpPr txBox="1"/>
          <p:nvPr/>
        </p:nvSpPr>
        <p:spPr>
          <a:xfrm rot="16200000">
            <a:off x="-645596" y="3592107"/>
            <a:ext cx="41327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Careful About Saying What We Will Do</a:t>
            </a:r>
          </a:p>
          <a:p>
            <a:pPr algn="ctr"/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345808-07A8-4AB2-ACA2-272A2D5EACEA}"/>
              </a:ext>
            </a:extLst>
          </p:cNvPr>
          <p:cNvSpPr txBox="1"/>
          <p:nvPr/>
        </p:nvSpPr>
        <p:spPr>
          <a:xfrm>
            <a:off x="2389238" y="260871"/>
            <a:ext cx="661711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sz="2800" dirty="0"/>
              <a:t>Peter was careless (Matt. 26:31-34)</a:t>
            </a:r>
          </a:p>
          <a:p>
            <a:pPr marL="457200" indent="-457200">
              <a:buFont typeface="+mj-lt"/>
              <a:buAutoNum type="alphaUcPeriod"/>
            </a:pPr>
            <a:endParaRPr lang="en-US" sz="10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The circumstances of careless claims</a:t>
            </a:r>
          </a:p>
          <a:p>
            <a:pPr marL="457200" indent="-457200">
              <a:buFont typeface="+mj-lt"/>
              <a:buAutoNum type="alphaUcPeriod"/>
            </a:pPr>
            <a:endParaRPr lang="en-US" sz="10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Areas where we may not be careful</a:t>
            </a:r>
          </a:p>
          <a:p>
            <a:pPr marL="457200" indent="-457200">
              <a:buFont typeface="+mj-lt"/>
              <a:buAutoNum type="alphaUcPeriod"/>
            </a:pPr>
            <a:endParaRPr lang="en-US" sz="10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Danger – easily embarrassed later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+mj-lt"/>
              </a:rPr>
              <a:t>Peter was (Matt. 26)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+mj-lt"/>
              </a:rPr>
              <a:t>Ben-</a:t>
            </a:r>
            <a:r>
              <a:rPr lang="en-US" sz="2400" i="1" dirty="0" err="1">
                <a:latin typeface="+mj-lt"/>
              </a:rPr>
              <a:t>Hadad</a:t>
            </a:r>
            <a:r>
              <a:rPr lang="en-US" sz="2400" i="1" dirty="0">
                <a:latin typeface="+mj-lt"/>
              </a:rPr>
              <a:t> was (1 Kings 20)</a:t>
            </a:r>
          </a:p>
        </p:txBody>
      </p:sp>
    </p:spTree>
    <p:extLst>
      <p:ext uri="{BB962C8B-B14F-4D97-AF65-F5344CB8AC3E}">
        <p14:creationId xmlns:p14="http://schemas.microsoft.com/office/powerpoint/2010/main" val="23301139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3B2D248-C051-4FBA-A8ED-8FB166C46D48}"/>
              </a:ext>
            </a:extLst>
          </p:cNvPr>
          <p:cNvSpPr/>
          <p:nvPr/>
        </p:nvSpPr>
        <p:spPr>
          <a:xfrm>
            <a:off x="855405" y="2029943"/>
            <a:ext cx="8195189" cy="723090"/>
          </a:xfrm>
          <a:prstGeom prst="roundRect">
            <a:avLst>
              <a:gd name="adj" fmla="val 34546"/>
            </a:avLst>
          </a:prstGeom>
          <a:solidFill>
            <a:srgbClr val="FFF2CC">
              <a:alpha val="80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 algn="ctr">
              <a:buFont typeface="+mj-lt"/>
              <a:buAutoNum type="romanUcPeriod"/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Easily See in Others What Can’t See in Self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71DACFE-82C7-4E0F-AD8D-153FA4430FDD}"/>
              </a:ext>
            </a:extLst>
          </p:cNvPr>
          <p:cNvSpPr/>
          <p:nvPr/>
        </p:nvSpPr>
        <p:spPr>
          <a:xfrm>
            <a:off x="855405" y="2983567"/>
            <a:ext cx="8195189" cy="723090"/>
          </a:xfrm>
          <a:prstGeom prst="roundRect">
            <a:avLst>
              <a:gd name="adj" fmla="val 34546"/>
            </a:avLst>
          </a:prstGeom>
          <a:solidFill>
            <a:srgbClr val="FFF2CC">
              <a:alpha val="80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 algn="ctr">
              <a:buFont typeface="+mj-lt"/>
              <a:buAutoNum type="romanUcPeriod" startAt="2"/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Can Get Excellent Advice from the Unwise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E9D3A89-D7EA-40E6-B29B-9C61AAAE69B2}"/>
              </a:ext>
            </a:extLst>
          </p:cNvPr>
          <p:cNvSpPr/>
          <p:nvPr/>
        </p:nvSpPr>
        <p:spPr>
          <a:xfrm>
            <a:off x="855405" y="3937191"/>
            <a:ext cx="8195189" cy="723090"/>
          </a:xfrm>
          <a:prstGeom prst="roundRect">
            <a:avLst>
              <a:gd name="adj" fmla="val 34546"/>
            </a:avLst>
          </a:prstGeom>
          <a:solidFill>
            <a:srgbClr val="FFF2CC">
              <a:alpha val="80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 algn="ctr">
              <a:buFont typeface="+mj-lt"/>
              <a:buAutoNum type="romanUcPeriod" startAt="3"/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Careful About Saying What We Will Do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7ABF3FB-3A4D-4FC6-A9D2-73E4F35D7B89}"/>
              </a:ext>
            </a:extLst>
          </p:cNvPr>
          <p:cNvSpPr/>
          <p:nvPr/>
        </p:nvSpPr>
        <p:spPr>
          <a:xfrm>
            <a:off x="855405" y="4890815"/>
            <a:ext cx="8195189" cy="723090"/>
          </a:xfrm>
          <a:prstGeom prst="roundRect">
            <a:avLst>
              <a:gd name="adj" fmla="val 34546"/>
            </a:avLst>
          </a:prstGeom>
          <a:solidFill>
            <a:srgbClr val="FFF2CC">
              <a:alpha val="80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 algn="ctr">
              <a:buFont typeface="+mj-lt"/>
              <a:buAutoNum type="romanUcPeriod" startAt="4"/>
            </a:pPr>
            <a:r>
              <a:rPr lang="en-US" sz="3200" dirty="0">
                <a:solidFill>
                  <a:schemeClr val="tx1"/>
                </a:solidFill>
              </a:rPr>
              <a:t>Careful About Saying What We’ll Never Do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0108133-6A3E-4043-8EF0-0C751F70A935}"/>
              </a:ext>
            </a:extLst>
          </p:cNvPr>
          <p:cNvSpPr txBox="1"/>
          <p:nvPr/>
        </p:nvSpPr>
        <p:spPr>
          <a:xfrm>
            <a:off x="2772699" y="140111"/>
            <a:ext cx="6277896" cy="1754326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6">
                <a:lumMod val="50000"/>
              </a:scheme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Don’t Boast Before the Battle</a:t>
            </a:r>
          </a:p>
        </p:txBody>
      </p:sp>
    </p:spTree>
    <p:extLst>
      <p:ext uri="{BB962C8B-B14F-4D97-AF65-F5344CB8AC3E}">
        <p14:creationId xmlns:p14="http://schemas.microsoft.com/office/powerpoint/2010/main" val="35171844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5FD40C0-BD79-43FE-AC85-64729941EF54}"/>
              </a:ext>
            </a:extLst>
          </p:cNvPr>
          <p:cNvSpPr txBox="1"/>
          <p:nvPr/>
        </p:nvSpPr>
        <p:spPr>
          <a:xfrm rot="16200000">
            <a:off x="-776749" y="3441290"/>
            <a:ext cx="43950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Careful About Saying What We’ll Never Do</a:t>
            </a:r>
          </a:p>
          <a:p>
            <a:pPr algn="ctr"/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C63051-EB43-4EE0-9591-5B6C939BAC80}"/>
              </a:ext>
            </a:extLst>
          </p:cNvPr>
          <p:cNvSpPr txBox="1"/>
          <p:nvPr/>
        </p:nvSpPr>
        <p:spPr>
          <a:xfrm>
            <a:off x="2389238" y="260871"/>
            <a:ext cx="661711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sz="2800" dirty="0"/>
              <a:t>Peter was careless in saying he would never stumble or deny (Matt. 26:31-34)</a:t>
            </a:r>
          </a:p>
          <a:p>
            <a:pPr marL="457200" indent="-457200">
              <a:buFont typeface="+mj-lt"/>
              <a:buAutoNum type="alphaUcPeriod"/>
            </a:pPr>
            <a:endParaRPr lang="en-US" sz="10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Consider self (Gal. 6:1-2)</a:t>
            </a:r>
          </a:p>
          <a:p>
            <a:pPr marL="457200" indent="-457200">
              <a:buFont typeface="+mj-lt"/>
              <a:buAutoNum type="alphaUcPeriod"/>
            </a:pPr>
            <a:endParaRPr lang="en-US" sz="10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Areas were in we are careless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+mj-lt"/>
              </a:rPr>
              <a:t>“I would never do what you did…”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+mj-lt"/>
              </a:rPr>
              <a:t>“I would never commit fornication / adultery”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+mj-lt"/>
              </a:rPr>
              <a:t>“I would never look at what you have looked at…”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+mj-lt"/>
              </a:rPr>
              <a:t>“I would never lose my temper like you do..”</a:t>
            </a:r>
          </a:p>
        </p:txBody>
      </p:sp>
    </p:spTree>
    <p:extLst>
      <p:ext uri="{BB962C8B-B14F-4D97-AF65-F5344CB8AC3E}">
        <p14:creationId xmlns:p14="http://schemas.microsoft.com/office/powerpoint/2010/main" val="31759370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1A1DCE5-A5F3-445A-ACC1-B26164C14597}"/>
              </a:ext>
            </a:extLst>
          </p:cNvPr>
          <p:cNvSpPr txBox="1"/>
          <p:nvPr/>
        </p:nvSpPr>
        <p:spPr>
          <a:xfrm>
            <a:off x="2821858" y="0"/>
            <a:ext cx="643029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1 Kings 20</a:t>
            </a:r>
          </a:p>
          <a:p>
            <a:pPr algn="ctr"/>
            <a:r>
              <a:rPr lang="en-US" sz="3600" i="1" dirty="0"/>
              <a:t>Israel &amp; Syria at War</a:t>
            </a:r>
          </a:p>
          <a:p>
            <a:pPr algn="ctr"/>
            <a:r>
              <a:rPr lang="en-US" sz="2800" dirty="0"/>
              <a:t>Kings: Ahab (Israel) – Ben-</a:t>
            </a:r>
            <a:r>
              <a:rPr lang="en-US" sz="2800" dirty="0" err="1"/>
              <a:t>Hadad</a:t>
            </a:r>
            <a:r>
              <a:rPr lang="en-US" sz="2800" dirty="0"/>
              <a:t> (Syria)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138954-ED17-4064-B48D-62F58BC2FD73}"/>
              </a:ext>
            </a:extLst>
          </p:cNvPr>
          <p:cNvSpPr txBox="1"/>
          <p:nvPr/>
        </p:nvSpPr>
        <p:spPr>
          <a:xfrm>
            <a:off x="3923070" y="2093166"/>
            <a:ext cx="4719484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Ben-</a:t>
            </a:r>
            <a:r>
              <a:rPr lang="en-US" sz="2800" dirty="0" err="1"/>
              <a:t>Hadad</a:t>
            </a:r>
            <a:r>
              <a:rPr lang="en-US" sz="2800" dirty="0"/>
              <a:t> Challenged Ahab (vv. 1-6)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/>
              <a:t>Ahad</a:t>
            </a:r>
            <a:r>
              <a:rPr lang="en-US" sz="2800" dirty="0"/>
              <a:t> Refuses (vv. 7-9)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Ben-</a:t>
            </a:r>
            <a:r>
              <a:rPr lang="en-US" sz="2800" dirty="0" err="1"/>
              <a:t>Hadad</a:t>
            </a:r>
            <a:r>
              <a:rPr lang="en-US" sz="2800" dirty="0"/>
              <a:t> promises to “wipe-out” Israel (v. 10)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Ahab warns Ben-</a:t>
            </a:r>
            <a:r>
              <a:rPr lang="en-US" sz="2800" dirty="0" err="1"/>
              <a:t>Hadad</a:t>
            </a:r>
            <a:r>
              <a:rPr lang="en-US" sz="2800" dirty="0"/>
              <a:t> about overconfidence (v. 11)</a:t>
            </a:r>
          </a:p>
        </p:txBody>
      </p:sp>
    </p:spTree>
    <p:extLst>
      <p:ext uri="{BB962C8B-B14F-4D97-AF65-F5344CB8AC3E}">
        <p14:creationId xmlns:p14="http://schemas.microsoft.com/office/powerpoint/2010/main" val="23017418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3B2D248-C051-4FBA-A8ED-8FB166C46D48}"/>
              </a:ext>
            </a:extLst>
          </p:cNvPr>
          <p:cNvSpPr/>
          <p:nvPr/>
        </p:nvSpPr>
        <p:spPr>
          <a:xfrm>
            <a:off x="855405" y="2029943"/>
            <a:ext cx="8195189" cy="723090"/>
          </a:xfrm>
          <a:prstGeom prst="roundRect">
            <a:avLst>
              <a:gd name="adj" fmla="val 34546"/>
            </a:avLst>
          </a:prstGeom>
          <a:solidFill>
            <a:srgbClr val="FFF2CC">
              <a:alpha val="80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 algn="ctr">
              <a:buFont typeface="+mj-lt"/>
              <a:buAutoNum type="romanUcPeriod"/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Easily See in Others What Can’t See in Self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71DACFE-82C7-4E0F-AD8D-153FA4430FDD}"/>
              </a:ext>
            </a:extLst>
          </p:cNvPr>
          <p:cNvSpPr/>
          <p:nvPr/>
        </p:nvSpPr>
        <p:spPr>
          <a:xfrm>
            <a:off x="855405" y="2983567"/>
            <a:ext cx="8195189" cy="723090"/>
          </a:xfrm>
          <a:prstGeom prst="roundRect">
            <a:avLst>
              <a:gd name="adj" fmla="val 34546"/>
            </a:avLst>
          </a:prstGeom>
          <a:solidFill>
            <a:srgbClr val="FFF2CC">
              <a:alpha val="80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 algn="ctr">
              <a:buFont typeface="+mj-lt"/>
              <a:buAutoNum type="romanUcPeriod" startAt="2"/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Can Get Excellent Advice from the Unwise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E9D3A89-D7EA-40E6-B29B-9C61AAAE69B2}"/>
              </a:ext>
            </a:extLst>
          </p:cNvPr>
          <p:cNvSpPr/>
          <p:nvPr/>
        </p:nvSpPr>
        <p:spPr>
          <a:xfrm>
            <a:off x="855405" y="3937191"/>
            <a:ext cx="8195189" cy="723090"/>
          </a:xfrm>
          <a:prstGeom prst="roundRect">
            <a:avLst>
              <a:gd name="adj" fmla="val 34546"/>
            </a:avLst>
          </a:prstGeom>
          <a:solidFill>
            <a:srgbClr val="FFF2CC">
              <a:alpha val="80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 algn="ctr">
              <a:buFont typeface="+mj-lt"/>
              <a:buAutoNum type="romanUcPeriod" startAt="3"/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Careful About Saying What We Will Do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7ABF3FB-3A4D-4FC6-A9D2-73E4F35D7B89}"/>
              </a:ext>
            </a:extLst>
          </p:cNvPr>
          <p:cNvSpPr/>
          <p:nvPr/>
        </p:nvSpPr>
        <p:spPr>
          <a:xfrm>
            <a:off x="855405" y="4890815"/>
            <a:ext cx="8195189" cy="723090"/>
          </a:xfrm>
          <a:prstGeom prst="roundRect">
            <a:avLst>
              <a:gd name="adj" fmla="val 34546"/>
            </a:avLst>
          </a:prstGeom>
          <a:solidFill>
            <a:srgbClr val="FFF2CC">
              <a:alpha val="80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 algn="ctr">
              <a:buFont typeface="+mj-lt"/>
              <a:buAutoNum type="romanUcPeriod" startAt="4"/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Careful About Saying What We’ll Never Do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C5441F7-7E85-4E46-94AD-6F76C86240B0}"/>
              </a:ext>
            </a:extLst>
          </p:cNvPr>
          <p:cNvSpPr/>
          <p:nvPr/>
        </p:nvSpPr>
        <p:spPr>
          <a:xfrm>
            <a:off x="855405" y="5844441"/>
            <a:ext cx="8195189" cy="723090"/>
          </a:xfrm>
          <a:prstGeom prst="roundRect">
            <a:avLst>
              <a:gd name="adj" fmla="val 34546"/>
            </a:avLst>
          </a:prstGeom>
          <a:solidFill>
            <a:srgbClr val="FFF2CC">
              <a:alpha val="80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 algn="ctr">
              <a:buFont typeface="+mj-lt"/>
              <a:buAutoNum type="romanUcPeriod" startAt="5"/>
            </a:pPr>
            <a:r>
              <a:rPr lang="en-US" sz="3200" dirty="0">
                <a:solidFill>
                  <a:schemeClr val="tx1"/>
                </a:solidFill>
              </a:rPr>
              <a:t>One Puts On Armor Has More to Do….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1A434B2-97C6-46C8-B542-C3EC6F89129A}"/>
              </a:ext>
            </a:extLst>
          </p:cNvPr>
          <p:cNvSpPr txBox="1"/>
          <p:nvPr/>
        </p:nvSpPr>
        <p:spPr>
          <a:xfrm>
            <a:off x="2772699" y="140111"/>
            <a:ext cx="6277896" cy="1754326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6">
                <a:lumMod val="50000"/>
              </a:scheme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Don’t Boast Before the Battle</a:t>
            </a:r>
          </a:p>
        </p:txBody>
      </p:sp>
    </p:spTree>
    <p:extLst>
      <p:ext uri="{BB962C8B-B14F-4D97-AF65-F5344CB8AC3E}">
        <p14:creationId xmlns:p14="http://schemas.microsoft.com/office/powerpoint/2010/main" val="14999502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4B2EAC4-D58F-4379-BECD-6C1DB8603138}"/>
              </a:ext>
            </a:extLst>
          </p:cNvPr>
          <p:cNvSpPr txBox="1"/>
          <p:nvPr/>
        </p:nvSpPr>
        <p:spPr>
          <a:xfrm rot="16200000">
            <a:off x="-1061884" y="3471830"/>
            <a:ext cx="49947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One Puts On Armor Has More to Do Than Boast </a:t>
            </a:r>
          </a:p>
          <a:p>
            <a:pPr algn="ctr"/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81C571-E8F1-4D51-9261-FE319012050A}"/>
              </a:ext>
            </a:extLst>
          </p:cNvPr>
          <p:cNvSpPr txBox="1"/>
          <p:nvPr/>
        </p:nvSpPr>
        <p:spPr>
          <a:xfrm>
            <a:off x="2389238" y="260871"/>
            <a:ext cx="661711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sz="2800" dirty="0"/>
              <a:t>One may be boasting because he has little else to do</a:t>
            </a:r>
          </a:p>
          <a:p>
            <a:pPr marL="457200" indent="-457200">
              <a:buFont typeface="+mj-lt"/>
              <a:buAutoNum type="alphaUcPeriod"/>
            </a:pPr>
            <a:endParaRPr lang="en-US" sz="10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One who puts the armor on: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+mj-lt"/>
              </a:rPr>
              <a:t>Battle to fight (Eph. 6)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+mj-lt"/>
              </a:rPr>
              <a:t>Marriage to build (Eph. 5)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+mj-lt"/>
              </a:rPr>
              <a:t>Children to train, teach and discipline (Eph 6:1-4)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+mj-lt"/>
              </a:rPr>
              <a:t>Souls to instruct (Mark 16:15)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+mj-lt"/>
              </a:rPr>
              <a:t>Brethren to encourage (Heb. 10:24)</a:t>
            </a:r>
          </a:p>
        </p:txBody>
      </p:sp>
    </p:spTree>
    <p:extLst>
      <p:ext uri="{BB962C8B-B14F-4D97-AF65-F5344CB8AC3E}">
        <p14:creationId xmlns:p14="http://schemas.microsoft.com/office/powerpoint/2010/main" val="743215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3B2D248-C051-4FBA-A8ED-8FB166C46D48}"/>
              </a:ext>
            </a:extLst>
          </p:cNvPr>
          <p:cNvSpPr/>
          <p:nvPr/>
        </p:nvSpPr>
        <p:spPr>
          <a:xfrm>
            <a:off x="855405" y="2029943"/>
            <a:ext cx="8195189" cy="723090"/>
          </a:xfrm>
          <a:prstGeom prst="roundRect">
            <a:avLst>
              <a:gd name="adj" fmla="val 34546"/>
            </a:avLst>
          </a:prstGeom>
          <a:solidFill>
            <a:srgbClr val="FFF2CC">
              <a:alpha val="80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marR="0" lvl="0" indent="-57150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Easily See in Others What Can’t See in Self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71DACFE-82C7-4E0F-AD8D-153FA4430FDD}"/>
              </a:ext>
            </a:extLst>
          </p:cNvPr>
          <p:cNvSpPr/>
          <p:nvPr/>
        </p:nvSpPr>
        <p:spPr>
          <a:xfrm>
            <a:off x="855405" y="2983567"/>
            <a:ext cx="8195189" cy="723090"/>
          </a:xfrm>
          <a:prstGeom prst="roundRect">
            <a:avLst>
              <a:gd name="adj" fmla="val 34546"/>
            </a:avLst>
          </a:prstGeom>
          <a:solidFill>
            <a:srgbClr val="FFF2CC">
              <a:alpha val="80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marR="0" lvl="0" indent="-57150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Can Get Excellent Advice from the Unwise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E9D3A89-D7EA-40E6-B29B-9C61AAAE69B2}"/>
              </a:ext>
            </a:extLst>
          </p:cNvPr>
          <p:cNvSpPr/>
          <p:nvPr/>
        </p:nvSpPr>
        <p:spPr>
          <a:xfrm>
            <a:off x="855405" y="3937191"/>
            <a:ext cx="8195189" cy="723090"/>
          </a:xfrm>
          <a:prstGeom prst="roundRect">
            <a:avLst>
              <a:gd name="adj" fmla="val 34546"/>
            </a:avLst>
          </a:prstGeom>
          <a:solidFill>
            <a:srgbClr val="FFF2CC">
              <a:alpha val="80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marR="0" lvl="0" indent="-57150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Careful About Saying What We Will Do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7ABF3FB-3A4D-4FC6-A9D2-73E4F35D7B89}"/>
              </a:ext>
            </a:extLst>
          </p:cNvPr>
          <p:cNvSpPr/>
          <p:nvPr/>
        </p:nvSpPr>
        <p:spPr>
          <a:xfrm>
            <a:off x="855405" y="4890815"/>
            <a:ext cx="8195189" cy="723090"/>
          </a:xfrm>
          <a:prstGeom prst="roundRect">
            <a:avLst>
              <a:gd name="adj" fmla="val 34546"/>
            </a:avLst>
          </a:prstGeom>
          <a:solidFill>
            <a:srgbClr val="FFF2CC">
              <a:alpha val="80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marR="0" lvl="0" indent="-57150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Careful About Saying What We’ll Never Do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C5441F7-7E85-4E46-94AD-6F76C86240B0}"/>
              </a:ext>
            </a:extLst>
          </p:cNvPr>
          <p:cNvSpPr/>
          <p:nvPr/>
        </p:nvSpPr>
        <p:spPr>
          <a:xfrm>
            <a:off x="855405" y="5844441"/>
            <a:ext cx="8195189" cy="723090"/>
          </a:xfrm>
          <a:prstGeom prst="roundRect">
            <a:avLst>
              <a:gd name="adj" fmla="val 34546"/>
            </a:avLst>
          </a:prstGeom>
          <a:solidFill>
            <a:srgbClr val="FFF2CC">
              <a:alpha val="80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marR="0" lvl="0" indent="-57150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One Puts On Armor Has More to Do….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03BCD85-5AC6-47D1-9293-E6BCDB3BBC6C}"/>
              </a:ext>
            </a:extLst>
          </p:cNvPr>
          <p:cNvSpPr txBox="1"/>
          <p:nvPr/>
        </p:nvSpPr>
        <p:spPr>
          <a:xfrm>
            <a:off x="2772699" y="140111"/>
            <a:ext cx="6277896" cy="1754326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6">
                <a:lumMod val="50000"/>
              </a:scheme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Don’t Boast Before the Battle</a:t>
            </a:r>
          </a:p>
        </p:txBody>
      </p:sp>
    </p:spTree>
    <p:extLst>
      <p:ext uri="{BB962C8B-B14F-4D97-AF65-F5344CB8AC3E}">
        <p14:creationId xmlns:p14="http://schemas.microsoft.com/office/powerpoint/2010/main" val="31464920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75216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D7720C2-8158-443F-9FFE-2A934780DE5E}"/>
              </a:ext>
            </a:extLst>
          </p:cNvPr>
          <p:cNvSpPr txBox="1"/>
          <p:nvPr/>
        </p:nvSpPr>
        <p:spPr>
          <a:xfrm>
            <a:off x="3775586" y="324464"/>
            <a:ext cx="5073445" cy="3262432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Kings 20:11</a:t>
            </a:r>
          </a:p>
          <a:p>
            <a:pPr algn="just"/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the king of Israel answered and said, “Tell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him,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‘Let not the one who puts on </a:t>
            </a:r>
            <a:r>
              <a:rPr lang="en-US" sz="32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 armor</a:t>
            </a:r>
            <a:r>
              <a:rPr lang="en-US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boast like the one who takes </a:t>
            </a:r>
            <a:r>
              <a:rPr lang="en-US" sz="32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off</a:t>
            </a:r>
            <a:r>
              <a:rPr lang="en-US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.’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”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7F6C9D-7665-4C0B-AFC9-3CA098AF8A66}"/>
              </a:ext>
            </a:extLst>
          </p:cNvPr>
          <p:cNvSpPr txBox="1"/>
          <p:nvPr/>
        </p:nvSpPr>
        <p:spPr>
          <a:xfrm>
            <a:off x="3687095" y="4126509"/>
            <a:ext cx="525042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600" dirty="0"/>
              <a:t>Ben-</a:t>
            </a:r>
            <a:r>
              <a:rPr lang="en-US" sz="2600" dirty="0" err="1"/>
              <a:t>Hadad</a:t>
            </a:r>
            <a:r>
              <a:rPr lang="en-US" sz="2600" dirty="0"/>
              <a:t> was boasting of what he would do (v 10)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600" dirty="0"/>
              <a:t>Point: Victory is not assured until the battle is over!</a:t>
            </a:r>
          </a:p>
        </p:txBody>
      </p:sp>
    </p:spTree>
    <p:extLst>
      <p:ext uri="{BB962C8B-B14F-4D97-AF65-F5344CB8AC3E}">
        <p14:creationId xmlns:p14="http://schemas.microsoft.com/office/powerpoint/2010/main" val="1685058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5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E7FA37-3A37-4E98-B144-E9D9F49C5313}"/>
              </a:ext>
            </a:extLst>
          </p:cNvPr>
          <p:cNvSpPr txBox="1"/>
          <p:nvPr/>
        </p:nvSpPr>
        <p:spPr>
          <a:xfrm>
            <a:off x="3352800" y="353959"/>
            <a:ext cx="5614220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“Let not the one who puts on </a:t>
            </a:r>
            <a:r>
              <a:rPr lang="en-US" sz="32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 armor</a:t>
            </a:r>
            <a:r>
              <a:rPr lang="en-US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boast like the one who takes </a:t>
            </a:r>
            <a:r>
              <a:rPr lang="en-US" sz="32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off</a:t>
            </a:r>
            <a:r>
              <a:rPr lang="en-US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  <a:endParaRPr lang="en-US" sz="3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314C2F-5B33-4E98-BC4D-45CCC5C2A0D6}"/>
              </a:ext>
            </a:extLst>
          </p:cNvPr>
          <p:cNvSpPr txBox="1"/>
          <p:nvPr/>
        </p:nvSpPr>
        <p:spPr>
          <a:xfrm>
            <a:off x="3692013" y="2020755"/>
            <a:ext cx="5373329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/>
              <a:t> Seems to be quoting a proverb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10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/>
              <a:t> “Ahab’s reply has the air of a proverb, with which Orientals always love to answer a foe.” (Barnes)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10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 err="1"/>
              <a:t>Ecc</a:t>
            </a:r>
            <a:r>
              <a:rPr lang="en-US" sz="2400" dirty="0"/>
              <a:t>. 7:8 – end of a thing is better…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10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/>
              <a:t>Prov. 27:1 – Do not boast of tomorrow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10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/>
              <a:t>Modern: “Don’t count your chickens before they hatch”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10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/>
              <a:t>French: “Should not sell the skin of the bear until you kill it.”</a:t>
            </a:r>
          </a:p>
        </p:txBody>
      </p:sp>
    </p:spTree>
    <p:extLst>
      <p:ext uri="{BB962C8B-B14F-4D97-AF65-F5344CB8AC3E}">
        <p14:creationId xmlns:p14="http://schemas.microsoft.com/office/powerpoint/2010/main" val="22747148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A97965A-1179-4F3E-AAC8-A8F9C265518F}"/>
              </a:ext>
            </a:extLst>
          </p:cNvPr>
          <p:cNvSpPr txBox="1"/>
          <p:nvPr/>
        </p:nvSpPr>
        <p:spPr>
          <a:xfrm>
            <a:off x="3628103" y="385917"/>
            <a:ext cx="53684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Don’t Boast Before the Battle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47EB75-CF86-42F2-B020-3B7E47F98021}"/>
              </a:ext>
            </a:extLst>
          </p:cNvPr>
          <p:cNvSpPr txBox="1"/>
          <p:nvPr/>
        </p:nvSpPr>
        <p:spPr>
          <a:xfrm>
            <a:off x="3544535" y="331845"/>
            <a:ext cx="53684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Don’t Boast Before the Battle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3EE434-6687-490A-A3DE-536924465B2F}"/>
              </a:ext>
            </a:extLst>
          </p:cNvPr>
          <p:cNvSpPr txBox="1"/>
          <p:nvPr/>
        </p:nvSpPr>
        <p:spPr>
          <a:xfrm>
            <a:off x="4213128" y="4699819"/>
            <a:ext cx="4031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1 Kings 20:11</a:t>
            </a:r>
          </a:p>
        </p:txBody>
      </p:sp>
    </p:spTree>
    <p:extLst>
      <p:ext uri="{BB962C8B-B14F-4D97-AF65-F5344CB8AC3E}">
        <p14:creationId xmlns:p14="http://schemas.microsoft.com/office/powerpoint/2010/main" val="42489077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A97965A-1179-4F3E-AAC8-A8F9C265518F}"/>
              </a:ext>
            </a:extLst>
          </p:cNvPr>
          <p:cNvSpPr txBox="1"/>
          <p:nvPr/>
        </p:nvSpPr>
        <p:spPr>
          <a:xfrm>
            <a:off x="2772699" y="140111"/>
            <a:ext cx="6277896" cy="1754326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6">
                <a:lumMod val="50000"/>
              </a:scheme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Don’t Boast Before the Battle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3B2D248-C051-4FBA-A8ED-8FB166C46D48}"/>
              </a:ext>
            </a:extLst>
          </p:cNvPr>
          <p:cNvSpPr/>
          <p:nvPr/>
        </p:nvSpPr>
        <p:spPr>
          <a:xfrm>
            <a:off x="855405" y="2029943"/>
            <a:ext cx="8195189" cy="723090"/>
          </a:xfrm>
          <a:prstGeom prst="roundRect">
            <a:avLst>
              <a:gd name="adj" fmla="val 34546"/>
            </a:avLst>
          </a:prstGeom>
          <a:solidFill>
            <a:srgbClr val="FFF2CC">
              <a:alpha val="80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 algn="ctr">
              <a:buFont typeface="+mj-lt"/>
              <a:buAutoNum type="romanUcPeriod"/>
            </a:pPr>
            <a:r>
              <a:rPr lang="en-US" sz="3200" dirty="0">
                <a:solidFill>
                  <a:schemeClr val="tx1"/>
                </a:solidFill>
              </a:rPr>
              <a:t>Easily See in Others What Can’t See in Self</a:t>
            </a:r>
          </a:p>
        </p:txBody>
      </p:sp>
    </p:spTree>
    <p:extLst>
      <p:ext uri="{BB962C8B-B14F-4D97-AF65-F5344CB8AC3E}">
        <p14:creationId xmlns:p14="http://schemas.microsoft.com/office/powerpoint/2010/main" val="3344140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6D91D86-CAAA-467F-96D1-CD7E16CB6B65}"/>
              </a:ext>
            </a:extLst>
          </p:cNvPr>
          <p:cNvSpPr txBox="1"/>
          <p:nvPr/>
        </p:nvSpPr>
        <p:spPr>
          <a:xfrm rot="16200000">
            <a:off x="-598893" y="3540488"/>
            <a:ext cx="4049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Easily See in Others What Can’t See in Self</a:t>
            </a:r>
          </a:p>
          <a:p>
            <a:pPr algn="ctr"/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E050B4-95B0-4D8B-8D65-EE534B702457}"/>
              </a:ext>
            </a:extLst>
          </p:cNvPr>
          <p:cNvSpPr txBox="1"/>
          <p:nvPr/>
        </p:nvSpPr>
        <p:spPr>
          <a:xfrm>
            <a:off x="2389238" y="260871"/>
            <a:ext cx="661711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sz="2800" dirty="0"/>
              <a:t>Ahab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+mj-lt"/>
              </a:rPr>
              <a:t>Could see in Ben-</a:t>
            </a:r>
            <a:r>
              <a:rPr lang="en-US" sz="2400" i="1" dirty="0" err="1">
                <a:latin typeface="+mj-lt"/>
              </a:rPr>
              <a:t>Hadad</a:t>
            </a:r>
            <a:r>
              <a:rPr lang="en-US" sz="2400" i="1" dirty="0">
                <a:latin typeface="+mj-lt"/>
              </a:rPr>
              <a:t> – lack of judgment and foolish thinking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+mj-lt"/>
              </a:rPr>
              <a:t>Could not see his own failure to follow the direction of God (vv. 31-43)</a:t>
            </a:r>
          </a:p>
          <a:p>
            <a:pPr marL="914400" lvl="1" indent="-457200">
              <a:buFont typeface="+mj-lt"/>
              <a:buAutoNum type="arabicPeriod"/>
            </a:pPr>
            <a:endParaRPr lang="en-US" sz="1000" i="1" dirty="0">
              <a:latin typeface="+mj-lt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Us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i="1" dirty="0">
                <a:latin typeface="+mj-lt"/>
              </a:rPr>
              <a:t>Often blinded to self – what we can see clearly in others</a:t>
            </a:r>
          </a:p>
          <a:p>
            <a:pPr marL="1428750" lvl="2" indent="-514350">
              <a:buFont typeface="+mj-lt"/>
              <a:buAutoNum type="alphaLcPeriod"/>
            </a:pPr>
            <a:r>
              <a:rPr lang="en-US" sz="2400" dirty="0">
                <a:latin typeface="+mj-lt"/>
              </a:rPr>
              <a:t>See speck – not beam (Matt. 7:1-5)</a:t>
            </a:r>
          </a:p>
          <a:p>
            <a:pPr marL="1428750" lvl="2" indent="-514350">
              <a:buFont typeface="+mj-lt"/>
              <a:buAutoNum type="alphaLcPeriod"/>
            </a:pPr>
            <a:r>
              <a:rPr lang="en-US" sz="2400" dirty="0">
                <a:latin typeface="+mj-lt"/>
              </a:rPr>
              <a:t>Condemn in others what we do (Rom. 2)</a:t>
            </a:r>
          </a:p>
          <a:p>
            <a:pPr marL="1428750" lvl="2" indent="-514350">
              <a:buFont typeface="+mj-lt"/>
              <a:buAutoNum type="alphaLcPeriod"/>
            </a:pPr>
            <a:r>
              <a:rPr lang="en-US" sz="2400" dirty="0">
                <a:latin typeface="+mj-lt"/>
              </a:rPr>
              <a:t>David talking to Nathan (2 Sam. 12:1-7)</a:t>
            </a:r>
          </a:p>
          <a:p>
            <a:pPr marL="1428750" lvl="2" indent="-514350">
              <a:buFont typeface="+mj-lt"/>
              <a:buAutoNum type="alphaLcPeriod"/>
            </a:pPr>
            <a:r>
              <a:rPr lang="en-US" sz="2400" dirty="0">
                <a:latin typeface="+mj-lt"/>
              </a:rPr>
              <a:t>Ahab talking to “soldier” (1 Kings 20:35-43)</a:t>
            </a:r>
          </a:p>
          <a:p>
            <a:pPr lvl="1"/>
            <a:endParaRPr lang="en-US" sz="24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838048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5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6D91D86-CAAA-467F-96D1-CD7E16CB6B65}"/>
              </a:ext>
            </a:extLst>
          </p:cNvPr>
          <p:cNvSpPr txBox="1"/>
          <p:nvPr/>
        </p:nvSpPr>
        <p:spPr>
          <a:xfrm rot="16200000">
            <a:off x="-598893" y="3540488"/>
            <a:ext cx="4049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Easily See in Others What Can’t See in Self</a:t>
            </a:r>
          </a:p>
          <a:p>
            <a:pPr algn="ctr"/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E050B4-95B0-4D8B-8D65-EE534B702457}"/>
              </a:ext>
            </a:extLst>
          </p:cNvPr>
          <p:cNvSpPr txBox="1"/>
          <p:nvPr/>
        </p:nvSpPr>
        <p:spPr>
          <a:xfrm>
            <a:off x="2389238" y="260871"/>
            <a:ext cx="6469626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sz="2800" dirty="0"/>
              <a:t>Ahab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+mj-lt"/>
              </a:rPr>
              <a:t>Could see in Ben-</a:t>
            </a:r>
            <a:r>
              <a:rPr lang="en-US" sz="2400" i="1" dirty="0" err="1">
                <a:latin typeface="+mj-lt"/>
              </a:rPr>
              <a:t>Hadad</a:t>
            </a:r>
            <a:r>
              <a:rPr lang="en-US" sz="2400" i="1" dirty="0">
                <a:latin typeface="+mj-lt"/>
              </a:rPr>
              <a:t> – lack of judgment and foolish thinking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+mj-lt"/>
              </a:rPr>
              <a:t>Could not see his own failure to follow the direction of God (vv. 31-43)</a:t>
            </a:r>
          </a:p>
          <a:p>
            <a:pPr marL="914400" lvl="1" indent="-457200">
              <a:buFont typeface="+mj-lt"/>
              <a:buAutoNum type="arabicPeriod"/>
            </a:pPr>
            <a:endParaRPr lang="en-US" sz="1000" i="1" dirty="0">
              <a:latin typeface="+mj-lt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Us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i="1" dirty="0">
                <a:latin typeface="+mj-lt"/>
              </a:rPr>
              <a:t>Often blinded to self – what we can see clearly in others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i="1" dirty="0">
                <a:latin typeface="+mj-lt"/>
              </a:rPr>
              <a:t>Examples:</a:t>
            </a:r>
          </a:p>
          <a:p>
            <a:pPr marL="1428750" lvl="2" indent="-514350">
              <a:buFont typeface="+mj-lt"/>
              <a:buAutoNum type="alphaLcPeriod"/>
            </a:pPr>
            <a:r>
              <a:rPr lang="en-US" sz="2400" dirty="0">
                <a:latin typeface="+mj-lt"/>
              </a:rPr>
              <a:t>See when other parents fail to teach their children</a:t>
            </a:r>
          </a:p>
          <a:p>
            <a:pPr marL="1428750" lvl="2" indent="-514350">
              <a:buFont typeface="+mj-lt"/>
              <a:buAutoNum type="alphaLcPeriod"/>
            </a:pPr>
            <a:r>
              <a:rPr lang="en-US" sz="2400" dirty="0">
                <a:latin typeface="+mj-lt"/>
              </a:rPr>
              <a:t>See when one is dilatory in preparation for Bible class</a:t>
            </a:r>
          </a:p>
          <a:p>
            <a:pPr marL="1428750" lvl="2" indent="-514350">
              <a:buFont typeface="+mj-lt"/>
              <a:buAutoNum type="alphaLcPeriod"/>
            </a:pPr>
            <a:r>
              <a:rPr lang="en-US" sz="2400" dirty="0">
                <a:latin typeface="+mj-lt"/>
              </a:rPr>
              <a:t>See when one is not devoting time to family</a:t>
            </a:r>
          </a:p>
          <a:p>
            <a:pPr marL="1428750" lvl="2" indent="-514350">
              <a:buFont typeface="+mj-lt"/>
              <a:buAutoNum type="alphaLcPeriod"/>
            </a:pPr>
            <a:r>
              <a:rPr lang="en-US" sz="2400" dirty="0">
                <a:latin typeface="+mj-lt"/>
              </a:rPr>
              <a:t>See when others have a bad attitude </a:t>
            </a:r>
          </a:p>
        </p:txBody>
      </p:sp>
    </p:spTree>
    <p:extLst>
      <p:ext uri="{BB962C8B-B14F-4D97-AF65-F5344CB8AC3E}">
        <p14:creationId xmlns:p14="http://schemas.microsoft.com/office/powerpoint/2010/main" val="34067817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bldLvl="5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3B2D248-C051-4FBA-A8ED-8FB166C46D48}"/>
              </a:ext>
            </a:extLst>
          </p:cNvPr>
          <p:cNvSpPr/>
          <p:nvPr/>
        </p:nvSpPr>
        <p:spPr>
          <a:xfrm>
            <a:off x="855405" y="2029943"/>
            <a:ext cx="8195189" cy="723090"/>
          </a:xfrm>
          <a:prstGeom prst="roundRect">
            <a:avLst>
              <a:gd name="adj" fmla="val 34546"/>
            </a:avLst>
          </a:prstGeom>
          <a:solidFill>
            <a:srgbClr val="FFF2CC">
              <a:alpha val="80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 algn="ctr">
              <a:buFont typeface="+mj-lt"/>
              <a:buAutoNum type="romanUcPeriod"/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Easily See in Others What Can’t See in Self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71DACFE-82C7-4E0F-AD8D-153FA4430FDD}"/>
              </a:ext>
            </a:extLst>
          </p:cNvPr>
          <p:cNvSpPr/>
          <p:nvPr/>
        </p:nvSpPr>
        <p:spPr>
          <a:xfrm>
            <a:off x="855405" y="2983567"/>
            <a:ext cx="8195189" cy="723090"/>
          </a:xfrm>
          <a:prstGeom prst="roundRect">
            <a:avLst>
              <a:gd name="adj" fmla="val 34546"/>
            </a:avLst>
          </a:prstGeom>
          <a:solidFill>
            <a:srgbClr val="FFF2CC">
              <a:alpha val="80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 algn="ctr">
              <a:buFont typeface="+mj-lt"/>
              <a:buAutoNum type="romanUcPeriod" startAt="2"/>
            </a:pPr>
            <a:r>
              <a:rPr lang="en-US" sz="3200" dirty="0">
                <a:solidFill>
                  <a:schemeClr val="tx1"/>
                </a:solidFill>
              </a:rPr>
              <a:t>Can Get Excellent Advice from the Unwise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DE4F02E-ECB3-4CC3-B6DF-21A2A8BCA4FB}"/>
              </a:ext>
            </a:extLst>
          </p:cNvPr>
          <p:cNvSpPr txBox="1"/>
          <p:nvPr/>
        </p:nvSpPr>
        <p:spPr>
          <a:xfrm>
            <a:off x="2772699" y="140111"/>
            <a:ext cx="6277896" cy="1754326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6">
                <a:lumMod val="50000"/>
              </a:scheme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Don’t Boast Before the Battle</a:t>
            </a:r>
          </a:p>
        </p:txBody>
      </p:sp>
    </p:spTree>
    <p:extLst>
      <p:ext uri="{BB962C8B-B14F-4D97-AF65-F5344CB8AC3E}">
        <p14:creationId xmlns:p14="http://schemas.microsoft.com/office/powerpoint/2010/main" val="3240465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2939</TotalTime>
  <Words>1129</Words>
  <Application>Microsoft Office PowerPoint</Application>
  <PresentationFormat>On-screen Show (4:3)</PresentationFormat>
  <Paragraphs>170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Wingdings</vt:lpstr>
      <vt:lpstr>Office Theme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Donnie V. Rader</dc:creator>
  <cp:lastModifiedBy>Donnie V. Rader</cp:lastModifiedBy>
  <cp:revision>28</cp:revision>
  <dcterms:created xsi:type="dcterms:W3CDTF">2018-04-20T03:40:25Z</dcterms:created>
  <dcterms:modified xsi:type="dcterms:W3CDTF">2019-04-02T04:01:49Z</dcterms:modified>
</cp:coreProperties>
</file>