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5" r:id="rId4"/>
    <p:sldId id="258" r:id="rId5"/>
    <p:sldId id="260" r:id="rId6"/>
    <p:sldId id="266" r:id="rId7"/>
    <p:sldId id="261"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75" d="100"/>
          <a:sy n="75" d="100"/>
        </p:scale>
        <p:origin x="-372" y="2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1AA8CE9-9A68-44A7-801C-E2AE8459B5EF}" type="datetimeFigureOut">
              <a:rPr lang="en-US" smtClean="0"/>
              <a:pPr/>
              <a:t>6/10/2019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45A22AC-6159-4729-9E39-2B893238481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AA8CE9-9A68-44A7-801C-E2AE8459B5EF}" type="datetimeFigureOut">
              <a:rPr lang="en-US" smtClean="0"/>
              <a:pPr/>
              <a:t>6/10/2019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45A22AC-6159-4729-9E39-2B893238481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AA8CE9-9A68-44A7-801C-E2AE8459B5EF}" type="datetimeFigureOut">
              <a:rPr lang="en-US" smtClean="0"/>
              <a:pPr/>
              <a:t>6/10/2019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45A22AC-6159-4729-9E39-2B893238481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AA8CE9-9A68-44A7-801C-E2AE8459B5EF}" type="datetimeFigureOut">
              <a:rPr lang="en-US" smtClean="0"/>
              <a:pPr/>
              <a:t>6/10/2019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45A22AC-6159-4729-9E39-2B893238481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AA8CE9-9A68-44A7-801C-E2AE8459B5EF}" type="datetimeFigureOut">
              <a:rPr lang="en-US" smtClean="0"/>
              <a:pPr/>
              <a:t>6/10/2019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45A22AC-6159-4729-9E39-2B893238481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1AA8CE9-9A68-44A7-801C-E2AE8459B5EF}" type="datetimeFigureOut">
              <a:rPr lang="en-US" smtClean="0"/>
              <a:pPr/>
              <a:t>6/10/2019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45A22AC-6159-4729-9E39-2B893238481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1AA8CE9-9A68-44A7-801C-E2AE8459B5EF}" type="datetimeFigureOut">
              <a:rPr lang="en-US" smtClean="0"/>
              <a:pPr/>
              <a:t>6/10/2019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45A22AC-6159-4729-9E39-2B893238481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1AA8CE9-9A68-44A7-801C-E2AE8459B5EF}" type="datetimeFigureOut">
              <a:rPr lang="en-US" smtClean="0"/>
              <a:pPr/>
              <a:t>6/10/2019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45A22AC-6159-4729-9E39-2B893238481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AA8CE9-9A68-44A7-801C-E2AE8459B5EF}" type="datetimeFigureOut">
              <a:rPr lang="en-US" smtClean="0"/>
              <a:pPr/>
              <a:t>6/10/2019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45A22AC-6159-4729-9E39-2B893238481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AA8CE9-9A68-44A7-801C-E2AE8459B5EF}" type="datetimeFigureOut">
              <a:rPr lang="en-US" smtClean="0"/>
              <a:pPr/>
              <a:t>6/10/2019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45A22AC-6159-4729-9E39-2B893238481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AA8CE9-9A68-44A7-801C-E2AE8459B5EF}" type="datetimeFigureOut">
              <a:rPr lang="en-US" smtClean="0"/>
              <a:pPr/>
              <a:t>6/10/2019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45A22AC-6159-4729-9E39-2B893238481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AA8CE9-9A68-44A7-801C-E2AE8459B5EF}" type="datetimeFigureOut">
              <a:rPr lang="en-US" smtClean="0"/>
              <a:pPr/>
              <a:t>6/10/2019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5A22AC-6159-4729-9E39-2B893238481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2819400"/>
            <a:ext cx="8458200" cy="1222375"/>
          </a:xfrm>
        </p:spPr>
        <p:txBody>
          <a:bodyPr>
            <a:normAutofit/>
          </a:bodyPr>
          <a:lstStyle/>
          <a:p>
            <a:pPr algn="ctr"/>
            <a:r>
              <a:rPr lang="en-US" sz="4000" b="1" dirty="0" smtClean="0"/>
              <a:t>Some </a:t>
            </a:r>
            <a:r>
              <a:rPr lang="en-US" sz="4000" b="1" smtClean="0"/>
              <a:t>Things Many Fail To </a:t>
            </a:r>
            <a:r>
              <a:rPr lang="en-US" sz="4000" b="1" dirty="0" smtClean="0"/>
              <a:t>C</a:t>
            </a:r>
            <a:r>
              <a:rPr lang="en-US" sz="4000" b="1" smtClean="0"/>
              <a:t>onsider</a:t>
            </a:r>
            <a:endParaRPr lang="en-US" sz="4000" b="1" dirty="0"/>
          </a:p>
        </p:txBody>
      </p:sp>
      <p:sp>
        <p:nvSpPr>
          <p:cNvPr id="3" name="Subtitle 2"/>
          <p:cNvSpPr>
            <a:spLocks noGrp="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000" b="1" dirty="0" smtClean="0"/>
              <a:t>Many Fail To Consider The Awfulness </a:t>
            </a:r>
            <a:r>
              <a:rPr lang="en-US" sz="3000" b="1" smtClean="0"/>
              <a:t>of Sin</a:t>
            </a:r>
            <a:endParaRPr lang="en-US" sz="3000" b="1" dirty="0"/>
          </a:p>
        </p:txBody>
      </p:sp>
      <p:sp>
        <p:nvSpPr>
          <p:cNvPr id="3" name="Content Placeholder 2"/>
          <p:cNvSpPr>
            <a:spLocks noGrp="1"/>
          </p:cNvSpPr>
          <p:nvPr>
            <p:ph idx="1"/>
          </p:nvPr>
        </p:nvSpPr>
        <p:spPr/>
        <p:txBody>
          <a:bodyPr>
            <a:normAutofit/>
          </a:bodyPr>
          <a:lstStyle/>
          <a:p>
            <a:pPr>
              <a:buFont typeface="Wingdings" pitchFamily="2" charset="2"/>
              <a:buChar char="§"/>
            </a:pPr>
            <a:r>
              <a:rPr lang="en-US" sz="2600" b="1" dirty="0" smtClean="0"/>
              <a:t>Sin is often defined as “missing the mark.” James said, “to him who knows to do good and does not do it, to him it is sin” (James 4:17). In 1 John 3:4, we also learn that sin is “lawlessness,” and we learn in 1 John 5:17, that all unrighteousness is sin. </a:t>
            </a:r>
          </a:p>
          <a:p>
            <a:pPr>
              <a:buFont typeface="Wingdings" pitchFamily="2" charset="2"/>
              <a:buChar char="§"/>
            </a:pPr>
            <a:r>
              <a:rPr lang="en-US" sz="2600" b="1" dirty="0" smtClean="0"/>
              <a:t>Sin separates one from God (Isaiah 59:2), also those who choose to continually practice sin will lose their soul (Ezekiel 18:20, Romans 6:23), and never forget, Jesus Christ died for sinners. Therefore, He gave His life so that we might live (Isaiah 53; Romans 5:6-11).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000" b="1" dirty="0" smtClean="0"/>
              <a:t>Many Fail To Consider The Awfulness of Sin</a:t>
            </a:r>
            <a:endParaRPr lang="en-US" sz="3000" b="1" dirty="0"/>
          </a:p>
        </p:txBody>
      </p:sp>
      <p:sp>
        <p:nvSpPr>
          <p:cNvPr id="3" name="Content Placeholder 2"/>
          <p:cNvSpPr>
            <a:spLocks noGrp="1"/>
          </p:cNvSpPr>
          <p:nvPr>
            <p:ph idx="1"/>
          </p:nvPr>
        </p:nvSpPr>
        <p:spPr/>
        <p:txBody>
          <a:bodyPr>
            <a:normAutofit/>
          </a:bodyPr>
          <a:lstStyle/>
          <a:p>
            <a:pPr>
              <a:buFont typeface="Wingdings" pitchFamily="2" charset="2"/>
              <a:buChar char="§"/>
            </a:pPr>
            <a:r>
              <a:rPr lang="en-US" sz="2600" b="1" dirty="0" smtClean="0"/>
              <a:t>Be one who considers and recognizes the awfulness of sin, and do not continue in it. (John 8:34; Romans 6:16)</a:t>
            </a:r>
          </a:p>
          <a:p>
            <a:pPr>
              <a:buFont typeface="Wingdings" pitchFamily="2" charset="2"/>
              <a:buChar char="§"/>
            </a:pPr>
            <a:r>
              <a:rPr lang="en-US" sz="2600" b="1" dirty="0" smtClean="0"/>
              <a:t>Be like </a:t>
            </a:r>
            <a:r>
              <a:rPr lang="en-US" sz="2600" b="1" smtClean="0"/>
              <a:t>Joseph, acknowledge </a:t>
            </a:r>
            <a:r>
              <a:rPr lang="en-US" sz="2600" b="1" dirty="0" smtClean="0"/>
              <a:t>the awfulness of sin and do not engage in it (Genesis 39:9-12). Likewise, imitate Moses and never choose to enjoy the passing pleasures of sin. (Hebrews 11:24-25) </a:t>
            </a:r>
            <a:endParaRPr lang="en-US" sz="2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000" b="1" dirty="0" smtClean="0"/>
              <a:t>Many Fail To Consider The </a:t>
            </a:r>
            <a:r>
              <a:rPr lang="en-US" sz="3000" b="1" dirty="0" smtClean="0"/>
              <a:t>Consequences </a:t>
            </a:r>
            <a:r>
              <a:rPr lang="en-US" sz="3000" b="1" dirty="0" smtClean="0"/>
              <a:t>of </a:t>
            </a:r>
            <a:r>
              <a:rPr lang="en-US" sz="3000" b="1" dirty="0" smtClean="0"/>
              <a:t>Unbelief</a:t>
            </a:r>
            <a:endParaRPr lang="en-US" sz="3000" b="1" dirty="0"/>
          </a:p>
        </p:txBody>
      </p:sp>
      <p:sp>
        <p:nvSpPr>
          <p:cNvPr id="3" name="Content Placeholder 2"/>
          <p:cNvSpPr>
            <a:spLocks noGrp="1"/>
          </p:cNvSpPr>
          <p:nvPr>
            <p:ph idx="1"/>
          </p:nvPr>
        </p:nvSpPr>
        <p:spPr/>
        <p:txBody>
          <a:bodyPr>
            <a:normAutofit fontScale="92500"/>
          </a:bodyPr>
          <a:lstStyle/>
          <a:p>
            <a:pPr>
              <a:buFont typeface="Wingdings" pitchFamily="2" charset="2"/>
              <a:buChar char="§"/>
            </a:pPr>
            <a:r>
              <a:rPr lang="en-US" sz="2600" b="1" dirty="0" smtClean="0"/>
              <a:t>There are many today who do not believe in God. However, only a fool says there is no God. (Psalm 14:1)</a:t>
            </a:r>
          </a:p>
          <a:p>
            <a:pPr>
              <a:buFont typeface="Wingdings" pitchFamily="2" charset="2"/>
              <a:buChar char="§"/>
            </a:pPr>
            <a:r>
              <a:rPr lang="en-US" sz="2600" b="1" dirty="0" smtClean="0"/>
              <a:t>Sadly, there are also some who believe in and obey God for awhile, but after sometime they depart from their belief.  However, believers must beware of an evil heart of unbelief in departing from the living God. (Hebrews 3:12)</a:t>
            </a:r>
          </a:p>
          <a:p>
            <a:pPr>
              <a:buFont typeface="Wingdings" pitchFamily="2" charset="2"/>
              <a:buChar char="§"/>
            </a:pPr>
            <a:r>
              <a:rPr lang="en-US" sz="2600" b="1" dirty="0" smtClean="0"/>
              <a:t>Recognize that without faith it is impossible to be pleasing to God. (Hebrews 11:6)</a:t>
            </a:r>
          </a:p>
          <a:p>
            <a:pPr>
              <a:buFont typeface="Wingdings" pitchFamily="2" charset="2"/>
              <a:buChar char="§"/>
            </a:pPr>
            <a:r>
              <a:rPr lang="en-US" sz="2600" b="1" dirty="0" smtClean="0"/>
              <a:t>My friends, be one who considers the consequences of unbelief. For those who do not believe will be condemned. (Mark 16:15-16; John 8:24; 2 Thessalonians 1:8-9)</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000" b="1" dirty="0" smtClean="0"/>
              <a:t>Many Fail To Consider The </a:t>
            </a:r>
            <a:r>
              <a:rPr lang="en-US" sz="3000" b="1" dirty="0" smtClean="0"/>
              <a:t>Cost </a:t>
            </a:r>
            <a:r>
              <a:rPr lang="en-US" sz="3000" b="1" dirty="0" smtClean="0"/>
              <a:t>of </a:t>
            </a:r>
            <a:r>
              <a:rPr lang="en-US" sz="3000" b="1" dirty="0" smtClean="0"/>
              <a:t>Redemption</a:t>
            </a:r>
            <a:endParaRPr lang="en-US" sz="3000" b="1" dirty="0"/>
          </a:p>
        </p:txBody>
      </p:sp>
      <p:sp>
        <p:nvSpPr>
          <p:cNvPr id="3" name="Content Placeholder 2"/>
          <p:cNvSpPr>
            <a:spLocks noGrp="1"/>
          </p:cNvSpPr>
          <p:nvPr>
            <p:ph idx="1"/>
          </p:nvPr>
        </p:nvSpPr>
        <p:spPr/>
        <p:txBody>
          <a:bodyPr>
            <a:normAutofit lnSpcReduction="10000"/>
          </a:bodyPr>
          <a:lstStyle/>
          <a:p>
            <a:pPr>
              <a:buFont typeface="Wingdings" pitchFamily="2" charset="2"/>
              <a:buChar char="§"/>
            </a:pPr>
            <a:r>
              <a:rPr lang="en-US" sz="2600" b="1" dirty="0" smtClean="0"/>
              <a:t>Redemption can be defined as “the action of regaining possession of something in exchange for payment.”</a:t>
            </a:r>
          </a:p>
          <a:p>
            <a:pPr>
              <a:buFont typeface="Wingdings" pitchFamily="2" charset="2"/>
              <a:buChar char="§"/>
            </a:pPr>
            <a:r>
              <a:rPr lang="en-US" sz="2600" b="1" dirty="0" smtClean="0"/>
              <a:t>Sadly, there are many who fail to consider and appreciate </a:t>
            </a:r>
            <a:r>
              <a:rPr lang="en-US" sz="2600" b="1" dirty="0" smtClean="0"/>
              <a:t>the fact that redemption of sin is only in Jesus </a:t>
            </a:r>
            <a:r>
              <a:rPr lang="en-US" sz="2600" b="1" dirty="0" smtClean="0"/>
              <a:t>Christ </a:t>
            </a:r>
            <a:r>
              <a:rPr lang="en-US" sz="2600" b="1" dirty="0" smtClean="0"/>
              <a:t>(</a:t>
            </a:r>
            <a:r>
              <a:rPr lang="en-US" sz="2600" b="1" dirty="0" smtClean="0"/>
              <a:t>2 Corinthians 5:14-21)</a:t>
            </a:r>
          </a:p>
          <a:p>
            <a:pPr>
              <a:buFont typeface="Wingdings" pitchFamily="2" charset="2"/>
              <a:buChar char="§"/>
            </a:pPr>
            <a:r>
              <a:rPr lang="en-US" sz="2600" b="1" dirty="0" smtClean="0"/>
              <a:t>Jesus Christ shed His precious blood for the forgiveness of sins. (Matthew 26:28)</a:t>
            </a:r>
          </a:p>
          <a:p>
            <a:pPr>
              <a:buFont typeface="Wingdings" pitchFamily="2" charset="2"/>
              <a:buChar char="§"/>
            </a:pPr>
            <a:r>
              <a:rPr lang="en-US" sz="2600" b="1" dirty="0" smtClean="0"/>
              <a:t>Redemption is through the precious blood of Jesus Christ. (Ephesians 1:7; 1 Peter 1:18-19)</a:t>
            </a:r>
          </a:p>
          <a:p>
            <a:pPr>
              <a:buFont typeface="Wingdings" pitchFamily="2" charset="2"/>
              <a:buChar char="§"/>
            </a:pPr>
            <a:r>
              <a:rPr lang="en-US" sz="2600" b="1" dirty="0" smtClean="0"/>
              <a:t>Consider the cost of redemption, and do not take it for- granted. (1 Corinthians 6:20; Galatians 2:20)</a:t>
            </a:r>
          </a:p>
          <a:p>
            <a:pPr>
              <a:buFont typeface="Wingdings" pitchFamily="2" charset="2"/>
              <a:buChar char="§"/>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000" b="1" dirty="0" smtClean="0"/>
              <a:t>Many Fail To Consider The </a:t>
            </a:r>
            <a:r>
              <a:rPr lang="en-US" sz="3000" b="1" dirty="0" smtClean="0"/>
              <a:t>Futility </a:t>
            </a:r>
            <a:r>
              <a:rPr lang="en-US" sz="3000" b="1" dirty="0" smtClean="0"/>
              <a:t>of </a:t>
            </a:r>
            <a:r>
              <a:rPr lang="en-US" sz="3000" b="1" dirty="0" smtClean="0"/>
              <a:t>Worldly </a:t>
            </a:r>
            <a:r>
              <a:rPr lang="en-US" sz="3000" b="1" dirty="0" smtClean="0"/>
              <a:t>Possessions</a:t>
            </a:r>
            <a:endParaRPr lang="en-US" sz="3000" b="1" dirty="0"/>
          </a:p>
        </p:txBody>
      </p:sp>
      <p:sp>
        <p:nvSpPr>
          <p:cNvPr id="3" name="Content Placeholder 2"/>
          <p:cNvSpPr>
            <a:spLocks noGrp="1"/>
          </p:cNvSpPr>
          <p:nvPr>
            <p:ph idx="1"/>
          </p:nvPr>
        </p:nvSpPr>
        <p:spPr/>
        <p:txBody>
          <a:bodyPr>
            <a:normAutofit/>
          </a:bodyPr>
          <a:lstStyle/>
          <a:p>
            <a:pPr>
              <a:buFont typeface="Wingdings" pitchFamily="2" charset="2"/>
              <a:buChar char="§"/>
            </a:pPr>
            <a:r>
              <a:rPr lang="en-US" sz="2600" b="1" dirty="0" smtClean="0"/>
              <a:t>One must realize that their life does not consist in the abundance of the things they possess. (Luke 12:15)</a:t>
            </a:r>
          </a:p>
          <a:p>
            <a:pPr>
              <a:buFont typeface="Wingdings" pitchFamily="2" charset="2"/>
              <a:buChar char="§"/>
            </a:pPr>
            <a:r>
              <a:rPr lang="en-US" sz="2600" b="1" dirty="0" smtClean="0"/>
              <a:t>Consider this question asked by Jesus, “For what will it profit a man if he gains the whole world, and loses his own soul?” (Mark 8:36) </a:t>
            </a:r>
          </a:p>
          <a:p>
            <a:pPr>
              <a:buFont typeface="Wingdings" pitchFamily="2" charset="2"/>
              <a:buChar char="§"/>
            </a:pPr>
            <a:r>
              <a:rPr lang="en-US" sz="2600" b="1" dirty="0" smtClean="0"/>
              <a:t>Answer to that question is NOTHING!</a:t>
            </a:r>
          </a:p>
          <a:p>
            <a:pPr>
              <a:buFont typeface="Wingdings" pitchFamily="2" charset="2"/>
              <a:buChar char="§"/>
            </a:pPr>
            <a:r>
              <a:rPr lang="en-US" sz="2600" b="1" dirty="0" smtClean="0"/>
              <a:t>Therefore, do not be one who loves the world, or the things in the world. (1 John 2:15-17)</a:t>
            </a:r>
          </a:p>
          <a:p>
            <a:pPr>
              <a:buFont typeface="Wingdings" pitchFamily="2" charset="2"/>
              <a:buChar char="§"/>
            </a:pPr>
            <a:r>
              <a:rPr lang="en-US" sz="2600" b="1" dirty="0" smtClean="0"/>
              <a:t>Store up treasures in heaven, rather than be one who stores up treasures on earth. (Matthew 6:19-21)</a:t>
            </a:r>
          </a:p>
          <a:p>
            <a:pPr>
              <a:buNone/>
            </a:pPr>
            <a:endParaRPr lang="en-US" sz="2600" b="1" dirty="0" smtClean="0"/>
          </a:p>
          <a:p>
            <a:pPr>
              <a:buFont typeface="Wingdings" pitchFamily="2" charset="2"/>
              <a:buChar char="§"/>
            </a:pPr>
            <a:endParaRPr lang="en-US" sz="2600"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000" b="1" dirty="0" smtClean="0"/>
              <a:t>Many Fail </a:t>
            </a:r>
            <a:r>
              <a:rPr lang="en-US" sz="3000" b="1" dirty="0" smtClean="0"/>
              <a:t>To </a:t>
            </a:r>
            <a:r>
              <a:rPr lang="en-US" sz="3000" b="1" dirty="0" smtClean="0"/>
              <a:t>C</a:t>
            </a:r>
            <a:r>
              <a:rPr lang="en-US" sz="3000" b="1" dirty="0" smtClean="0"/>
              <a:t>onsider </a:t>
            </a:r>
            <a:r>
              <a:rPr lang="en-US" sz="3000" b="1" dirty="0" smtClean="0"/>
              <a:t>The </a:t>
            </a:r>
            <a:r>
              <a:rPr lang="en-US" sz="3000" b="1" dirty="0" smtClean="0"/>
              <a:t>Importance </a:t>
            </a:r>
            <a:r>
              <a:rPr lang="en-US" sz="3000" b="1" dirty="0" smtClean="0"/>
              <a:t>of </a:t>
            </a:r>
            <a:r>
              <a:rPr lang="en-US" sz="3000" b="1" dirty="0" smtClean="0"/>
              <a:t>Being </a:t>
            </a:r>
            <a:r>
              <a:rPr lang="en-US" sz="3000" b="1" dirty="0" smtClean="0"/>
              <a:t>O</a:t>
            </a:r>
            <a:r>
              <a:rPr lang="en-US" sz="3000" b="1" dirty="0" smtClean="0"/>
              <a:t>bedient </a:t>
            </a:r>
            <a:r>
              <a:rPr lang="en-US" sz="3000" b="1" dirty="0" smtClean="0"/>
              <a:t>To </a:t>
            </a:r>
            <a:r>
              <a:rPr lang="en-US" sz="3000" b="1" dirty="0" smtClean="0"/>
              <a:t>God</a:t>
            </a:r>
            <a:endParaRPr lang="en-US" sz="3000" b="1" dirty="0"/>
          </a:p>
        </p:txBody>
      </p:sp>
      <p:sp>
        <p:nvSpPr>
          <p:cNvPr id="3" name="Content Placeholder 2"/>
          <p:cNvSpPr>
            <a:spLocks noGrp="1"/>
          </p:cNvSpPr>
          <p:nvPr>
            <p:ph idx="1"/>
          </p:nvPr>
        </p:nvSpPr>
        <p:spPr/>
        <p:txBody>
          <a:bodyPr>
            <a:normAutofit lnSpcReduction="10000"/>
          </a:bodyPr>
          <a:lstStyle/>
          <a:p>
            <a:pPr>
              <a:buFont typeface="Wingdings" pitchFamily="2" charset="2"/>
              <a:buChar char="§"/>
            </a:pPr>
            <a:r>
              <a:rPr lang="en-US" sz="2600" b="1" dirty="0" smtClean="0"/>
              <a:t>Being obedient to God is a personal choice. However, only those who are obedient to God will someday inherit a home in heaven with Him. (Matthew 7:21-23)</a:t>
            </a:r>
          </a:p>
          <a:p>
            <a:pPr>
              <a:buFont typeface="Wingdings" pitchFamily="2" charset="2"/>
              <a:buChar char="§"/>
            </a:pPr>
            <a:r>
              <a:rPr lang="en-US" sz="2600" b="1" dirty="0" smtClean="0"/>
              <a:t>Paul emphasized the importance of  obedience when he wrote, “Circumcision is nothing, and uncircumcision is nothing, but keeping the commandments of God is what matters” (1 Corinthians 7:19).</a:t>
            </a:r>
          </a:p>
          <a:p>
            <a:pPr>
              <a:buFont typeface="Wingdings" pitchFamily="2" charset="2"/>
              <a:buChar char="§"/>
            </a:pPr>
            <a:r>
              <a:rPr lang="en-US" sz="2600" b="1" dirty="0" smtClean="0"/>
              <a:t>The apostle Paul also gave a warning in reference to disobedience. (2 Thessalonians 1:8-9)</a:t>
            </a:r>
          </a:p>
          <a:p>
            <a:pPr>
              <a:buFont typeface="Wingdings" pitchFamily="2" charset="2"/>
              <a:buChar char="§"/>
            </a:pPr>
            <a:r>
              <a:rPr lang="en-US" sz="2600" b="1" dirty="0" smtClean="0"/>
              <a:t>Consider the importance of being  one who is obedient to God. (Romans 14:10-12; 2 Corinthians 5:10-11)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000" b="1" dirty="0" smtClean="0"/>
              <a:t>Many </a:t>
            </a:r>
            <a:r>
              <a:rPr lang="en-US" sz="3000" b="1" dirty="0" smtClean="0"/>
              <a:t>Fail </a:t>
            </a:r>
            <a:r>
              <a:rPr lang="en-US" sz="3000" b="1" dirty="0" smtClean="0"/>
              <a:t>T</a:t>
            </a:r>
            <a:r>
              <a:rPr lang="en-US" sz="3000" b="1" dirty="0" smtClean="0"/>
              <a:t>o </a:t>
            </a:r>
            <a:r>
              <a:rPr lang="en-US" sz="3000" b="1" dirty="0" smtClean="0"/>
              <a:t>C</a:t>
            </a:r>
            <a:r>
              <a:rPr lang="en-US" sz="3000" b="1" dirty="0" smtClean="0"/>
              <a:t>onsider </a:t>
            </a:r>
            <a:r>
              <a:rPr lang="en-US" sz="3000" b="1" dirty="0" smtClean="0"/>
              <a:t>The </a:t>
            </a:r>
            <a:r>
              <a:rPr lang="en-US" sz="3000" b="1" dirty="0" smtClean="0"/>
              <a:t>Reality </a:t>
            </a:r>
            <a:r>
              <a:rPr lang="en-US" sz="3000" b="1" dirty="0" smtClean="0"/>
              <a:t>of </a:t>
            </a:r>
            <a:r>
              <a:rPr lang="en-US" sz="3000" b="1" dirty="0" smtClean="0"/>
              <a:t>Eternity</a:t>
            </a:r>
            <a:endParaRPr lang="en-US" sz="3000" b="1" dirty="0"/>
          </a:p>
        </p:txBody>
      </p:sp>
      <p:sp>
        <p:nvSpPr>
          <p:cNvPr id="3" name="Content Placeholder 2"/>
          <p:cNvSpPr>
            <a:spLocks noGrp="1"/>
          </p:cNvSpPr>
          <p:nvPr>
            <p:ph idx="1"/>
          </p:nvPr>
        </p:nvSpPr>
        <p:spPr/>
        <p:txBody>
          <a:bodyPr>
            <a:normAutofit lnSpcReduction="10000"/>
          </a:bodyPr>
          <a:lstStyle/>
          <a:p>
            <a:pPr>
              <a:buFont typeface="Wingdings" pitchFamily="2" charset="2"/>
              <a:buChar char="§"/>
            </a:pPr>
            <a:r>
              <a:rPr lang="en-US" sz="2600" b="1" dirty="0" smtClean="0"/>
              <a:t>Unfortunately there are some who believe that eternal life does not exist. However, contrary to the belief of some eternal life does exist. (Titus 1:2)</a:t>
            </a:r>
          </a:p>
          <a:p>
            <a:pPr>
              <a:buFont typeface="Wingdings" pitchFamily="2" charset="2"/>
              <a:buChar char="§"/>
            </a:pPr>
            <a:r>
              <a:rPr lang="en-US" sz="2600" b="1" dirty="0" smtClean="0"/>
              <a:t>Sadly, there are others who just fail to consider the value of their soul. (Acts 24:24-27; 26:28-29)</a:t>
            </a:r>
          </a:p>
          <a:p>
            <a:pPr>
              <a:buFont typeface="Wingdings" pitchFamily="2" charset="2"/>
              <a:buChar char="§"/>
            </a:pPr>
            <a:r>
              <a:rPr lang="en-US" sz="2600" b="1" dirty="0" smtClean="0"/>
              <a:t>Know that heaven is a prepared place for a prepared people (Matthew 25:34-40), and that hell is a place of eternal punishment  which awaits the unprepared and the unrighteous (Matthew 25:10-12, 25:46).</a:t>
            </a:r>
          </a:p>
          <a:p>
            <a:pPr>
              <a:buFont typeface="Wingdings" pitchFamily="2" charset="2"/>
              <a:buChar char="§"/>
            </a:pPr>
            <a:r>
              <a:rPr lang="en-US" sz="2600" b="1" dirty="0" smtClean="0"/>
              <a:t>Consider the reality of eternal life, and choose to take the narrow way which leads to life (Matthew 7:13-14).</a:t>
            </a:r>
          </a:p>
          <a:p>
            <a:pPr>
              <a:buFont typeface="Wingdings" pitchFamily="2" charset="2"/>
              <a:buChar char="§"/>
            </a:pPr>
            <a:endParaRPr lang="en-US" sz="2600" b="1" dirty="0" smtClean="0"/>
          </a:p>
          <a:p>
            <a:endParaRPr lang="en-US" sz="2600"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t>What Must I Do To Be Saved?</a:t>
            </a:r>
            <a:endParaRPr lang="en-US" b="1" dirty="0"/>
          </a:p>
        </p:txBody>
      </p:sp>
      <p:sp>
        <p:nvSpPr>
          <p:cNvPr id="3" name="Content Placeholder 2"/>
          <p:cNvSpPr>
            <a:spLocks noGrp="1"/>
          </p:cNvSpPr>
          <p:nvPr>
            <p:ph idx="1"/>
          </p:nvPr>
        </p:nvSpPr>
        <p:spPr/>
        <p:txBody>
          <a:bodyPr>
            <a:normAutofit/>
          </a:bodyPr>
          <a:lstStyle/>
          <a:p>
            <a:pPr>
              <a:buFont typeface="Wingdings" pitchFamily="2" charset="2"/>
              <a:buChar char="§"/>
            </a:pPr>
            <a:r>
              <a:rPr lang="en-US" sz="2600" b="1" dirty="0" smtClean="0"/>
              <a:t>Hear the word of God. (Romans 10:17)</a:t>
            </a:r>
          </a:p>
          <a:p>
            <a:pPr>
              <a:buFont typeface="Wingdings" pitchFamily="2" charset="2"/>
              <a:buChar char="§"/>
            </a:pPr>
            <a:r>
              <a:rPr lang="en-US" sz="2600" b="1" dirty="0" smtClean="0"/>
              <a:t>Believe in Jesus Christ. (John 8:24)</a:t>
            </a:r>
          </a:p>
          <a:p>
            <a:pPr>
              <a:buFont typeface="Wingdings" pitchFamily="2" charset="2"/>
              <a:buChar char="§"/>
            </a:pPr>
            <a:r>
              <a:rPr lang="en-US" sz="2600" b="1" dirty="0" smtClean="0"/>
              <a:t>Repent of your sins. (Acts 17:30)</a:t>
            </a:r>
          </a:p>
          <a:p>
            <a:pPr>
              <a:buFont typeface="Wingdings" pitchFamily="2" charset="2"/>
              <a:buChar char="§"/>
            </a:pPr>
            <a:r>
              <a:rPr lang="en-US" sz="2600" b="1" dirty="0" smtClean="0"/>
              <a:t>Confess Jesus Christ. (Matthew 10:32)</a:t>
            </a:r>
          </a:p>
          <a:p>
            <a:pPr>
              <a:buFont typeface="Wingdings" pitchFamily="2" charset="2"/>
              <a:buChar char="§"/>
            </a:pPr>
            <a:r>
              <a:rPr lang="en-US" sz="2600" b="1" dirty="0" smtClean="0"/>
              <a:t>Be baptized for the remission of sins. (Acts 2:38)</a:t>
            </a:r>
          </a:p>
          <a:p>
            <a:pPr>
              <a:buFont typeface="Wingdings" pitchFamily="2" charset="2"/>
              <a:buChar char="§"/>
            </a:pPr>
            <a:r>
              <a:rPr lang="en-US" sz="2600" b="1" dirty="0" smtClean="0"/>
              <a:t>Remain faithful unto death. (Revelation 2:10)</a:t>
            </a:r>
            <a:endParaRPr lang="en-US" sz="2600" b="1" dirty="0"/>
          </a:p>
        </p:txBody>
      </p:sp>
    </p:spTree>
  </p:cSld>
  <p:clrMapOvr>
    <a:masterClrMapping/>
  </p:clrMapOvr>
  <p:transition advClick="0" advTm="15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2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par>
                          <p:cTn id="8" fill="hold">
                            <p:stCondLst>
                              <p:cond delay="2500"/>
                            </p:stCondLst>
                            <p:childTnLst>
                              <p:par>
                                <p:cTn id="9" presetID="3" presetClass="entr" presetSubtype="10" fill="hold" grpId="0" nodeType="afterEffect">
                                  <p:stCondLst>
                                    <p:cond delay="20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linds(horizontal)">
                                      <p:cBhvr>
                                        <p:cTn id="11" dur="500"/>
                                        <p:tgtEl>
                                          <p:spTgt spid="3">
                                            <p:txEl>
                                              <p:pRg st="1" end="1"/>
                                            </p:txEl>
                                          </p:spTgt>
                                        </p:tgtEl>
                                      </p:cBhvr>
                                    </p:animEffect>
                                  </p:childTnLst>
                                </p:cTn>
                              </p:par>
                            </p:childTnLst>
                          </p:cTn>
                        </p:par>
                        <p:par>
                          <p:cTn id="12" fill="hold">
                            <p:stCondLst>
                              <p:cond delay="5000"/>
                            </p:stCondLst>
                            <p:childTnLst>
                              <p:par>
                                <p:cTn id="13" presetID="3" presetClass="entr" presetSubtype="10" fill="hold" grpId="0" nodeType="afterEffect">
                                  <p:stCondLst>
                                    <p:cond delay="200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childTnLst>
                          </p:cTn>
                        </p:par>
                        <p:par>
                          <p:cTn id="16" fill="hold">
                            <p:stCondLst>
                              <p:cond delay="7500"/>
                            </p:stCondLst>
                            <p:childTnLst>
                              <p:par>
                                <p:cTn id="17" presetID="3" presetClass="entr" presetSubtype="10" fill="hold" grpId="0" nodeType="afterEffect">
                                  <p:stCondLst>
                                    <p:cond delay="200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linds(horizontal)">
                                      <p:cBhvr>
                                        <p:cTn id="19" dur="500"/>
                                        <p:tgtEl>
                                          <p:spTgt spid="3">
                                            <p:txEl>
                                              <p:pRg st="3" end="3"/>
                                            </p:txEl>
                                          </p:spTgt>
                                        </p:tgtEl>
                                      </p:cBhvr>
                                    </p:animEffect>
                                  </p:childTnLst>
                                </p:cTn>
                              </p:par>
                            </p:childTnLst>
                          </p:cTn>
                        </p:par>
                        <p:par>
                          <p:cTn id="20" fill="hold">
                            <p:stCondLst>
                              <p:cond delay="10000"/>
                            </p:stCondLst>
                            <p:childTnLst>
                              <p:par>
                                <p:cTn id="21" presetID="3" presetClass="entr" presetSubtype="10" fill="hold" grpId="0" nodeType="afterEffect">
                                  <p:stCondLst>
                                    <p:cond delay="200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linds(horizontal)">
                                      <p:cBhvr>
                                        <p:cTn id="23" dur="500"/>
                                        <p:tgtEl>
                                          <p:spTgt spid="3">
                                            <p:txEl>
                                              <p:pRg st="4" end="4"/>
                                            </p:txEl>
                                          </p:spTgt>
                                        </p:tgtEl>
                                      </p:cBhvr>
                                    </p:animEffect>
                                  </p:childTnLst>
                                </p:cTn>
                              </p:par>
                            </p:childTnLst>
                          </p:cTn>
                        </p:par>
                        <p:par>
                          <p:cTn id="24" fill="hold">
                            <p:stCondLst>
                              <p:cond delay="12500"/>
                            </p:stCondLst>
                            <p:childTnLst>
                              <p:par>
                                <p:cTn id="25" presetID="3" presetClass="entr" presetSubtype="10" fill="hold" grpId="0" nodeType="afterEffect">
                                  <p:stCondLst>
                                    <p:cond delay="200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198</TotalTime>
  <Words>858</Words>
  <Application>Microsoft Office PowerPoint</Application>
  <PresentationFormat>On-screen Show (4:3)</PresentationFormat>
  <Paragraphs>41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Some Things Many Fail To Consider</vt:lpstr>
      <vt:lpstr>Many Fail To Consider The Awfulness of Sin</vt:lpstr>
      <vt:lpstr>Many Fail To Consider The Awfulness of Sin</vt:lpstr>
      <vt:lpstr>Many Fail To Consider The Consequences of Unbelief</vt:lpstr>
      <vt:lpstr>Many Fail To Consider The Cost of Redemption</vt:lpstr>
      <vt:lpstr>Many Fail To Consider The Futility of Worldly Possessions</vt:lpstr>
      <vt:lpstr>Many Fail To Consider The Importance of Being Obedient To God</vt:lpstr>
      <vt:lpstr>Many Fail To Consider The Reality of Eternity</vt:lpstr>
      <vt:lpstr>What Must I Do To Be Saved?</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Things that many fail to consider</dc:title>
  <dc:creator>USER1</dc:creator>
  <cp:lastModifiedBy>James Hahn</cp:lastModifiedBy>
  <cp:revision>15</cp:revision>
  <dcterms:created xsi:type="dcterms:W3CDTF">2018-03-23T13:46:15Z</dcterms:created>
  <dcterms:modified xsi:type="dcterms:W3CDTF">2019-06-10T16:33:44Z</dcterms:modified>
</cp:coreProperties>
</file>