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2" r:id="rId2"/>
    <p:sldId id="293" r:id="rId3"/>
    <p:sldId id="267" r:id="rId4"/>
    <p:sldId id="270" r:id="rId5"/>
    <p:sldId id="268" r:id="rId6"/>
    <p:sldId id="269" r:id="rId7"/>
    <p:sldId id="256" r:id="rId8"/>
    <p:sldId id="257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9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59" r:id="rId36"/>
    <p:sldId id="273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99FF"/>
    <a:srgbClr val="3399FF"/>
    <a:srgbClr val="008080"/>
    <a:srgbClr val="663300"/>
    <a:srgbClr val="0066CC"/>
    <a:srgbClr val="000066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5084DF71-DF7C-40B4-A16E-3412C4424D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57CD1A9C-1E23-4A6D-9B7C-CB2378A22B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72C5E-FEAF-46AE-9F1C-5795EF10C14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6A4FC-865C-462D-BFB6-DFBCC34827D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E2D42C-D2F2-43FE-BE5F-B19C0F16B85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B64C0E-C43E-42FA-AAE5-F08A61BF94D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FF0866-1770-4A2A-B9EC-4502BE3D1E2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1DFC61-082E-41F4-B635-AE1DEECFB30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C3B691-0870-4F51-BB95-6AC413BD9707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50BAE1-08ED-4C1D-A2CA-277A972592B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5B552D-22EA-4E76-8AC8-5097F9D5E41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B18754-107C-4F2B-A07A-C70B0527FF1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DD389B-0A7C-41BB-A148-A5D5D69117D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C9E6A2-B265-480F-AD53-A5B916B48FA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87F3EE-EBB6-481C-B9DB-1BA27DA4F64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6F31EC-D13D-4CE0-A886-81668417674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CAD5E3-4071-4957-B964-EFAAAB97A8C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ED1D70-4635-40EE-9D61-BEE98879E7B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EBD94-6A24-44D2-B8B3-AD07E0EE22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D26D5-95C1-4FFD-BDA5-B179C63B7E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07D83-F161-4AC0-BB90-4DC871165F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E9AC3-0FCD-4DA6-A6FF-E418E5501C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0247D9F-FDE5-4136-A796-259858E74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4A378-7A29-4960-BA75-2F56FDF786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1A812-99AA-4C1F-92E4-0BD209C189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9A030-471F-4DDD-B229-14D43F8CB5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9B374-E0BF-4107-B5F2-2A4198AE18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3BDC5-DD1D-42F4-928D-7BF3D7C4C1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CCA2B-1A63-4638-8E73-3C1B00C75F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7A0BA-8CDB-4AB9-BAEB-5971D4B100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C34E0-8376-431C-88E1-D310A6C8ED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B5F3CB-845A-4B51-A2A5-2FF28EE068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300" b="1" u="sng" smtClean="0">
                <a:solidFill>
                  <a:schemeClr val="bg1"/>
                </a:solidFill>
                <a:latin typeface="Arial Black" pitchFamily="34" charset="0"/>
              </a:rPr>
              <a:t>The Burden Of Giving Him The Respect He Desires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105400"/>
          </a:xfrm>
          <a:solidFill>
            <a:srgbClr val="6699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Conquest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-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Appreciate his desire to work &amp; achieve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Hierarchy</a:t>
            </a:r>
            <a:r>
              <a:rPr lang="en-US" altLang="en-US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Appreciate his desire to protect &amp; provide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Authority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Appreciate his desire to serve &amp; lead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Insight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Appreciate his desire to analyze &amp; counsel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Relationship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Appreciate his desire for ‘shoulder to  shoulder’ relationship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Sexuality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Appreciate his desire for sexual intimacy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eaLnBrk="1" hangingPunct="1"/>
            <a:r>
              <a:rPr lang="en-US" altLang="en-US" sz="4300" b="1" u="sng" smtClean="0">
                <a:solidFill>
                  <a:schemeClr val="bg1"/>
                </a:solidFill>
                <a:latin typeface="Arial Black" pitchFamily="34" charset="0"/>
              </a:rPr>
              <a:t>The Burden Of </a:t>
            </a:r>
            <a:br>
              <a:rPr lang="en-US" altLang="en-US" sz="4300" b="1" u="sng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altLang="en-US" sz="4300" b="1" u="sng" smtClean="0">
                <a:solidFill>
                  <a:schemeClr val="bg1"/>
                </a:solidFill>
                <a:latin typeface="Arial Black" pitchFamily="34" charset="0"/>
              </a:rPr>
              <a:t>Unconditional Love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105400"/>
          </a:xfrm>
          <a:solidFill>
            <a:srgbClr val="66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The Crazy Cycle</a:t>
            </a:r>
            <a: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-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Without love she reacts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Without respect he reacts</a:t>
            </a:r>
          </a:p>
          <a:p>
            <a:pPr eaLnBrk="1" hangingPunct="1">
              <a:defRPr/>
            </a:pPr>
            <a:r>
              <a:rPr lang="en-US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The Energizing Cycle</a:t>
            </a:r>
            <a:r>
              <a:rPr lang="en-US" altLang="en-US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His love motivates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Her respect motivates</a:t>
            </a:r>
          </a:p>
          <a:p>
            <a:pPr eaLnBrk="1" hangingPunct="1">
              <a:defRPr/>
            </a:pPr>
            <a:r>
              <a:rPr lang="en-US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The Rewarded Cycle</a:t>
            </a:r>
            <a: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Regardless of his love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Regardless of her respect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324600" y="3352800"/>
            <a:ext cx="2514600" cy="12192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Eph. 5:33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bg1"/>
                </a:solidFill>
                <a:latin typeface="Arial Black" pitchFamily="34" charset="0"/>
              </a:rPr>
              <a:t>The Burden On The Husband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715000" cy="5257800"/>
          </a:xfrm>
          <a:solidFill>
            <a:srgbClr val="66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Praise his wife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      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31:28-29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Be content with the wife of his youth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               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5:15-21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Love your wife as Christ loved the church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    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Eph. 5:25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Do not be bitter toward your wife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Col. 3:19</a:t>
            </a:r>
          </a:p>
          <a:p>
            <a:pPr eaLnBrk="1" hangingPunct="1">
              <a:defRPr/>
            </a:pPr>
            <a:endParaRPr lang="en-US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altLang="en-US" sz="2800" smtClean="0">
              <a:solidFill>
                <a:schemeClr val="bg1"/>
              </a:solidFill>
            </a:endParaRPr>
          </a:p>
        </p:txBody>
      </p:sp>
      <p:pic>
        <p:nvPicPr>
          <p:cNvPr id="17412" name="Picture 4" descr="MCj03704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3013075"/>
            <a:ext cx="2286000" cy="2016125"/>
          </a:xfrm>
          <a:solidFill>
            <a:srgbClr val="6699FF"/>
          </a:solidFill>
          <a:ln>
            <a:solidFill>
              <a:schemeClr val="bg1"/>
            </a:solidFill>
          </a:ln>
        </p:spPr>
      </p:pic>
      <p:sp>
        <p:nvSpPr>
          <p:cNvPr id="5" name="Double Wave 4"/>
          <p:cNvSpPr/>
          <p:nvPr/>
        </p:nvSpPr>
        <p:spPr>
          <a:xfrm>
            <a:off x="6400800" y="1828800"/>
            <a:ext cx="2362200" cy="914400"/>
          </a:xfrm>
          <a:prstGeom prst="doubleWave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5:23</a:t>
            </a:r>
            <a:endParaRPr lang="en-US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bg1"/>
                </a:solidFill>
                <a:latin typeface="Arial Black" pitchFamily="34" charset="0"/>
              </a:rPr>
              <a:t>The Burden On The Wife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867400" cy="5029200"/>
          </a:xfrm>
          <a:solidFill>
            <a:srgbClr val="66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Trustworthy –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31:11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Have an enduring love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31:12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Develop an inner person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31:25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Speak wisdom &amp; kindness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31:26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Not be contentious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</a:t>
            </a:r>
            <a:r>
              <a:rPr lang="en-US" altLang="en-US" sz="2800" smtClean="0">
                <a:solidFill>
                  <a:srgbClr val="000066"/>
                </a:solidFill>
                <a:latin typeface="Arial Black" panose="020B0A04020102020204" pitchFamily="34" charset="0"/>
              </a:rPr>
              <a:t>Prov. 21:9, 19</a:t>
            </a:r>
          </a:p>
          <a:p>
            <a:pPr eaLnBrk="1" hangingPunct="1">
              <a:defRPr/>
            </a:pPr>
            <a:endParaRPr lang="en-US" altLang="en-US" sz="280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8" name="Picture 4" descr="MCj03704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3013075"/>
            <a:ext cx="2590800" cy="2092325"/>
          </a:xfrm>
          <a:solidFill>
            <a:srgbClr val="6699FF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bg1"/>
                </a:solidFill>
                <a:latin typeface="Arial Black" pitchFamily="34" charset="0"/>
              </a:rPr>
              <a:t>The Burden Of Reputation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5867400" cy="4953000"/>
          </a:xfrm>
          <a:solidFill>
            <a:srgbClr val="66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Guard their name &amp; reputation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Prov. 22:1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Be accountable to one another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– 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Prov. 12:15; 27:17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Practice forgiveness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Prov. 17:9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Practice honesty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Prov. 21:2-3</a:t>
            </a:r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6" name="Picture 4" descr="MCj03704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2971800"/>
            <a:ext cx="2667000" cy="2016125"/>
          </a:xfrm>
          <a:solidFill>
            <a:srgbClr val="6699FF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bg1"/>
                </a:solidFill>
                <a:latin typeface="Arial Black" pitchFamily="34" charset="0"/>
              </a:rPr>
              <a:t>The Burden Of Reputation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562600" cy="4572000"/>
          </a:xfrm>
          <a:solidFill>
            <a:srgbClr val="66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Practice reverence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b="1" smtClean="0">
                <a:solidFill>
                  <a:srgbClr val="000066"/>
                </a:solidFill>
                <a:latin typeface="Arial Black" panose="020B0A04020102020204" pitchFamily="34" charset="0"/>
              </a:rPr>
              <a:t>Prov. 14:26; 16:3</a:t>
            </a:r>
          </a:p>
          <a:p>
            <a:pPr eaLnBrk="1" hangingPunct="1">
              <a:defRPr/>
            </a:pPr>
            <a:r>
              <a:rPr lang="en-US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Practice contentment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 – </a:t>
            </a:r>
            <a:r>
              <a:rPr lang="en-US" altLang="en-US" sz="2800" b="1" smtClean="0">
                <a:solidFill>
                  <a:srgbClr val="000066"/>
                </a:solidFill>
                <a:latin typeface="Arial Black" panose="020B0A04020102020204" pitchFamily="34" charset="0"/>
              </a:rPr>
              <a:t>Prov. 15:16; 16:8</a:t>
            </a:r>
          </a:p>
          <a:p>
            <a:pPr eaLnBrk="1" hangingPunct="1">
              <a:defRPr/>
            </a:pPr>
            <a:r>
              <a:rPr lang="en-US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Practice respect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</a:t>
            </a:r>
            <a:r>
              <a:rPr lang="en-US" altLang="en-US" sz="2800" b="1" smtClean="0">
                <a:solidFill>
                  <a:srgbClr val="000066"/>
                </a:solidFill>
                <a:latin typeface="Arial Black" panose="020B0A04020102020204" pitchFamily="34" charset="0"/>
              </a:rPr>
              <a:t>Prov. 16:31; 23:22</a:t>
            </a:r>
          </a:p>
          <a:p>
            <a:pPr eaLnBrk="1" hangingPunct="1">
              <a:defRPr/>
            </a:pPr>
            <a:r>
              <a:rPr lang="en-US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Communicate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–                       </a:t>
            </a:r>
            <a:r>
              <a:rPr lang="en-US" altLang="en-US" sz="2800" b="1" smtClean="0">
                <a:solidFill>
                  <a:srgbClr val="000066"/>
                </a:solidFill>
                <a:latin typeface="Arial Black" panose="020B0A04020102020204" pitchFamily="34" charset="0"/>
              </a:rPr>
              <a:t>Prov. 25:11</a:t>
            </a:r>
          </a:p>
          <a:p>
            <a:pPr eaLnBrk="1" hangingPunct="1">
              <a:defRPr/>
            </a:pPr>
            <a:endParaRPr lang="en-US" altLang="en-US" sz="2800" smtClean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0" name="Picture 4" descr="MCj03704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3013075"/>
            <a:ext cx="2438400" cy="2016125"/>
          </a:xfrm>
          <a:solidFill>
            <a:srgbClr val="6699FF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Cj0370404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00200"/>
            <a:ext cx="5181600" cy="3810000"/>
          </a:xfrm>
          <a:solidFill>
            <a:srgbClr val="000066"/>
          </a:solidFill>
          <a:ln>
            <a:solidFill>
              <a:srgbClr val="6699FF"/>
            </a:solidFill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81000" y="59436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444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ena Outline"/>
              </a:rPr>
              <a:t>The Burden Of Marriage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86" name="WordArt 6"/>
          <p:cNvSpPr>
            <a:spLocks noChangeArrowheads="1" noChangeShapeType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6699FF"/>
                </a:solidFill>
                <a:latin typeface="Arena Outline"/>
              </a:rPr>
              <a:t>Bearing The Burdens Of Life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1219200"/>
            <a:ext cx="1600200" cy="45720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696200" y="1219200"/>
            <a:ext cx="1447800" cy="45720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09265" y="2967335"/>
            <a:ext cx="8725467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Blessings of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990600"/>
          </a:xfrm>
          <a:solidFill>
            <a:schemeClr val="tx2"/>
          </a:solidFill>
        </p:spPr>
        <p:txBody>
          <a:bodyPr anchor="ctr"/>
          <a:lstStyle/>
          <a:p>
            <a:pPr>
              <a:defRPr/>
            </a:pPr>
            <a:endParaRPr lang="en-US" altLang="en-US" sz="3600" b="1" i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1200"/>
            <a:ext cx="9144000" cy="83820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altLang="en-US" sz="36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"One father is more than a hundred school masters."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52400" y="5943600"/>
            <a:ext cx="883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"It is a wise father that knows his own child."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5257800" y="1371600"/>
            <a:ext cx="37338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English Proverb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5638800" y="6705600"/>
            <a:ext cx="32004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Shakespeare</a:t>
            </a:r>
          </a:p>
        </p:txBody>
      </p:sp>
      <p:pic>
        <p:nvPicPr>
          <p:cNvPr id="21514" name="Picture 10" descr="j020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j0308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8288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j03093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82880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3555" name="Picture 3" descr="j02898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828800"/>
            <a:ext cx="3657600" cy="3505200"/>
          </a:xfrm>
          <a:noFill/>
        </p:spPr>
      </p:pic>
      <p:pic>
        <p:nvPicPr>
          <p:cNvPr id="23556" name="Picture 4" descr="j03093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38700" y="1828800"/>
            <a:ext cx="4000500" cy="3505200"/>
          </a:xfr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"A father is always making </a:t>
            </a:r>
          </a:p>
          <a:p>
            <a:pPr algn="ctr"/>
            <a:r>
              <a:rPr lang="en-US" sz="2800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his baby into a little woman.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838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And when she is a woman</a:t>
            </a:r>
          </a:p>
          <a:p>
            <a:pPr algn="ctr"/>
            <a:r>
              <a:rPr lang="en-US" sz="3600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he turns her back again!"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6172200" y="6477000"/>
            <a:ext cx="2667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Enid Bagnold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281940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2400" i="1">
                <a:solidFill>
                  <a:schemeClr val="bg1"/>
                </a:solidFill>
                <a:latin typeface="Arial Black" panose="020B0A04020102020204" pitchFamily="34" charset="0"/>
              </a:rPr>
              <a:t>“I watched a small man with thick calluses on both hands work fifteen and sixteen hours a day.  I saw him once literally bleed from the bottoms of his feet, a man who came here uneducated, alone, unable to speak the language, who taught me all I needed to know about faith and hard work by simple eloquence of his example.”</a:t>
            </a:r>
            <a:br>
              <a:rPr lang="en-US" altLang="en-US" sz="2400" i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Mario Cuomo</a:t>
            </a:r>
          </a:p>
        </p:txBody>
      </p:sp>
      <p:pic>
        <p:nvPicPr>
          <p:cNvPr id="25603" name="Picture 3" descr="MPj042303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200400"/>
            <a:ext cx="4572000" cy="3657600"/>
          </a:xfrm>
          <a:noFill/>
          <a:ln>
            <a:solidFill>
              <a:schemeClr val="tx1"/>
            </a:solidFill>
          </a:ln>
        </p:spPr>
      </p:pic>
      <p:pic>
        <p:nvPicPr>
          <p:cNvPr id="25604" name="Picture 4" descr="MPj039941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3200400"/>
            <a:ext cx="4427537" cy="36576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Cj0370404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00200"/>
            <a:ext cx="5181600" cy="2743200"/>
          </a:xfrm>
          <a:solidFill>
            <a:srgbClr val="000066"/>
          </a:solidFill>
          <a:ln>
            <a:solidFill>
              <a:srgbClr val="6699FF"/>
            </a:solidFill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04800" y="4495800"/>
            <a:ext cx="838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444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ena Outline"/>
              </a:rPr>
              <a:t>The Burden Of </a:t>
            </a:r>
            <a:r>
              <a:rPr lang="en-US" sz="3600" b="1" u="sng" kern="10" dirty="0" smtClean="0">
                <a:ln w="444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ena Outline"/>
              </a:rPr>
              <a:t>Marriage</a:t>
            </a:r>
          </a:p>
          <a:p>
            <a:pPr algn="ctr"/>
            <a:r>
              <a:rPr lang="en-US" sz="3600" b="1" u="sng" kern="10" dirty="0" smtClean="0">
                <a:ln w="444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ena Outline"/>
              </a:rPr>
              <a:t>And Parenting!</a:t>
            </a:r>
            <a:endParaRPr lang="en-US" sz="3600" b="1" u="sng" kern="10" dirty="0">
              <a:ln w="44450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latin typeface="Arena Outline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50" name="WordArt 6"/>
          <p:cNvSpPr>
            <a:spLocks noChangeArrowheads="1" noChangeShapeType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6699FF"/>
                </a:solidFill>
                <a:latin typeface="Arena Outline"/>
              </a:rPr>
              <a:t>Bearing The Burdens Of Life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219200"/>
            <a:ext cx="1600200" cy="32004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696200" y="1219200"/>
            <a:ext cx="1447800" cy="32004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" name="Oval 8"/>
          <p:cNvSpPr/>
          <p:nvPr/>
        </p:nvSpPr>
        <p:spPr>
          <a:xfrm>
            <a:off x="0" y="2514600"/>
            <a:ext cx="16002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Gal. 6:2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96200" y="2590800"/>
            <a:ext cx="14478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Gal. 6:5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 smtClean="0"/>
          </a:p>
        </p:txBody>
      </p:sp>
      <p:pic>
        <p:nvPicPr>
          <p:cNvPr id="27652" name="Picture 4" descr="MPj04089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28600" y="228600"/>
            <a:ext cx="2362200" cy="1752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What kind of </a:t>
            </a:r>
          </a:p>
          <a:p>
            <a:pPr algn="ctr"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father will</a:t>
            </a:r>
          </a:p>
          <a:p>
            <a:pPr algn="ctr"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 be?</a:t>
            </a:r>
          </a:p>
        </p:txBody>
      </p:sp>
      <p:sp>
        <p:nvSpPr>
          <p:cNvPr id="6" name="Double Wave 5"/>
          <p:cNvSpPr/>
          <p:nvPr/>
        </p:nvSpPr>
        <p:spPr>
          <a:xfrm>
            <a:off x="7467600" y="457200"/>
            <a:ext cx="1676400" cy="990600"/>
          </a:xfrm>
          <a:prstGeom prst="doubleWave">
            <a:avLst/>
          </a:prstGeom>
          <a:solidFill>
            <a:srgbClr val="6699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6:4</a:t>
            </a:r>
            <a:endParaRPr lang="en-US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/>
          <a:p>
            <a:r>
              <a:rPr lang="en-US" altLang="en-US" b="1" u="sng" smtClean="0">
                <a:solidFill>
                  <a:schemeClr val="bg1"/>
                </a:solidFill>
              </a:rPr>
              <a:t>I Chronicles 28:9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886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dirty="0"/>
              <a:t>“</a:t>
            </a:r>
            <a:r>
              <a:rPr lang="en-US" altLang="en-US" b="1" i="1" dirty="0"/>
              <a:t>As for you, my son Solomon </a:t>
            </a:r>
            <a:r>
              <a:rPr lang="en-US" altLang="en-US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know</a:t>
            </a:r>
            <a:r>
              <a:rPr lang="en-US" altLang="en-US" b="1" i="1" dirty="0"/>
              <a:t> the God of your father, and </a:t>
            </a:r>
            <a:r>
              <a:rPr lang="en-US" altLang="en-US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serve</a:t>
            </a:r>
            <a:r>
              <a:rPr lang="en-US" altLang="en-US" b="1" i="1" dirty="0"/>
              <a:t> Him with a </a:t>
            </a:r>
            <a:r>
              <a:rPr lang="en-US" altLang="en-US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loyal heart</a:t>
            </a:r>
            <a:r>
              <a:rPr lang="en-US" altLang="en-US" b="1" i="1" dirty="0"/>
              <a:t> and with a </a:t>
            </a:r>
            <a:r>
              <a:rPr lang="en-US" altLang="en-US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willing mind</a:t>
            </a:r>
            <a:r>
              <a:rPr lang="en-US" altLang="en-US" b="1" i="1" dirty="0"/>
              <a:t>; for </a:t>
            </a:r>
            <a:r>
              <a:rPr lang="en-US" altLang="en-US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searches all hearts </a:t>
            </a:r>
            <a:r>
              <a:rPr lang="en-US" altLang="en-US" b="1" i="1" dirty="0"/>
              <a:t>and </a:t>
            </a:r>
            <a:r>
              <a:rPr lang="en-US" altLang="en-US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understands</a:t>
            </a:r>
            <a:r>
              <a:rPr lang="en-US" altLang="en-US" b="1" i="1" dirty="0"/>
              <a:t> the </a:t>
            </a:r>
            <a:r>
              <a:rPr lang="en-US" altLang="en-US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 </a:t>
            </a:r>
            <a:r>
              <a:rPr lang="en-US" altLang="en-US" b="1" i="1" dirty="0"/>
              <a:t>of the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</a:t>
            </a:r>
            <a:r>
              <a:rPr lang="en-US" altLang="en-US" b="1" i="1" dirty="0"/>
              <a:t>.  If you </a:t>
            </a:r>
            <a:r>
              <a:rPr lang="en-US" altLang="en-US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seek</a:t>
            </a:r>
            <a:r>
              <a:rPr lang="en-US" altLang="en-US" b="1" i="1" dirty="0"/>
              <a:t> Him, </a:t>
            </a:r>
            <a:r>
              <a:rPr lang="en-US" altLang="en-US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be found by you</a:t>
            </a:r>
            <a:r>
              <a:rPr lang="en-US" altLang="en-US" b="1" i="1" dirty="0"/>
              <a:t> but if you </a:t>
            </a:r>
            <a:r>
              <a:rPr lang="en-US" altLang="en-US" b="1" i="1" u="sng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forsake</a:t>
            </a:r>
            <a:r>
              <a:rPr lang="en-US" altLang="en-US" b="1" i="1" dirty="0">
                <a:solidFill>
                  <a:srgbClr val="0066CC"/>
                </a:solidFill>
              </a:rPr>
              <a:t> </a:t>
            </a:r>
            <a:r>
              <a:rPr lang="en-US" altLang="en-US" b="1" i="1" dirty="0"/>
              <a:t>Him, He will </a:t>
            </a:r>
            <a:r>
              <a:rPr lang="en-US" altLang="en-US" b="1" i="1" u="sng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you off 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forever</a:t>
            </a:r>
            <a:r>
              <a:rPr lang="en-US" altLang="en-US" b="1" i="1" dirty="0"/>
              <a:t>.”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 u="sng">
                <a:solidFill>
                  <a:schemeClr val="bg1"/>
                </a:solidFill>
                <a:latin typeface="Arial Black" pitchFamily="34" charset="0"/>
              </a:rPr>
              <a:t>A Verse To Remember For Godly Fathers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4000" b="1" i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Know God</a:t>
            </a:r>
            <a:r>
              <a:rPr lang="en-US" alt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---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Chronicles 28:9</a:t>
            </a:r>
          </a:p>
          <a:p>
            <a:pPr>
              <a:defRPr/>
            </a:pPr>
            <a:r>
              <a:rPr lang="en-US" altLang="en-US" b="1"/>
              <a:t>Nothing more important in life ---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Jeremiah 9:23-24</a:t>
            </a:r>
          </a:p>
          <a:p>
            <a:pPr>
              <a:defRPr/>
            </a:pPr>
            <a:r>
              <a:rPr lang="en-US" altLang="en-US" b="1"/>
              <a:t>Displeasing to God not to know Him ---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Judges 2:10; Hosea 4:1, 6;                        Romans 1:18-28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Godly Fathers Teach Their Children: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377031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4000" b="1" i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Serve God</a:t>
            </a:r>
            <a:r>
              <a:rPr lang="en-US" altLang="en-US" b="1"/>
              <a:t> ---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Chronicles 28:9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b="1"/>
              <a:t>With a loyal heart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b="1"/>
              <a:t>With wholehearted devotion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b="1"/>
              <a:t>It is our way to show we understand the greatest commandment---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Matthew 22:36-38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alt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altLang="en-US" b="1"/>
          </a:p>
          <a:p>
            <a:pPr>
              <a:buFontTx/>
              <a:buNone/>
              <a:defRPr/>
            </a:pPr>
            <a:endParaRPr lang="en-US" altLang="en-US" b="1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39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Godly Fathers Teach Their Children: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377031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4000" b="1" i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Seek God</a:t>
            </a:r>
            <a:r>
              <a:rPr lang="en-US" altLang="en-US" b="1"/>
              <a:t> ---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Chronicles 28:9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Matthew 6:33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b="1"/>
              <a:t>This is the whole duty of man ---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</a:t>
            </a:r>
            <a:r>
              <a:rPr lang="en-US" altLang="en-US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Eccl. 12:13-14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alt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altLang="en-US" b="1"/>
          </a:p>
          <a:p>
            <a:pPr>
              <a:buFontTx/>
              <a:buNone/>
              <a:defRPr/>
            </a:pPr>
            <a:endParaRPr lang="en-US" altLang="en-US" b="1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739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Godly Fathers Teach Their Children: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9144000" cy="114300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7891" name="Picture 3" descr="MPj0407374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3349625" cy="2185988"/>
          </a:xfrm>
          <a:noFill/>
          <a:ln>
            <a:solidFill>
              <a:schemeClr val="tx1"/>
            </a:solidFill>
          </a:ln>
        </p:spPr>
      </p:pic>
      <p:pic>
        <p:nvPicPr>
          <p:cNvPr id="37892" name="Picture 4" descr="MPj040895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1600200"/>
            <a:ext cx="2514600" cy="2144713"/>
          </a:xfrm>
          <a:noFill/>
          <a:ln>
            <a:solidFill>
              <a:schemeClr val="tx1"/>
            </a:solidFill>
          </a:ln>
        </p:spPr>
      </p:pic>
      <p:pic>
        <p:nvPicPr>
          <p:cNvPr id="37893" name="Picture 5" descr="MPj042273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938588"/>
            <a:ext cx="3570288" cy="2386012"/>
          </a:xfrm>
          <a:noFill/>
          <a:ln>
            <a:solidFill>
              <a:schemeClr val="tx1"/>
            </a:solidFill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How Will They Remember Me?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152400" y="6400800"/>
            <a:ext cx="883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Godly Fathers Need To Consider This Daily!</a:t>
            </a:r>
          </a:p>
        </p:txBody>
      </p:sp>
      <p:pic>
        <p:nvPicPr>
          <p:cNvPr id="37897" name="Picture 9" descr="MPj0408927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629400" y="3962400"/>
            <a:ext cx="2514600" cy="2362200"/>
          </a:xfrm>
          <a:noFill/>
          <a:ln>
            <a:solidFill>
              <a:schemeClr val="tx1"/>
            </a:solidFill>
          </a:ln>
        </p:spPr>
      </p:pic>
      <p:pic>
        <p:nvPicPr>
          <p:cNvPr id="37898" name="Picture 10" descr="MPj040736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0600" y="1600200"/>
            <a:ext cx="271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9" name="Picture 11" descr="MPj039941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962400"/>
            <a:ext cx="286543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828800"/>
          </a:xfrm>
          <a:solidFill>
            <a:srgbClr val="8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3600" b="1" i="1" smtClean="0">
                <a:solidFill>
                  <a:schemeClr val="bg1"/>
                </a:solidFill>
              </a:rPr>
              <a:t>When They Open Their Bibles Let Them Remember Me As The One Who Taught Them About God’s Word</a:t>
            </a:r>
          </a:p>
        </p:txBody>
      </p:sp>
      <p:pic>
        <p:nvPicPr>
          <p:cNvPr id="39939" name="Picture 3" descr="MPj0400301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133600"/>
            <a:ext cx="8610600" cy="4187825"/>
          </a:xfrm>
          <a:noFill/>
          <a:ln>
            <a:solidFill>
              <a:schemeClr val="tx1"/>
            </a:solidFill>
          </a:ln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228600" y="6477000"/>
            <a:ext cx="868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Godly Fathers Are A Blessing To Their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  <a:ln>
            <a:solidFill>
              <a:srgbClr val="000066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5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Reflections</a:t>
            </a:r>
            <a:r>
              <a:rPr lang="en-US" altLang="en-US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solidFill>
            <a:srgbClr val="000066"/>
          </a:solidFill>
          <a:ln>
            <a:solidFill>
              <a:srgbClr val="CC0000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Abortions</a:t>
            </a:r>
          </a:p>
          <a:p>
            <a:pPr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Neglecting</a:t>
            </a:r>
          </a:p>
          <a:p>
            <a:pPr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Abuse</a:t>
            </a:r>
          </a:p>
          <a:p>
            <a:pPr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Abandon</a:t>
            </a:r>
          </a:p>
          <a:p>
            <a:pPr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Killing</a:t>
            </a:r>
          </a:p>
          <a:p>
            <a:pPr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Selling</a:t>
            </a:r>
          </a:p>
          <a:p>
            <a:pPr>
              <a:defRPr/>
            </a:pPr>
            <a:endParaRPr lang="en-US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8" name="Picture 4" descr="MPj040205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6988" y="2400300"/>
            <a:ext cx="3579812" cy="2857500"/>
          </a:xfrm>
          <a:noFill/>
          <a:ln>
            <a:solidFill>
              <a:srgbClr val="000066"/>
            </a:solidFill>
          </a:ln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4716463" y="1600200"/>
            <a:ext cx="42481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Why doesn't my mommy love me?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4643438" y="5516563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"I just want my mommy to love me!"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i="1" u="sng" smtClean="0">
                <a:solidFill>
                  <a:srgbClr val="C00000"/>
                </a:solidFill>
                <a:latin typeface="Arial Black" pitchFamily="34" charset="0"/>
              </a:rPr>
              <a:t>Quotes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000066"/>
                </a:solidFill>
              </a:rPr>
              <a:t>“Being a full-time mother is one of the highest salaried jobs…since the payment is pure love.”---</a:t>
            </a:r>
            <a:r>
              <a:rPr lang="en-US" altLang="en-US" smtClean="0">
                <a:solidFill>
                  <a:srgbClr val="000066"/>
                </a:solidFill>
              </a:rPr>
              <a:t> </a:t>
            </a:r>
            <a:r>
              <a:rPr lang="en-US" altLang="en-US" sz="2400" smtClean="0">
                <a:solidFill>
                  <a:srgbClr val="000066"/>
                </a:solidFill>
              </a:rPr>
              <a:t>Mildred B. Vermont</a:t>
            </a:r>
          </a:p>
          <a:p>
            <a:r>
              <a:rPr lang="en-US" altLang="en-US" b="1" i="1" smtClean="0">
                <a:solidFill>
                  <a:srgbClr val="000066"/>
                </a:solidFill>
              </a:rPr>
              <a:t>“All that I am or ever hope to be, I owe to my angel Mother.”</a:t>
            </a:r>
            <a:r>
              <a:rPr lang="en-US" altLang="en-US" smtClean="0">
                <a:solidFill>
                  <a:srgbClr val="000066"/>
                </a:solidFill>
              </a:rPr>
              <a:t> --- </a:t>
            </a:r>
            <a:r>
              <a:rPr lang="en-US" altLang="en-US" sz="2400" smtClean="0">
                <a:solidFill>
                  <a:srgbClr val="000066"/>
                </a:solidFill>
              </a:rPr>
              <a:t>Abraham Lincoln</a:t>
            </a:r>
          </a:p>
          <a:p>
            <a:r>
              <a:rPr lang="en-US" altLang="en-US" b="1" i="1" smtClean="0">
                <a:solidFill>
                  <a:srgbClr val="000066"/>
                </a:solidFill>
              </a:rPr>
              <a:t>“We never know the love of the parent until we become parents ourselves. </a:t>
            </a:r>
            <a:r>
              <a:rPr lang="en-US" altLang="en-US" sz="2400" smtClean="0">
                <a:solidFill>
                  <a:srgbClr val="000066"/>
                </a:solidFill>
              </a:rPr>
              <a:t>--- Henry Ward Beecher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i="1" u="sng" smtClean="0">
                <a:solidFill>
                  <a:srgbClr val="C00000"/>
                </a:solidFill>
                <a:latin typeface="Arial Black" pitchFamily="34" charset="0"/>
              </a:rPr>
              <a:t>Quotes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r>
              <a:rPr lang="en-US" altLang="en-US" sz="2800" b="1" i="1" dirty="0" smtClean="0">
                <a:solidFill>
                  <a:srgbClr val="000066"/>
                </a:solidFill>
              </a:rPr>
              <a:t>“This heart, my own dear mother, bends, with love’s true instinct, back to thee.”---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000" dirty="0" smtClean="0">
                <a:solidFill>
                  <a:srgbClr val="000066"/>
                </a:solidFill>
              </a:rPr>
              <a:t>Thomas Moore</a:t>
            </a:r>
          </a:p>
          <a:p>
            <a:r>
              <a:rPr lang="en-US" altLang="en-US" sz="2800" b="1" i="1" dirty="0" smtClean="0">
                <a:solidFill>
                  <a:srgbClr val="000066"/>
                </a:solidFill>
              </a:rPr>
              <a:t>“A mother is a person who seeing there are only four pieces of pie to give to five people, promptly announces she never did care for pie .”</a:t>
            </a:r>
            <a:r>
              <a:rPr lang="en-US" altLang="en-US" sz="2800" dirty="0" smtClean="0">
                <a:solidFill>
                  <a:srgbClr val="000066"/>
                </a:solidFill>
              </a:rPr>
              <a:t> --- </a:t>
            </a:r>
            <a:r>
              <a:rPr lang="en-US" altLang="en-US" sz="2000" dirty="0" err="1" smtClean="0">
                <a:solidFill>
                  <a:srgbClr val="000066"/>
                </a:solidFill>
              </a:rPr>
              <a:t>Tenneva</a:t>
            </a:r>
            <a:r>
              <a:rPr lang="en-US" altLang="en-US" sz="2000" dirty="0" smtClean="0">
                <a:solidFill>
                  <a:srgbClr val="000066"/>
                </a:solidFill>
              </a:rPr>
              <a:t> Jordan</a:t>
            </a:r>
          </a:p>
          <a:p>
            <a:r>
              <a:rPr lang="en-US" altLang="en-US" sz="2800" b="1" i="1" dirty="0" smtClean="0">
                <a:solidFill>
                  <a:srgbClr val="000066"/>
                </a:solidFill>
              </a:rPr>
              <a:t>“Mama exhorted her children at every opportunity to “jump at de sun”.  We might not land on the sun, but at least we would get off the ground.” </a:t>
            </a:r>
            <a:r>
              <a:rPr lang="en-US" altLang="en-US" sz="2000" dirty="0" smtClean="0">
                <a:solidFill>
                  <a:srgbClr val="000066"/>
                </a:solidFill>
              </a:rPr>
              <a:t>--- </a:t>
            </a:r>
            <a:r>
              <a:rPr lang="en-US" altLang="en-US" sz="2000" dirty="0" err="1" smtClean="0">
                <a:solidFill>
                  <a:srgbClr val="000066"/>
                </a:solidFill>
              </a:rPr>
              <a:t>Zora</a:t>
            </a:r>
            <a:r>
              <a:rPr lang="en-US" altLang="en-US" sz="2000" dirty="0" smtClean="0">
                <a:solidFill>
                  <a:srgbClr val="000066"/>
                </a:solidFill>
              </a:rPr>
              <a:t> Neale Hurston</a:t>
            </a:r>
          </a:p>
          <a:p>
            <a:endParaRPr lang="en-US" altLang="en-US" sz="2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90800"/>
            <a:ext cx="8686800" cy="2971800"/>
          </a:xfrm>
        </p:spPr>
        <p:txBody>
          <a:bodyPr/>
          <a:lstStyle/>
          <a:p>
            <a:pPr algn="l" eaLnBrk="1" hangingPunct="1"/>
            <a:r>
              <a:rPr lang="en-US" altLang="en-US" sz="4800" smtClean="0">
                <a:solidFill>
                  <a:schemeClr val="bg1"/>
                </a:solidFill>
                <a:latin typeface="Arial Black" pitchFamily="34" charset="0"/>
              </a:rPr>
              <a:t>“For I wish that all men were even as I myself.” </a:t>
            </a: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The Burden Of Marriage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3733800" y="5257800"/>
            <a:ext cx="4724400" cy="9144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solidFill>
                  <a:srgbClr val="000066"/>
                </a:solidFill>
                <a:latin typeface="Arial Black" pitchFamily="34" charset="0"/>
              </a:rPr>
              <a:t>I Corinthians 7:7a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609600" y="1371600"/>
            <a:ext cx="7848600" cy="76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9138"/>
          </a:xfrm>
          <a:solidFill>
            <a:schemeClr val="tx1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Godly Mothers Are Special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19431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endParaRPr lang="en-US" altLang="en-US" sz="2000" b="1" smtClean="0"/>
          </a:p>
          <a:p>
            <a:pPr>
              <a:lnSpc>
                <a:spcPct val="80000"/>
              </a:lnSpc>
            </a:pPr>
            <a:r>
              <a:rPr lang="en-US" altLang="en-US" sz="2800" b="1" smtClean="0"/>
              <a:t>The Mother of Moses --- </a:t>
            </a:r>
            <a:r>
              <a:rPr lang="en-US" altLang="en-US" sz="2800" b="1" smtClean="0">
                <a:solidFill>
                  <a:srgbClr val="800000"/>
                </a:solidFill>
              </a:rPr>
              <a:t>Exodus 2</a:t>
            </a:r>
          </a:p>
          <a:p>
            <a:pPr>
              <a:lnSpc>
                <a:spcPct val="80000"/>
              </a:lnSpc>
            </a:pPr>
            <a:r>
              <a:rPr lang="en-US" altLang="en-US" sz="2800" b="1" smtClean="0"/>
              <a:t>Hannah the Mother of Samuel --- </a:t>
            </a:r>
            <a:r>
              <a:rPr lang="en-US" altLang="en-US" sz="2800" b="1" smtClean="0">
                <a:solidFill>
                  <a:srgbClr val="800000"/>
                </a:solidFill>
              </a:rPr>
              <a:t>I Samuel 1 &amp; 2</a:t>
            </a:r>
          </a:p>
          <a:p>
            <a:pPr>
              <a:lnSpc>
                <a:spcPct val="80000"/>
              </a:lnSpc>
            </a:pPr>
            <a:r>
              <a:rPr lang="en-US" altLang="en-US" sz="2800" b="1" smtClean="0"/>
              <a:t>The Gentile Mother of </a:t>
            </a:r>
            <a:r>
              <a:rPr lang="en-US" altLang="en-US" sz="2800" b="1" smtClean="0">
                <a:solidFill>
                  <a:srgbClr val="800000"/>
                </a:solidFill>
              </a:rPr>
              <a:t>Matthew 15:21-28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4508500"/>
            <a:ext cx="9144000" cy="23495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3600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We Owe Godly Mothers So Much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52513"/>
          </a:xfrm>
          <a:solidFill>
            <a:srgbClr val="000066"/>
          </a:solidFill>
        </p:spPr>
        <p:txBody>
          <a:bodyPr anchor="ctr"/>
          <a:lstStyle/>
          <a:p>
            <a:r>
              <a:rPr lang="en-US" altLang="en-US" sz="3600" b="1" i="1" smtClean="0">
                <a:solidFill>
                  <a:srgbClr val="FFCC00"/>
                </a:solidFill>
              </a:rPr>
              <a:t>GODLY MOTHERS ARE SPECIAL!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9138"/>
            <a:ext cx="9144000" cy="1079500"/>
          </a:xfrm>
          <a:solidFill>
            <a:srgbClr val="000066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smtClean="0">
                <a:solidFill>
                  <a:srgbClr val="FFCC00"/>
                </a:solidFill>
              </a:rPr>
              <a:t>The Great Examples Of Lois And Eunice</a:t>
            </a:r>
          </a:p>
          <a:p>
            <a:pPr>
              <a:lnSpc>
                <a:spcPct val="90000"/>
              </a:lnSpc>
            </a:pPr>
            <a:r>
              <a:rPr lang="en-US" altLang="en-US" sz="3200" b="1" smtClean="0">
                <a:solidFill>
                  <a:srgbClr val="FFCC00"/>
                </a:solidFill>
              </a:rPr>
              <a:t>As Recorded By Paul</a:t>
            </a:r>
          </a:p>
        </p:txBody>
      </p:sp>
      <p:pic>
        <p:nvPicPr>
          <p:cNvPr id="48132" name="Picture 4" descr="j0284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068638"/>
            <a:ext cx="56896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900113" y="1268413"/>
            <a:ext cx="7200900" cy="5048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II Tim. 1:3-7; II Tim. 3:10-17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068638"/>
            <a:ext cx="1835150" cy="378936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Lois An</a:t>
            </a:r>
          </a:p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Example Of</a:t>
            </a:r>
          </a:p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A Godly </a:t>
            </a:r>
          </a:p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Grandmother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524750" y="3068638"/>
            <a:ext cx="1619250" cy="378936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Eunice An</a:t>
            </a:r>
          </a:p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Example</a:t>
            </a:r>
          </a:p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Of A Godly</a:t>
            </a:r>
          </a:p>
          <a:p>
            <a:pPr algn="ctr"/>
            <a:r>
              <a:rPr lang="en-US" altLang="en-US" sz="2400" b="1">
                <a:solidFill>
                  <a:srgbClr val="000066"/>
                </a:solidFill>
                <a:latin typeface="Times New Roman" pitchFamily="18" charset="0"/>
              </a:rPr>
              <a:t>Mother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000066"/>
          </a:solidFill>
          <a:ln>
            <a:solidFill>
              <a:srgbClr val="000066"/>
            </a:solidFill>
          </a:ln>
        </p:spPr>
        <p:txBody>
          <a:bodyPr/>
          <a:lstStyle/>
          <a:p>
            <a:r>
              <a:rPr lang="en-US" altLang="en-US" b="1" u="sng" smtClean="0">
                <a:solidFill>
                  <a:srgbClr val="FFCC00"/>
                </a:solidFill>
              </a:rPr>
              <a:t>What Timothy Was Taught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4508500"/>
            <a:ext cx="9144000" cy="23495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 sz="240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 have genuine faith</a:t>
            </a:r>
          </a:p>
          <a:p>
            <a:pPr algn="ctr">
              <a:defRPr/>
            </a:pPr>
            <a:r>
              <a:rPr lang="en-US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Holy Scriptures will make one wise for salvation</a:t>
            </a:r>
          </a:p>
          <a:p>
            <a:pPr algn="ctr">
              <a:defRPr/>
            </a:pPr>
            <a:r>
              <a:rPr lang="en-US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Holy Scriptures given by inspiration of God</a:t>
            </a:r>
          </a:p>
          <a:p>
            <a:pPr algn="ctr">
              <a:defRPr/>
            </a:pPr>
            <a:r>
              <a:rPr lang="en-US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Holy Scriptures are profitable</a:t>
            </a:r>
          </a:p>
          <a:p>
            <a:pPr algn="ctr">
              <a:defRPr/>
            </a:pPr>
            <a:r>
              <a:rPr lang="en-US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Holy Scriptures make one complete, thoroughly equipped</a:t>
            </a:r>
          </a:p>
          <a:p>
            <a:pPr algn="ctr">
              <a:defRPr/>
            </a:pPr>
            <a:endParaRPr lang="en-US" altLang="en-US" sz="24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0" name="Picture 4" descr="j0309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268413"/>
            <a:ext cx="3657600" cy="3240087"/>
          </a:xfr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268413"/>
            <a:ext cx="2771775" cy="3240087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“when I call to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remembrance the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genuine faith that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is in you,..”</a:t>
            </a:r>
            <a:r>
              <a:rPr lang="en-US" altLang="en-US" sz="1400" b="1" i="1">
                <a:solidFill>
                  <a:srgbClr val="FFCC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372225" y="1268413"/>
            <a:ext cx="2771775" cy="3240087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“…and that from 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childhood you have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known the Holy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Scriptures, which 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are able to make you 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wise for salvation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through faith which</a:t>
            </a:r>
          </a:p>
          <a:p>
            <a:pPr algn="ctr"/>
            <a:r>
              <a:rPr lang="en-US" altLang="en-US" sz="2400" b="1" i="1">
                <a:solidFill>
                  <a:srgbClr val="FFCC00"/>
                </a:solidFill>
                <a:latin typeface="Times New Roman" pitchFamily="18" charset="0"/>
              </a:rPr>
              <a:t>is in Christ Jesus.”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16113"/>
          </a:xfrm>
          <a:solidFill>
            <a:srgbClr val="000000"/>
          </a:solidFill>
        </p:spPr>
        <p:txBody>
          <a:bodyPr/>
          <a:lstStyle/>
          <a:p>
            <a:r>
              <a:rPr lang="en-US" altLang="en-US" b="1" i="1" u="sng" smtClean="0">
                <a:solidFill>
                  <a:schemeClr val="bg1"/>
                </a:solidFill>
              </a:rPr>
              <a:t>Godly Mothers Are Special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5625"/>
            <a:ext cx="9144000" cy="2492375"/>
          </a:xfrm>
          <a:solidFill>
            <a:srgbClr val="000000"/>
          </a:solidFill>
        </p:spPr>
        <p:txBody>
          <a:bodyPr/>
          <a:lstStyle/>
          <a:p>
            <a:pPr algn="ctr">
              <a:buFontTx/>
              <a:buNone/>
            </a:pPr>
            <a:endParaRPr lang="en-US" altLang="en-US" smtClean="0"/>
          </a:p>
          <a:p>
            <a:pPr algn="ctr">
              <a:buFontTx/>
              <a:buNone/>
            </a:pPr>
            <a:endParaRPr lang="en-US" altLang="en-US" smtClean="0"/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Proverbs 31:28</a:t>
            </a: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7920037" cy="156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"Her children rise up</a:t>
            </a:r>
          </a:p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and call her blessed."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6858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anchor="ctr"/>
          <a:lstStyle/>
          <a:p>
            <a:pPr eaLnBrk="1" hangingPunct="1"/>
            <a:r>
              <a:rPr lang="en-US" altLang="en-US" sz="4000" u="sng" smtClean="0">
                <a:solidFill>
                  <a:schemeClr val="accent2"/>
                </a:solidFill>
                <a:latin typeface="Arial Black" pitchFamily="34" charset="0"/>
              </a:rPr>
              <a:t>Malachi 2:16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5105400" cy="2819400"/>
          </a:xfrm>
        </p:spPr>
        <p:txBody>
          <a:bodyPr/>
          <a:lstStyle/>
          <a:p>
            <a:pPr eaLnBrk="1" hangingPunct="1"/>
            <a:endParaRPr lang="en-US" altLang="en-US" sz="3600" b="1" u="sng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endParaRPr lang="en-US" altLang="en-US" sz="3200" smtClean="0">
              <a:solidFill>
                <a:schemeClr val="bg1"/>
              </a:solidFill>
            </a:endParaRPr>
          </a:p>
        </p:txBody>
      </p:sp>
      <p:pic>
        <p:nvPicPr>
          <p:cNvPr id="54276" name="Picture 4" descr="MCj03704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3048000" cy="2743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752475" y="609600"/>
            <a:ext cx="76390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The Burden Of Making It Work!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52400" y="3733800"/>
            <a:ext cx="5486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381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In a changing world,</a:t>
            </a:r>
          </a:p>
          <a:p>
            <a:pPr algn="ctr"/>
            <a:r>
              <a:rPr lang="en-US" sz="2400" kern="10" dirty="0">
                <a:ln w="381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Eternal principles never change</a:t>
            </a:r>
            <a:r>
              <a:rPr lang="en-US" sz="2400" kern="10" dirty="0">
                <a:ln w="9525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.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4000" dirty="0">
                <a:solidFill>
                  <a:srgbClr val="000066"/>
                </a:solidFill>
                <a:latin typeface="Arial Black" pitchFamily="34" charset="0"/>
              </a:rPr>
              <a:t>“I can do all things through</a:t>
            </a:r>
          </a:p>
          <a:p>
            <a:pPr algn="ctr" eaLnBrk="1" hangingPunct="1"/>
            <a:r>
              <a:rPr lang="en-US" altLang="en-US" sz="4000" dirty="0">
                <a:solidFill>
                  <a:srgbClr val="000066"/>
                </a:solidFill>
                <a:latin typeface="Arial Black" pitchFamily="34" charset="0"/>
              </a:rPr>
              <a:t>Christ who strengthens 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6" grpId="0"/>
      <p:bldP spid="2048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6699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3505200"/>
          </a:xfrm>
          <a:solidFill>
            <a:srgbClr val="000066"/>
          </a:solidFill>
          <a:ln>
            <a:solidFill>
              <a:srgbClr val="6699FF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Hear the Word of God--- </a:t>
            </a:r>
            <a:r>
              <a:rPr lang="en-US" altLang="en-US" sz="3000" b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Rom. 10:17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Believing In Your Heart---  </a:t>
            </a:r>
            <a:r>
              <a:rPr lang="en-US" altLang="en-US" sz="3000" b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16:31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Repenting Of Your Sins--- </a:t>
            </a:r>
            <a:r>
              <a:rPr lang="en-US" altLang="en-US" sz="3000" b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2:38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Confess Christ Is The Son of God- </a:t>
            </a:r>
            <a:r>
              <a:rPr lang="en-US" altLang="en-US" sz="3000" b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John 4:15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Baptized Into Christ--- </a:t>
            </a:r>
            <a:r>
              <a:rPr lang="en-US" altLang="en-US" sz="3000" b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Gal. 3:26-29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Faithful Until Death--- </a:t>
            </a:r>
            <a:r>
              <a:rPr lang="en-US" altLang="en-US" sz="3000" b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Rev. 2:10; I Cor. 15:58</a:t>
            </a: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GOD'S PLAN FOR</a:t>
            </a:r>
          </a:p>
          <a:p>
            <a:pPr algn="ctr"/>
            <a:r>
              <a:rPr lang="en-US" sz="3600" kern="10">
                <a:ln w="508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YOUR SALVATION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“Nevertheless let each one of you in particular</a:t>
            </a:r>
          </a:p>
          <a:p>
            <a:pPr algn="ctr" eaLnBrk="1" hangingPunct="1">
              <a:defRPr/>
            </a:pPr>
            <a:r>
              <a:rPr lang="en-US" altLang="en-US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 love his own wife as himself, and let the wife see </a:t>
            </a:r>
          </a:p>
          <a:p>
            <a:pPr algn="ctr" eaLnBrk="1" hangingPunct="1">
              <a:defRPr/>
            </a:pPr>
            <a:r>
              <a:rPr lang="en-US" altLang="en-US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that she respects her husband.”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6699FF"/>
          </a:solidFill>
          <a:ln>
            <a:solidFill>
              <a:srgbClr val="000066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828800"/>
          </a:xfrm>
          <a:solidFill>
            <a:srgbClr val="6699FF"/>
          </a:solidFill>
          <a:ln>
            <a:solidFill>
              <a:srgbClr val="000066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8153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47625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Who To Marry?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5334000" cy="5486400"/>
          </a:xfrm>
          <a:solidFill>
            <a:srgbClr val="6699FF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Are they qualified?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What is he/she really like?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Religious Issues!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Where do we live?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The parents!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Employment!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Money issues!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Sex issues!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Activities!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CHILDREN!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The burden of failing!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66"/>
                </a:solidFill>
                <a:latin typeface="Arial Black" pitchFamily="34" charset="0"/>
              </a:rPr>
              <a:t>Becoming a caretaker!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800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Burden Of Marriage</a:t>
            </a:r>
          </a:p>
        </p:txBody>
      </p:sp>
      <p:pic>
        <p:nvPicPr>
          <p:cNvPr id="11269" name="Picture 5" descr="MCj03704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3048000" cy="2743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The Burden Of Marriage</a:t>
            </a: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4724400" y="5562600"/>
            <a:ext cx="4191000" cy="1066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solidFill>
                  <a:srgbClr val="000066"/>
                </a:solidFill>
                <a:latin typeface="Arial Black" pitchFamily="34" charset="0"/>
              </a:rPr>
              <a:t>I Corinthians 7:1-2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371600"/>
            <a:ext cx="7848600" cy="76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9222" name="Picture 7" descr="MCj03704040000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133600"/>
            <a:ext cx="2971800" cy="2667000"/>
          </a:xfrm>
          <a:solidFill>
            <a:srgbClr val="6699FF"/>
          </a:solidFill>
          <a:ln>
            <a:solidFill>
              <a:schemeClr val="bg1"/>
            </a:solidFill>
          </a:ln>
        </p:spPr>
      </p:pic>
      <p:sp>
        <p:nvSpPr>
          <p:cNvPr id="9223" name="Oval 8"/>
          <p:cNvSpPr>
            <a:spLocks noChangeArrowheads="1"/>
          </p:cNvSpPr>
          <p:nvPr/>
        </p:nvSpPr>
        <p:spPr bwMode="auto">
          <a:xfrm>
            <a:off x="152400" y="5562600"/>
            <a:ext cx="4191000" cy="1066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solidFill>
                  <a:srgbClr val="000066"/>
                </a:solidFill>
                <a:latin typeface="Arial Black" pitchFamily="34" charset="0"/>
              </a:rPr>
              <a:t>Genesis 2:24-25</a:t>
            </a:r>
          </a:p>
        </p:txBody>
      </p:sp>
      <p:sp>
        <p:nvSpPr>
          <p:cNvPr id="9224" name="WordArt 9"/>
          <p:cNvSpPr>
            <a:spLocks noChangeArrowheads="1" noChangeShapeType="1" noTextEdit="1"/>
          </p:cNvSpPr>
          <p:nvPr/>
        </p:nvSpPr>
        <p:spPr bwMode="auto">
          <a:xfrm>
            <a:off x="3581400" y="2209800"/>
            <a:ext cx="5410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In a changing world,</a:t>
            </a:r>
          </a:p>
          <a:p>
            <a:pPr algn="ctr"/>
            <a:r>
              <a:rPr lang="en-US" sz="2400" kern="10">
                <a:ln w="9525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Eternal principles never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  <p:pic>
        <p:nvPicPr>
          <p:cNvPr id="10244" name="Picture 4" descr="MPj04222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Enjoy The Honeymoon!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57200" y="5715000"/>
            <a:ext cx="822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Reality Of Marriage Awaits!</a:t>
            </a: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0" y="3200400"/>
            <a:ext cx="2362200" cy="10668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For Better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629400" y="3200400"/>
            <a:ext cx="2362200" cy="10668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For Worse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6858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anchor="ctr"/>
          <a:lstStyle/>
          <a:p>
            <a:pPr eaLnBrk="1" hangingPunct="1"/>
            <a:r>
              <a:rPr lang="en-US" altLang="en-US" sz="4000" u="sng" smtClean="0">
                <a:solidFill>
                  <a:schemeClr val="accent2"/>
                </a:solidFill>
                <a:latin typeface="Arial Black" pitchFamily="34" charset="0"/>
              </a:rPr>
              <a:t>Malachi 2:16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5105400" cy="2819400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solidFill>
                  <a:schemeClr val="bg1"/>
                </a:solidFill>
                <a:latin typeface="Arial Black" pitchFamily="34" charset="0"/>
              </a:rPr>
              <a:t>I Cor. 7:1-2</a:t>
            </a:r>
          </a:p>
          <a:p>
            <a:pPr eaLnBrk="1" hangingPunct="1"/>
            <a:r>
              <a:rPr lang="en-US" altLang="en-US" sz="3600" b="1" u="sng" smtClean="0">
                <a:solidFill>
                  <a:schemeClr val="bg1"/>
                </a:solidFill>
                <a:latin typeface="Arial Black" pitchFamily="34" charset="0"/>
              </a:rPr>
              <a:t>Hebrews 13:4</a:t>
            </a:r>
          </a:p>
          <a:p>
            <a:pPr eaLnBrk="1" hangingPunct="1"/>
            <a:r>
              <a:rPr lang="en-US" altLang="en-US" sz="3600" b="1" u="sng" smtClean="0">
                <a:solidFill>
                  <a:schemeClr val="bg1"/>
                </a:solidFill>
                <a:latin typeface="Arial Black" pitchFamily="34" charset="0"/>
              </a:rPr>
              <a:t>Ecclesiastes 9:9</a:t>
            </a:r>
          </a:p>
          <a:p>
            <a:pPr eaLnBrk="1" hangingPunct="1"/>
            <a:r>
              <a:rPr lang="en-US" altLang="en-US" sz="3600" b="1" u="sng" smtClean="0">
                <a:solidFill>
                  <a:schemeClr val="bg1"/>
                </a:solidFill>
                <a:latin typeface="Arial Black" pitchFamily="34" charset="0"/>
              </a:rPr>
              <a:t>Ephesians 5:33</a:t>
            </a:r>
          </a:p>
          <a:p>
            <a:pPr eaLnBrk="1" hangingPunct="1"/>
            <a:endParaRPr lang="en-US" altLang="en-US" sz="3200" smtClean="0">
              <a:solidFill>
                <a:schemeClr val="bg1"/>
              </a:solidFill>
            </a:endParaRPr>
          </a:p>
        </p:txBody>
      </p:sp>
      <p:pic>
        <p:nvPicPr>
          <p:cNvPr id="12292" name="Picture 4" descr="MCj03704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505200" cy="2743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752475" y="609600"/>
            <a:ext cx="76390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The Burden Of Making It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chemeClr val="bg1"/>
                </a:solidFill>
                <a:latin typeface="Arial Black" pitchFamily="34" charset="0"/>
              </a:rPr>
              <a:t>The Burden Of Loving Her </a:t>
            </a:r>
            <a:br>
              <a:rPr lang="en-US" altLang="en-US" b="1" u="sng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altLang="en-US" b="1" u="sng" smtClean="0">
                <a:solidFill>
                  <a:schemeClr val="bg1"/>
                </a:solidFill>
                <a:latin typeface="Arial Black" pitchFamily="34" charset="0"/>
              </a:rPr>
              <a:t>As She Wants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953000"/>
          </a:xfrm>
          <a:solidFill>
            <a:srgbClr val="6699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Closeness</a:t>
            </a:r>
            <a:r>
              <a:rPr lang="en-US" alt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-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She wants you to be close</a:t>
            </a:r>
          </a:p>
          <a:p>
            <a:pPr eaLnBrk="1" hangingPunct="1">
              <a:defRPr/>
            </a:pPr>
            <a:r>
              <a:rPr lang="en-US" altLang="en-US" sz="2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Openness</a:t>
            </a:r>
            <a:r>
              <a:rPr lang="en-US" altLang="en-US" sz="2800" b="1" u="sng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She wants you to be open</a:t>
            </a:r>
          </a:p>
          <a:p>
            <a:pPr eaLnBrk="1" hangingPunct="1">
              <a:defRPr/>
            </a:pPr>
            <a:r>
              <a:rPr lang="en-US" altLang="en-US" sz="2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Understanding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Don’t try to ‘fix’ her; LISTEN</a:t>
            </a:r>
          </a:p>
          <a:p>
            <a:pPr eaLnBrk="1" hangingPunct="1">
              <a:defRPr/>
            </a:pPr>
            <a:r>
              <a:rPr lang="en-US" altLang="en-US" sz="2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Peacemaking</a:t>
            </a:r>
            <a:r>
              <a:rPr lang="en-US" altLang="en-US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She wants you to say “I’m sorry”</a:t>
            </a:r>
          </a:p>
          <a:p>
            <a:pPr eaLnBrk="1" hangingPunct="1">
              <a:defRPr/>
            </a:pPr>
            <a:r>
              <a:rPr lang="en-US" altLang="en-US" sz="2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Loyalty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She needs to know you’re committed</a:t>
            </a:r>
          </a:p>
          <a:p>
            <a:pPr eaLnBrk="1" hangingPunct="1">
              <a:defRPr/>
            </a:pPr>
            <a:r>
              <a:rPr lang="en-US" altLang="en-US" sz="2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Esteem</a:t>
            </a:r>
            <a:r>
              <a:rPr lang="en-US" alt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She wants you to honor and cherish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her</a:t>
            </a:r>
          </a:p>
          <a:p>
            <a:pPr eaLnBrk="1" hangingPunct="1">
              <a:defRPr/>
            </a:pPr>
            <a:endParaRPr lang="en-US" altLang="en-US" sz="280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1309</Words>
  <Application>Microsoft Office PowerPoint</Application>
  <PresentationFormat>On-screen Show (4:3)</PresentationFormat>
  <Paragraphs>217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Malachi 2:16</vt:lpstr>
      <vt:lpstr>The Burden Of Loving Her  As She Wants</vt:lpstr>
      <vt:lpstr>The Burden Of Giving Him The Respect He Desires</vt:lpstr>
      <vt:lpstr>The Burden Of  Unconditional Love</vt:lpstr>
      <vt:lpstr>The Burden On The Husband</vt:lpstr>
      <vt:lpstr>The Burden On The Wife</vt:lpstr>
      <vt:lpstr>The Burden Of Reputation</vt:lpstr>
      <vt:lpstr>The Burden Of Reputation</vt:lpstr>
      <vt:lpstr>Slide 16</vt:lpstr>
      <vt:lpstr>Slide 17</vt:lpstr>
      <vt:lpstr>Slide 18</vt:lpstr>
      <vt:lpstr>“I watched a small man with thick calluses on both hands work fifteen and sixteen hours a day.  I saw him once literally bleed from the bottoms of his feet, a man who came here uneducated, alone, unable to speak the language, who taught me all I needed to know about faith and hard work by simple eloquence of his example.” Mario Cuomo</vt:lpstr>
      <vt:lpstr>Slide 20</vt:lpstr>
      <vt:lpstr>I Chronicles 28:9</vt:lpstr>
      <vt:lpstr>Slide 22</vt:lpstr>
      <vt:lpstr>Slide 23</vt:lpstr>
      <vt:lpstr>Slide 24</vt:lpstr>
      <vt:lpstr>Slide 25</vt:lpstr>
      <vt:lpstr>When They Open Their Bibles Let Them Remember Me As The One Who Taught Them About God’s Word</vt:lpstr>
      <vt:lpstr>Reflections </vt:lpstr>
      <vt:lpstr>Quotes</vt:lpstr>
      <vt:lpstr>Quotes</vt:lpstr>
      <vt:lpstr>Godly Mothers Are Special</vt:lpstr>
      <vt:lpstr>GODLY MOTHERS ARE SPECIAL!</vt:lpstr>
      <vt:lpstr>What Timothy Was Taught</vt:lpstr>
      <vt:lpstr>Godly Mothers Are Special</vt:lpstr>
      <vt:lpstr>Malachi 2:16</vt:lpstr>
      <vt:lpstr>Slide 35</vt:lpstr>
      <vt:lpstr>Slide 36</vt:lpstr>
    </vt:vector>
  </TitlesOfParts>
  <Company>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Niemeier</dc:creator>
  <cp:lastModifiedBy>Preacher2</cp:lastModifiedBy>
  <cp:revision>12</cp:revision>
  <dcterms:created xsi:type="dcterms:W3CDTF">2009-08-12T18:01:04Z</dcterms:created>
  <dcterms:modified xsi:type="dcterms:W3CDTF">2018-04-10T13:52:19Z</dcterms:modified>
</cp:coreProperties>
</file>