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3" r:id="rId2"/>
    <p:sldId id="284" r:id="rId3"/>
    <p:sldId id="285" r:id="rId4"/>
    <p:sldId id="256" r:id="rId5"/>
    <p:sldId id="258" r:id="rId6"/>
    <p:sldId id="259" r:id="rId7"/>
    <p:sldId id="260" r:id="rId8"/>
    <p:sldId id="261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9" r:id="rId21"/>
    <p:sldId id="280" r:id="rId22"/>
    <p:sldId id="281" r:id="rId23"/>
    <p:sldId id="283" r:id="rId24"/>
    <p:sldId id="282" r:id="rId25"/>
    <p:sldId id="287" r:id="rId26"/>
    <p:sldId id="275" r:id="rId27"/>
    <p:sldId id="286" r:id="rId28"/>
    <p:sldId id="265" r:id="rId2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BFF"/>
    <a:srgbClr val="6699FF"/>
    <a:srgbClr val="66FF33"/>
    <a:srgbClr val="000066"/>
    <a:srgbClr val="FFFF66"/>
    <a:srgbClr val="80808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9AD82CF6-7E12-4086-9446-C1AB05F397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E0FC1C64-5D12-4933-9005-66A6452C2F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C3788E-069B-4DAC-A72D-B51D06D09F57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1EFCF8-7D91-4C34-B9BD-8572910B2C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68CC4-A674-448A-B55F-9CDBFF2D0E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E5DDE-7393-49FC-9487-DF163B74C1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67339-07A7-4701-A898-675041358A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3A09EF-32A5-4A7E-AFD6-733EEB5084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4A0BB-9C9F-4C5E-9220-55F67488BA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CCDFB-A395-4D20-9EB2-134BAD5BC0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2207D-F2DF-449E-9D6A-36F6EB350A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C57731-6B0E-43EC-BFE5-315EF57D87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4AAF2-435B-4840-AD89-23B5932E67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4CD5CD-C5B9-4E78-A07D-C3FB16FA32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D59FD03-A92C-400C-8435-8A5F3A2AAE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anchor="ctr"/>
          <a:lstStyle/>
          <a:p>
            <a:pPr eaLnBrk="1" hangingPunct="1"/>
            <a:endParaRPr lang="en-US" altLang="en-US" sz="4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808080"/>
          </a:solidFill>
        </p:spPr>
        <p:txBody>
          <a:bodyPr/>
          <a:lstStyle/>
          <a:p>
            <a:pPr eaLnBrk="1" hangingPunct="1"/>
            <a:r>
              <a:rPr lang="en-US" altLang="en-US" sz="5400" i="1" u="sng" smtClean="0">
                <a:solidFill>
                  <a:schemeClr val="tx1"/>
                </a:solidFill>
                <a:latin typeface="Arial Black" pitchFamily="34" charset="0"/>
              </a:rPr>
              <a:t>WHY?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bg1"/>
                </a:solidFill>
              </a:rPr>
              <a:t>Man’s need to prepare for death is emphasized by three basic Bible facts:</a:t>
            </a:r>
          </a:p>
          <a:p>
            <a:pPr algn="ctr" eaLnBrk="1" hangingPunct="1">
              <a:buFontTx/>
              <a:buAutoNum type="arabicPeriod"/>
            </a:pPr>
            <a:r>
              <a:rPr lang="en-US" altLang="en-US" sz="4000" u="sng" smtClean="0">
                <a:solidFill>
                  <a:srgbClr val="808080"/>
                </a:solidFill>
                <a:latin typeface="Arial Black" pitchFamily="34" charset="0"/>
              </a:rPr>
              <a:t>Certainty of Death</a:t>
            </a:r>
          </a:p>
          <a:p>
            <a:pPr algn="ctr" eaLnBrk="1" hangingPunct="1">
              <a:buFontTx/>
              <a:buAutoNum type="arabicPeriod"/>
            </a:pPr>
            <a:r>
              <a:rPr lang="en-US" altLang="en-US" sz="4000" u="sng" smtClean="0">
                <a:solidFill>
                  <a:srgbClr val="808080"/>
                </a:solidFill>
                <a:latin typeface="Arial Black" pitchFamily="34" charset="0"/>
              </a:rPr>
              <a:t>  Certainty of Judgment</a:t>
            </a:r>
          </a:p>
          <a:p>
            <a:pPr algn="ctr" eaLnBrk="1" hangingPunct="1">
              <a:buFontTx/>
              <a:buNone/>
            </a:pPr>
            <a:r>
              <a:rPr lang="en-US" altLang="en-US" sz="4000" u="sng" smtClean="0">
                <a:solidFill>
                  <a:srgbClr val="FFFF66"/>
                </a:solidFill>
                <a:latin typeface="Arial Black" pitchFamily="34" charset="0"/>
              </a:rPr>
              <a:t>3. Certainty of Punishment</a:t>
            </a:r>
          </a:p>
          <a:p>
            <a:pPr eaLnBrk="1" hangingPunct="1"/>
            <a:endParaRPr lang="en-US" altLang="en-US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CERTAINTY OF PUNISHMENT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0292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6699FF"/>
                </a:solidFill>
                <a:latin typeface="Arial Black" pitchFamily="34" charset="0"/>
              </a:rPr>
              <a:t>Gal. 6:7-8---</a:t>
            </a:r>
            <a:r>
              <a:rPr lang="en-US" altLang="en-US" sz="2800" smtClean="0">
                <a:solidFill>
                  <a:schemeClr val="bg1"/>
                </a:solidFill>
                <a:latin typeface="Arial Black" pitchFamily="34" charset="0"/>
              </a:rPr>
              <a:t>Spiritually unprepared at death</a:t>
            </a:r>
          </a:p>
          <a:p>
            <a:pPr eaLnBrk="1" hangingPunct="1"/>
            <a:r>
              <a:rPr lang="en-US" altLang="en-US" sz="2800" smtClean="0">
                <a:solidFill>
                  <a:schemeClr val="bg1"/>
                </a:solidFill>
                <a:latin typeface="Arial Black" pitchFamily="34" charset="0"/>
              </a:rPr>
              <a:t>Man is punishable by God because he is a morally responsible being and therefore accountable to God---     			  			</a:t>
            </a:r>
            <a:r>
              <a:rPr lang="en-US" altLang="en-US" sz="2800" smtClean="0">
                <a:solidFill>
                  <a:srgbClr val="6699FF"/>
                </a:solidFill>
                <a:latin typeface="Arial Black" pitchFamily="34" charset="0"/>
              </a:rPr>
              <a:t>Romans 1:18-21</a:t>
            </a:r>
          </a:p>
          <a:p>
            <a:pPr eaLnBrk="1" hangingPunct="1"/>
            <a:r>
              <a:rPr lang="en-US" altLang="en-US" sz="2800" smtClean="0">
                <a:solidFill>
                  <a:schemeClr val="bg1"/>
                </a:solidFill>
                <a:latin typeface="Arial Black" pitchFamily="34" charset="0"/>
              </a:rPr>
              <a:t>Many will be punished for disregarding their spiritual needs even though they made careful and ample provision for their material needs---                          			</a:t>
            </a:r>
            <a:r>
              <a:rPr lang="en-US" altLang="en-US" sz="2800" smtClean="0">
                <a:solidFill>
                  <a:srgbClr val="6699FF"/>
                </a:solidFill>
                <a:latin typeface="Arial Black" pitchFamily="34" charset="0"/>
              </a:rPr>
              <a:t>Matthew 16:24-26</a:t>
            </a:r>
          </a:p>
          <a:p>
            <a:pPr eaLnBrk="1" hangingPunct="1"/>
            <a:endParaRPr lang="en-US" altLang="en-US" sz="2800" smtClean="0">
              <a:solidFill>
                <a:srgbClr val="66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808080"/>
          </a:solidFill>
        </p:spPr>
        <p:txBody>
          <a:bodyPr/>
          <a:lstStyle/>
          <a:p>
            <a:pPr eaLnBrk="1" hangingPunct="1"/>
            <a:r>
              <a:rPr lang="en-US" altLang="en-US" sz="4800" i="1" u="sng" smtClean="0">
                <a:solidFill>
                  <a:schemeClr val="accent1"/>
                </a:solidFill>
                <a:latin typeface="Arial Black" pitchFamily="34" charset="0"/>
              </a:rPr>
              <a:t/>
            </a:r>
            <a:br>
              <a:rPr lang="en-US" altLang="en-US" sz="4800" i="1" u="sng" smtClean="0">
                <a:solidFill>
                  <a:schemeClr val="accent1"/>
                </a:solidFill>
                <a:latin typeface="Arial Black" pitchFamily="34" charset="0"/>
              </a:rPr>
            </a:br>
            <a:r>
              <a:rPr lang="en-US" altLang="en-US" sz="4800" i="1" u="sng" smtClean="0">
                <a:solidFill>
                  <a:schemeClr val="tx1"/>
                </a:solidFill>
                <a:latin typeface="Arial Black" pitchFamily="34" charset="0"/>
              </a:rPr>
              <a:t>WHY?</a:t>
            </a:r>
            <a:br>
              <a:rPr lang="en-US" altLang="en-US" sz="4800" i="1" u="sng" smtClean="0">
                <a:solidFill>
                  <a:schemeClr val="tx1"/>
                </a:solidFill>
                <a:latin typeface="Arial Black" pitchFamily="34" charset="0"/>
              </a:rPr>
            </a:br>
            <a:endParaRPr lang="en-US" altLang="en-US" sz="4800" i="1" u="sng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The need to prepare for death was the essence of Paul’s sermon to Felix--- </a:t>
            </a:r>
            <a:r>
              <a:rPr lang="en-US" altLang="en-US" sz="4400" smtClean="0">
                <a:solidFill>
                  <a:srgbClr val="6699FF"/>
                </a:solidFill>
                <a:latin typeface="Arial Black" pitchFamily="34" charset="0"/>
              </a:rPr>
              <a:t>Acts 24:24-25</a:t>
            </a:r>
          </a:p>
          <a:p>
            <a:pPr eaLnBrk="1" hangingPunct="1"/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808080"/>
          </a:solidFill>
        </p:spPr>
        <p:txBody>
          <a:bodyPr/>
          <a:lstStyle/>
          <a:p>
            <a:pPr eaLnBrk="1" hangingPunct="1"/>
            <a:r>
              <a:rPr lang="en-US" altLang="en-US" sz="4800" i="1" u="sng" smtClean="0">
                <a:solidFill>
                  <a:schemeClr val="accent1"/>
                </a:solidFill>
                <a:latin typeface="Arial Black" pitchFamily="34" charset="0"/>
              </a:rPr>
              <a:t/>
            </a:r>
            <a:br>
              <a:rPr lang="en-US" altLang="en-US" sz="4800" i="1" u="sng" smtClean="0">
                <a:solidFill>
                  <a:schemeClr val="accent1"/>
                </a:solidFill>
                <a:latin typeface="Arial Black" pitchFamily="34" charset="0"/>
              </a:rPr>
            </a:br>
            <a:r>
              <a:rPr lang="en-US" altLang="en-US" sz="4800" i="1" u="sng" smtClean="0">
                <a:solidFill>
                  <a:schemeClr val="tx1"/>
                </a:solidFill>
                <a:latin typeface="Arial Black" pitchFamily="34" charset="0"/>
              </a:rPr>
              <a:t>HOW?</a:t>
            </a:r>
            <a:br>
              <a:rPr lang="en-US" altLang="en-US" sz="4800" i="1" u="sng" smtClean="0">
                <a:solidFill>
                  <a:schemeClr val="tx1"/>
                </a:solidFill>
                <a:latin typeface="Arial Black" pitchFamily="34" charset="0"/>
              </a:rPr>
            </a:br>
            <a:endParaRPr lang="en-US" altLang="en-US" sz="4800" i="1" u="sng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bg1"/>
                </a:solidFill>
                <a:latin typeface="Arial Black" pitchFamily="34" charset="0"/>
              </a:rPr>
              <a:t>Correct </a:t>
            </a:r>
            <a:r>
              <a:rPr lang="en-US" altLang="en-US" sz="4400" dirty="0" smtClean="0">
                <a:solidFill>
                  <a:schemeClr val="bg1"/>
                </a:solidFill>
                <a:latin typeface="Arial Black" pitchFamily="34" charset="0"/>
              </a:rPr>
              <a:t>thinking about the brevity of life and certainty of death is needed--- </a:t>
            </a:r>
            <a:r>
              <a:rPr lang="en-US" altLang="en-US" sz="4400" dirty="0" smtClean="0">
                <a:solidFill>
                  <a:srgbClr val="6699FF"/>
                </a:solidFill>
                <a:latin typeface="Arial Black" pitchFamily="34" charset="0"/>
              </a:rPr>
              <a:t>Psa. </a:t>
            </a:r>
            <a:r>
              <a:rPr lang="en-US" altLang="en-US" sz="4400" dirty="0" smtClean="0">
                <a:solidFill>
                  <a:srgbClr val="6699FF"/>
                </a:solidFill>
                <a:latin typeface="Arial Black" pitchFamily="34" charset="0"/>
              </a:rPr>
              <a:t>90:12</a:t>
            </a:r>
          </a:p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  <a:latin typeface="Arial Black" pitchFamily="34" charset="0"/>
              </a:rPr>
              <a:t>Proper Attitude in this life – </a:t>
            </a:r>
            <a:r>
              <a:rPr lang="en-US" altLang="en-US" sz="4400" dirty="0" smtClean="0">
                <a:solidFill>
                  <a:srgbClr val="6699FF"/>
                </a:solidFill>
                <a:latin typeface="Arial Black" pitchFamily="34" charset="0"/>
              </a:rPr>
              <a:t>Psalm 27</a:t>
            </a:r>
            <a:endParaRPr lang="en-US" altLang="en-US" sz="4400" dirty="0" smtClean="0">
              <a:solidFill>
                <a:srgbClr val="6699FF"/>
              </a:solidFill>
              <a:latin typeface="Arial Black" pitchFamily="34" charset="0"/>
            </a:endParaRPr>
          </a:p>
          <a:p>
            <a:pPr eaLnBrk="1" hangingPunct="1"/>
            <a:endParaRPr lang="en-US" alt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36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</a:br>
            <a:r>
              <a:rPr lang="en-US" altLang="en-US" sz="40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PROPER ATTITUDES</a:t>
            </a:r>
            <a:r>
              <a:rPr lang="en-US" altLang="en-US" sz="36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36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</a:br>
            <a:endParaRPr lang="en-US" altLang="en-US" sz="3600" i="1" u="sng" smtClean="0">
              <a:solidFill>
                <a:schemeClr val="folHlink"/>
              </a:solidFill>
              <a:latin typeface="Arial Black" panose="020B0A04020102020204" pitchFamily="34" charset="0"/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4000" u="sng" smtClean="0">
                <a:solidFill>
                  <a:schemeClr val="bg1"/>
                </a:solidFill>
                <a:latin typeface="Arial Black" pitchFamily="34" charset="0"/>
              </a:rPr>
              <a:t>Not characterized by: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smtClean="0">
                <a:solidFill>
                  <a:srgbClr val="FFFF66"/>
                </a:solidFill>
                <a:latin typeface="Arial Black" pitchFamily="34" charset="0"/>
              </a:rPr>
              <a:t>Despair--- </a:t>
            </a:r>
            <a:r>
              <a:rPr lang="en-US" altLang="en-US" sz="4000" smtClean="0">
                <a:solidFill>
                  <a:srgbClr val="6699FF"/>
                </a:solidFill>
                <a:latin typeface="Arial Black" pitchFamily="34" charset="0"/>
              </a:rPr>
              <a:t>I Thess. 4:13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smtClean="0">
                <a:solidFill>
                  <a:srgbClr val="FFFF66"/>
                </a:solidFill>
                <a:latin typeface="Arial Black" pitchFamily="34" charset="0"/>
              </a:rPr>
              <a:t>Regret--- </a:t>
            </a:r>
            <a:r>
              <a:rPr lang="en-US" altLang="en-US" sz="4000" smtClean="0">
                <a:solidFill>
                  <a:srgbClr val="6699FF"/>
                </a:solidFill>
                <a:latin typeface="Arial Black" pitchFamily="34" charset="0"/>
              </a:rPr>
              <a:t>Phil. 1:23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smtClean="0">
                <a:solidFill>
                  <a:srgbClr val="FFFF66"/>
                </a:solidFill>
                <a:latin typeface="Arial Black" pitchFamily="34" charset="0"/>
              </a:rPr>
              <a:t>Fear--- </a:t>
            </a:r>
            <a:r>
              <a:rPr lang="en-US" altLang="en-US" sz="4000" smtClean="0">
                <a:solidFill>
                  <a:srgbClr val="6699FF"/>
                </a:solidFill>
                <a:latin typeface="Arial Black" pitchFamily="34" charset="0"/>
              </a:rPr>
              <a:t>Heb. 2:14-15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smtClean="0">
                <a:solidFill>
                  <a:srgbClr val="FFFF66"/>
                </a:solidFill>
                <a:latin typeface="Arial Black" pitchFamily="34" charset="0"/>
              </a:rPr>
              <a:t>Denial--- </a:t>
            </a:r>
            <a:r>
              <a:rPr lang="en-US" altLang="en-US" sz="4000" smtClean="0">
                <a:solidFill>
                  <a:srgbClr val="6699FF"/>
                </a:solidFill>
                <a:latin typeface="Arial Black" pitchFamily="34" charset="0"/>
              </a:rPr>
              <a:t>Heb. 9:27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smtClean="0">
                <a:solidFill>
                  <a:srgbClr val="FFFF66"/>
                </a:solidFill>
                <a:latin typeface="Arial Black" pitchFamily="34" charset="0"/>
              </a:rPr>
              <a:t>Hedonism--- </a:t>
            </a:r>
            <a:r>
              <a:rPr lang="en-US" altLang="en-US" sz="4000" smtClean="0">
                <a:solidFill>
                  <a:srgbClr val="6699FF"/>
                </a:solidFill>
                <a:latin typeface="Arial Black" pitchFamily="34" charset="0"/>
              </a:rPr>
              <a:t>I Cor. 15:32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smtClean="0">
                <a:solidFill>
                  <a:srgbClr val="FFFF66"/>
                </a:solidFill>
                <a:latin typeface="Arial Black" pitchFamily="34" charset="0"/>
              </a:rPr>
              <a:t>Unconcern--- </a:t>
            </a:r>
            <a:r>
              <a:rPr lang="en-US" altLang="en-US" sz="4000" smtClean="0">
                <a:solidFill>
                  <a:srgbClr val="6699FF"/>
                </a:solidFill>
                <a:latin typeface="Arial Black" pitchFamily="34" charset="0"/>
              </a:rPr>
              <a:t>Luke 12:13-21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54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PROPER ATTITUDES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eaLnBrk="1" hangingPunct="1"/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Our attitude must be realistic, so that we will make proper preparation, which in turn will fill us with confidence---                         </a:t>
            </a:r>
            <a:r>
              <a:rPr lang="en-US" altLang="en-US" sz="4400" smtClean="0">
                <a:solidFill>
                  <a:srgbClr val="6699FF"/>
                </a:solidFill>
                <a:latin typeface="Arial Black" pitchFamily="34" charset="0"/>
              </a:rPr>
              <a:t>I John 4:17-18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36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</a:br>
            <a:r>
              <a:rPr lang="en-US" altLang="en-US" sz="40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PROPER ATTITUDES</a:t>
            </a:r>
            <a:r>
              <a:rPr lang="en-US" altLang="en-US" sz="48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48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</a:br>
            <a:endParaRPr lang="en-US" altLang="en-US" sz="4800" i="1" u="sng" smtClean="0">
              <a:solidFill>
                <a:schemeClr val="folHlink"/>
              </a:solidFill>
              <a:latin typeface="Arial Black" panose="020B0A0402010202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4800600"/>
          </a:xfrm>
        </p:spPr>
        <p:txBody>
          <a:bodyPr/>
          <a:lstStyle/>
          <a:p>
            <a:pPr eaLnBrk="1" hangingPunct="1"/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We are not to suppose that death itself will always be in pleasant circumstances---                          				</a:t>
            </a:r>
            <a:r>
              <a:rPr lang="en-US" altLang="en-US" sz="4400" smtClean="0">
                <a:solidFill>
                  <a:srgbClr val="6699FF"/>
                </a:solidFill>
                <a:latin typeface="Arial Black" pitchFamily="34" charset="0"/>
              </a:rPr>
              <a:t>Mark 14:34-36</a:t>
            </a:r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pPr eaLnBrk="1" hangingPunct="1"/>
            <a:endParaRPr lang="en-US" altLang="en-US" sz="4400" smtClean="0">
              <a:solidFill>
                <a:schemeClr val="bg1"/>
              </a:solidFill>
              <a:latin typeface="Arial Black" pitchFamily="34" charset="0"/>
            </a:endParaRPr>
          </a:p>
          <a:p>
            <a:pPr eaLnBrk="1" hangingPunct="1"/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16303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8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48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</a:br>
            <a:r>
              <a:rPr lang="en-US" altLang="en-US" sz="48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PROPER ATTITUDES</a:t>
            </a:r>
            <a:r>
              <a:rPr lang="en-US" altLang="en-US" sz="48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4800" i="1" u="sng" smtClean="0">
                <a:solidFill>
                  <a:schemeClr val="folHlink"/>
                </a:solidFill>
                <a:latin typeface="Arial Black" panose="020B0A04020102020204" pitchFamily="34" charset="0"/>
              </a:rPr>
            </a:br>
            <a:endParaRPr lang="en-US" altLang="en-US" sz="4800" i="1" u="sng" smtClean="0">
              <a:solidFill>
                <a:schemeClr val="folHlink"/>
              </a:solidFill>
              <a:latin typeface="Arial Black" panose="020B0A040201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bg1"/>
                </a:solidFill>
                <a:latin typeface="Arial Black" pitchFamily="34" charset="0"/>
              </a:rPr>
              <a:t>We can look beyond death to eternal life with God--- </a:t>
            </a:r>
            <a:r>
              <a:rPr lang="en-US" altLang="en-US" sz="4400" dirty="0" smtClean="0">
                <a:solidFill>
                  <a:srgbClr val="6699FF"/>
                </a:solidFill>
                <a:latin typeface="Arial Black" pitchFamily="34" charset="0"/>
              </a:rPr>
              <a:t>Rev. 21:1-7 </a:t>
            </a:r>
          </a:p>
          <a:p>
            <a:pPr eaLnBrk="1" hangingPunct="1"/>
            <a:endParaRPr lang="en-US" altLang="en-US" sz="4400" dirty="0" smtClean="0">
              <a:solidFill>
                <a:srgbClr val="FFFF99"/>
              </a:solidFill>
              <a:latin typeface="Arial Black" pitchFamily="34" charset="0"/>
            </a:endParaRP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PROPER ACTIONS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8686800" cy="4495800"/>
          </a:xfrm>
        </p:spPr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rgbClr val="6699FF"/>
                </a:solidFill>
                <a:latin typeface="Arial Black" pitchFamily="34" charset="0"/>
              </a:rPr>
              <a:t>Ecclesiastes 9:10</a:t>
            </a:r>
            <a:r>
              <a:rPr lang="en-US" altLang="en-US" sz="4400" dirty="0" smtClean="0">
                <a:solidFill>
                  <a:schemeClr val="bg1"/>
                </a:solidFill>
                <a:latin typeface="Arial Black" pitchFamily="34" charset="0"/>
              </a:rPr>
              <a:t> --- We must take steps to obtain and maintain fellowship with God---</a:t>
            </a:r>
            <a:r>
              <a:rPr lang="en-US" altLang="en-US" sz="4400" dirty="0" smtClean="0">
                <a:solidFill>
                  <a:srgbClr val="6699FF"/>
                </a:solidFill>
                <a:latin typeface="Arial Black" pitchFamily="34" charset="0"/>
              </a:rPr>
              <a:t>Phil. </a:t>
            </a:r>
            <a:r>
              <a:rPr lang="en-US" altLang="en-US" sz="4400" dirty="0" smtClean="0">
                <a:solidFill>
                  <a:srgbClr val="6699FF"/>
                </a:solidFill>
                <a:latin typeface="Arial Black" pitchFamily="34" charset="0"/>
              </a:rPr>
              <a:t>2:12-13</a:t>
            </a:r>
            <a:r>
              <a:rPr lang="en-US" altLang="en-US" sz="44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altLang="en-US" sz="4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eaLnBrk="1" hangingPunct="1"/>
            <a:endParaRPr lang="en-US" altLang="en-US" sz="4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eaLnBrk="1" hangingPunct="1"/>
            <a:r>
              <a:rPr lang="en-US" altLang="en-US" sz="5400" i="1" u="sng" smtClean="0">
                <a:solidFill>
                  <a:srgbClr val="6699FF"/>
                </a:solidFill>
                <a:latin typeface="Arial Black" pitchFamily="34" charset="0"/>
              </a:rPr>
              <a:t>PROPER ACTIONS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86800" cy="4495800"/>
          </a:xfrm>
        </p:spPr>
        <p:txBody>
          <a:bodyPr/>
          <a:lstStyle/>
          <a:p>
            <a:pPr eaLnBrk="1" hangingPunct="1"/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The truly worthwhile life is spent pursuing that which will outlast life:  </a:t>
            </a:r>
            <a:r>
              <a:rPr lang="en-US" altLang="en-US" sz="4400" u="sng" smtClean="0">
                <a:solidFill>
                  <a:schemeClr val="bg1"/>
                </a:solidFill>
                <a:latin typeface="Arial Black" pitchFamily="34" charset="0"/>
              </a:rPr>
              <a:t>spiritual well-being---</a:t>
            </a:r>
            <a:r>
              <a:rPr lang="en-US" altLang="en-US" sz="4400" smtClean="0">
                <a:solidFill>
                  <a:srgbClr val="6699FF"/>
                </a:solidFill>
                <a:latin typeface="Arial Black" pitchFamily="34" charset="0"/>
              </a:rPr>
              <a:t>Matthew 6:19-21</a:t>
            </a:r>
          </a:p>
          <a:p>
            <a:pPr eaLnBrk="1" hangingPunct="1"/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Cj03704040000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5000" y="1600200"/>
            <a:ext cx="5334000" cy="3810000"/>
          </a:xfrm>
          <a:solidFill>
            <a:srgbClr val="6699FF"/>
          </a:solidFill>
          <a:ln>
            <a:solidFill>
              <a:srgbClr val="6699FF"/>
            </a:solidFill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-152400" y="5791200"/>
            <a:ext cx="9296400" cy="1066800"/>
          </a:xfrm>
          <a:prstGeom prst="rect">
            <a:avLst/>
          </a:prstGeom>
          <a:solidFill>
            <a:schemeClr val="tx1"/>
          </a:solidFill>
          <a:ln w="9525">
            <a:solidFill>
              <a:srgbClr val="66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381000" y="5943600"/>
            <a:ext cx="8305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44450">
                  <a:solidFill>
                    <a:srgbClr val="6699FF"/>
                  </a:solidFill>
                  <a:round/>
                  <a:headEnd/>
                  <a:tailEnd/>
                </a:ln>
                <a:solidFill>
                  <a:srgbClr val="6699FF"/>
                </a:solidFill>
                <a:latin typeface="Arena Outline"/>
              </a:rPr>
              <a:t>The Burden Of Death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50" name="WordArt 6"/>
          <p:cNvSpPr>
            <a:spLocks noChangeArrowheads="1" noChangeShapeType="1"/>
          </p:cNvSpPr>
          <p:nvPr/>
        </p:nvSpPr>
        <p:spPr bwMode="auto">
          <a:xfrm>
            <a:off x="228600" y="228600"/>
            <a:ext cx="8686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50800">
                  <a:solidFill>
                    <a:srgbClr val="6699FF"/>
                  </a:solidFill>
                  <a:round/>
                  <a:headEnd/>
                  <a:tailEnd/>
                </a:ln>
                <a:solidFill>
                  <a:srgbClr val="6699FF"/>
                </a:solidFill>
                <a:latin typeface="Arena Outline"/>
              </a:rPr>
              <a:t>Bearing The Burdens Of Life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1219200"/>
            <a:ext cx="1447800" cy="4572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7696200" y="1219200"/>
            <a:ext cx="1447800" cy="4572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2133600" y="3048000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kern="10" dirty="0" smtClean="0">
                <a:ln w="12700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</a:t>
            </a:r>
            <a:r>
              <a:rPr lang="en-US" sz="4800" b="1" u="sng" kern="10" dirty="0" smtClean="0">
                <a:ln w="12700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4800" b="1" u="sng" kern="10" dirty="0" smtClean="0">
                <a:ln w="12700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Kings 20:1-6</a:t>
            </a:r>
            <a:endParaRPr lang="en-US" sz="4800" b="1" u="sng" kern="10" dirty="0">
              <a:ln w="12700">
                <a:solidFill>
                  <a:srgbClr val="C00000"/>
                </a:solidFill>
                <a:round/>
                <a:headEnd/>
                <a:tailEnd/>
              </a:ln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1325562"/>
          </a:xfrm>
        </p:spPr>
        <p:txBody>
          <a:bodyPr/>
          <a:lstStyle/>
          <a:p>
            <a:pPr eaLnBrk="1" hangingPunct="1"/>
            <a:r>
              <a:rPr lang="en-US" altLang="en-US" sz="5400" i="1" u="sng" smtClean="0">
                <a:solidFill>
                  <a:srgbClr val="6699FF"/>
                </a:solidFill>
                <a:latin typeface="Arial Black" pitchFamily="34" charset="0"/>
              </a:rPr>
              <a:t>WHEN?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Most individuals postpone and procrastinate making preparation for death---often until it is too late---                 </a:t>
            </a:r>
            <a:r>
              <a:rPr lang="en-US" altLang="en-US" sz="4400" smtClean="0">
                <a:solidFill>
                  <a:srgbClr val="6699FF"/>
                </a:solidFill>
                <a:latin typeface="Arial Black" pitchFamily="34" charset="0"/>
              </a:rPr>
              <a:t>Acts 24:25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Death too important a concern to put off---it deserves attention NOW!</a:t>
            </a:r>
          </a:p>
          <a:p>
            <a:pPr eaLnBrk="1" hangingPunct="1">
              <a:lnSpc>
                <a:spcPct val="90000"/>
              </a:lnSpc>
            </a:pPr>
            <a:endParaRPr lang="en-US" altLang="en-US" sz="4400" smtClean="0">
              <a:solidFill>
                <a:schemeClr val="bg1"/>
              </a:solidFill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12493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800" i="1" u="sng" smtClean="0">
                <a:solidFill>
                  <a:srgbClr val="6699FF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4800" i="1" u="sng" smtClean="0">
                <a:solidFill>
                  <a:srgbClr val="6699FF"/>
                </a:solidFill>
                <a:latin typeface="Arial Black" panose="020B0A04020102020204" pitchFamily="34" charset="0"/>
              </a:rPr>
            </a:br>
            <a:r>
              <a:rPr lang="en-US" altLang="en-US" sz="48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WHEN?</a:t>
            </a:r>
            <a:br>
              <a:rPr lang="en-US" altLang="en-US" sz="48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endParaRPr lang="en-US" altLang="en-US" sz="4800" i="1" u="sng" smtClean="0">
              <a:solidFill>
                <a:srgbClr val="66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smtClean="0">
                <a:solidFill>
                  <a:schemeClr val="bg1"/>
                </a:solidFill>
                <a:latin typeface="Arial Black" pitchFamily="34" charset="0"/>
              </a:rPr>
              <a:t>Young or old, present time is the time to enjoy fellowship with God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smtClean="0">
                <a:solidFill>
                  <a:schemeClr val="bg1"/>
                </a:solidFill>
                <a:latin typeface="Arial Black" pitchFamily="34" charset="0"/>
              </a:rPr>
              <a:t>God deserves our best, not what we have left over after a life spent pursuing our own interests---  </a:t>
            </a:r>
            <a:r>
              <a:rPr lang="en-US" altLang="en-US" sz="4000" smtClean="0">
                <a:solidFill>
                  <a:srgbClr val="6699FF"/>
                </a:solidFill>
                <a:latin typeface="Arial Black" pitchFamily="34" charset="0"/>
              </a:rPr>
              <a:t>Eccl. 11:9-12:7; Eccl. 9:4-6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rgbClr val="66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800" i="1" u="sng" smtClean="0">
                <a:solidFill>
                  <a:schemeClr val="accent1"/>
                </a:solidFill>
                <a:latin typeface="Arial Black" panose="020B0A04020102020204" pitchFamily="34" charset="0"/>
              </a:rPr>
              <a:t/>
            </a:r>
            <a:br>
              <a:rPr lang="en-US" altLang="en-US" sz="4800" i="1" u="sng" smtClean="0">
                <a:solidFill>
                  <a:schemeClr val="accent1"/>
                </a:solidFill>
                <a:latin typeface="Arial Black" panose="020B0A04020102020204" pitchFamily="34" charset="0"/>
              </a:rPr>
            </a:br>
            <a:r>
              <a:rPr lang="en-US" altLang="en-US" sz="48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WHEN?</a:t>
            </a:r>
            <a:br>
              <a:rPr lang="en-US" altLang="en-US" sz="48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endParaRPr lang="en-US" altLang="en-US" sz="4800" i="1" u="sng" smtClean="0">
              <a:solidFill>
                <a:srgbClr val="66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876800"/>
          </a:xfrm>
        </p:spPr>
        <p:txBody>
          <a:bodyPr/>
          <a:lstStyle/>
          <a:p>
            <a:pPr eaLnBrk="1" hangingPunct="1"/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There is more to life than life itself--- </a:t>
            </a:r>
            <a:r>
              <a:rPr lang="en-US" altLang="en-US" sz="4400" smtClean="0">
                <a:solidFill>
                  <a:srgbClr val="6699FF"/>
                </a:solidFill>
                <a:latin typeface="Arial Black" pitchFamily="34" charset="0"/>
              </a:rPr>
              <a:t>Luke 12:13-21</a:t>
            </a:r>
          </a:p>
          <a:p>
            <a:pPr eaLnBrk="1" hangingPunct="1"/>
            <a:r>
              <a:rPr lang="en-US" altLang="en-US" sz="4400" smtClean="0">
                <a:solidFill>
                  <a:schemeClr val="bg1"/>
                </a:solidFill>
                <a:latin typeface="Arial Black" pitchFamily="34" charset="0"/>
              </a:rPr>
              <a:t>Life lived to the glory of God means we are prepared to live or die without fear!--</a:t>
            </a:r>
            <a:r>
              <a:rPr lang="en-US" altLang="en-US" sz="4400" smtClean="0">
                <a:solidFill>
                  <a:srgbClr val="6699FF"/>
                </a:solidFill>
                <a:latin typeface="Arial Black" pitchFamily="34" charset="0"/>
              </a:rPr>
              <a:t>Phil. 1:20-24</a:t>
            </a:r>
          </a:p>
          <a:p>
            <a:pPr eaLnBrk="1" hangingPunct="1"/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CONCLUSION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4800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u="sng" smtClean="0">
                <a:solidFill>
                  <a:srgbClr val="FFFF66"/>
                </a:solidFill>
                <a:latin typeface="Arial Black" pitchFamily="34" charset="0"/>
              </a:rPr>
              <a:t>Who then faces the burden of death with fear?</a:t>
            </a:r>
          </a:p>
          <a:p>
            <a:pPr eaLnBrk="1" hangingPunct="1"/>
            <a:endParaRPr lang="en-US" altLang="en-US" sz="1600" smtClean="0">
              <a:solidFill>
                <a:schemeClr val="bg1"/>
              </a:solidFill>
              <a:latin typeface="Arial Black" pitchFamily="34" charset="0"/>
            </a:endParaRP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The </a:t>
            </a:r>
            <a:r>
              <a:rPr lang="en-US" altLang="en-US" i="1" smtClean="0">
                <a:solidFill>
                  <a:srgbClr val="66FF33"/>
                </a:solidFill>
                <a:latin typeface="Arial Black" pitchFamily="34" charset="0"/>
              </a:rPr>
              <a:t>unbelieving</a:t>
            </a:r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--- </a:t>
            </a:r>
            <a:r>
              <a:rPr lang="en-US" altLang="en-US" smtClean="0">
                <a:solidFill>
                  <a:srgbClr val="6699FF"/>
                </a:solidFill>
                <a:latin typeface="Arial Black" pitchFamily="34" charset="0"/>
              </a:rPr>
              <a:t>John 8:24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The </a:t>
            </a:r>
            <a:r>
              <a:rPr lang="en-US" altLang="en-US" i="1" smtClean="0">
                <a:solidFill>
                  <a:srgbClr val="66FF33"/>
                </a:solidFill>
                <a:latin typeface="Arial Black" pitchFamily="34" charset="0"/>
              </a:rPr>
              <a:t>unrepentant</a:t>
            </a:r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--- </a:t>
            </a:r>
            <a:r>
              <a:rPr lang="en-US" altLang="en-US" smtClean="0">
                <a:solidFill>
                  <a:srgbClr val="6699FF"/>
                </a:solidFill>
                <a:latin typeface="Arial Black" pitchFamily="34" charset="0"/>
              </a:rPr>
              <a:t>Romans 2:5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The </a:t>
            </a:r>
            <a:r>
              <a:rPr lang="en-US" altLang="en-US" i="1" smtClean="0">
                <a:solidFill>
                  <a:srgbClr val="66FF33"/>
                </a:solidFill>
                <a:latin typeface="Arial Black" pitchFamily="34" charset="0"/>
              </a:rPr>
              <a:t>unconfessing</a:t>
            </a:r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--- </a:t>
            </a:r>
            <a:r>
              <a:rPr lang="en-US" altLang="en-US" smtClean="0">
                <a:solidFill>
                  <a:srgbClr val="6699FF"/>
                </a:solidFill>
                <a:latin typeface="Arial Black" pitchFamily="34" charset="0"/>
              </a:rPr>
              <a:t>Romans 10:9-10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The </a:t>
            </a:r>
            <a:r>
              <a:rPr lang="en-US" altLang="en-US" i="1" smtClean="0">
                <a:solidFill>
                  <a:srgbClr val="66FF33"/>
                </a:solidFill>
                <a:latin typeface="Arial Black" pitchFamily="34" charset="0"/>
              </a:rPr>
              <a:t>unbaptized</a:t>
            </a:r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--- </a:t>
            </a:r>
            <a:r>
              <a:rPr lang="en-US" altLang="en-US" smtClean="0">
                <a:solidFill>
                  <a:srgbClr val="6699FF"/>
                </a:solidFill>
                <a:latin typeface="Arial Black" pitchFamily="34" charset="0"/>
              </a:rPr>
              <a:t>Gal. 3:27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The </a:t>
            </a:r>
            <a:r>
              <a:rPr lang="en-US" altLang="en-US" i="1" smtClean="0">
                <a:solidFill>
                  <a:srgbClr val="66FF33"/>
                </a:solidFill>
                <a:latin typeface="Arial Black" pitchFamily="34" charset="0"/>
              </a:rPr>
              <a:t>unfaithful</a:t>
            </a:r>
            <a:r>
              <a:rPr lang="en-US" altLang="en-US" smtClean="0">
                <a:solidFill>
                  <a:schemeClr val="bg1"/>
                </a:solidFill>
                <a:latin typeface="Arial Black" pitchFamily="34" charset="0"/>
              </a:rPr>
              <a:t>--- </a:t>
            </a:r>
            <a:r>
              <a:rPr lang="en-US" altLang="en-US" smtClean="0">
                <a:solidFill>
                  <a:srgbClr val="6699FF"/>
                </a:solidFill>
                <a:latin typeface="Arial Black" pitchFamily="34" charset="0"/>
              </a:rPr>
              <a:t>Hebrews 3:6; 6:-11</a:t>
            </a:r>
          </a:p>
          <a:p>
            <a:pPr eaLnBrk="1" hangingPunct="1"/>
            <a:endParaRPr lang="en-US" altLang="en-US" smtClean="0">
              <a:solidFill>
                <a:srgbClr val="66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0964" name="WordArt 4"/>
          <p:cNvSpPr>
            <a:spLocks noChangeArrowheads="1" noChangeShapeType="1"/>
          </p:cNvSpPr>
          <p:nvPr/>
        </p:nvSpPr>
        <p:spPr bwMode="auto">
          <a:xfrm>
            <a:off x="381000" y="381000"/>
            <a:ext cx="8458200" cy="419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50800">
                  <a:solidFill>
                    <a:srgbClr val="6699FF"/>
                  </a:solidFill>
                  <a:round/>
                  <a:headEnd/>
                  <a:tailEnd/>
                </a:ln>
                <a:latin typeface="Arial Black"/>
              </a:rPr>
              <a:t>We All Face</a:t>
            </a:r>
          </a:p>
          <a:p>
            <a:pPr algn="ctr"/>
            <a:r>
              <a:rPr lang="en-US" sz="3600" kern="10" dirty="0">
                <a:ln w="50800">
                  <a:solidFill>
                    <a:srgbClr val="6699FF"/>
                  </a:solidFill>
                  <a:round/>
                  <a:headEnd/>
                  <a:tailEnd/>
                </a:ln>
                <a:latin typeface="Arial Black"/>
              </a:rPr>
              <a:t>The Burden Of Death!</a:t>
            </a:r>
          </a:p>
        </p:txBody>
      </p:sp>
      <p:pic>
        <p:nvPicPr>
          <p:cNvPr id="28676" name="Picture 5" descr="MCj0370404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0" y="4876800"/>
            <a:ext cx="3048000" cy="1752600"/>
          </a:xfrm>
          <a:solidFill>
            <a:srgbClr val="6699FF"/>
          </a:solidFill>
          <a:ln>
            <a:solidFill>
              <a:srgbClr val="6699FF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0964" name="WordArt 4"/>
          <p:cNvSpPr>
            <a:spLocks noChangeArrowheads="1" noChangeShapeType="1"/>
          </p:cNvSpPr>
          <p:nvPr/>
        </p:nvSpPr>
        <p:spPr bwMode="auto">
          <a:xfrm>
            <a:off x="381000" y="381000"/>
            <a:ext cx="8763000" cy="449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u="sng" kern="10" dirty="0"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latin typeface="Arial Black"/>
              </a:rPr>
              <a:t>We All </a:t>
            </a:r>
            <a:r>
              <a:rPr lang="en-US" sz="3600" u="sng" kern="10" dirty="0" smtClean="0"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latin typeface="Arial Black"/>
              </a:rPr>
              <a:t>Can Face</a:t>
            </a:r>
            <a:endParaRPr lang="en-US" sz="3600" u="sng" kern="10" dirty="0">
              <a:ln w="50800">
                <a:solidFill>
                  <a:srgbClr val="C00000"/>
                </a:solidFill>
                <a:round/>
                <a:headEnd/>
                <a:tailEnd/>
              </a:ln>
              <a:latin typeface="Arial Black"/>
            </a:endParaRPr>
          </a:p>
          <a:p>
            <a:pPr algn="ctr"/>
            <a:r>
              <a:rPr lang="en-US" sz="3600" u="sng" kern="10" dirty="0"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latin typeface="Arial Black"/>
              </a:rPr>
              <a:t>The Burden Of </a:t>
            </a:r>
            <a:r>
              <a:rPr lang="en-US" sz="3600" u="sng" kern="10" dirty="0" smtClean="0"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latin typeface="Arial Black"/>
              </a:rPr>
              <a:t>Death With </a:t>
            </a:r>
          </a:p>
          <a:p>
            <a:pPr algn="ctr"/>
            <a:r>
              <a:rPr lang="en-US" sz="3600" u="sng" kern="10" dirty="0" smtClean="0"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latin typeface="Arial Black"/>
              </a:rPr>
              <a:t>The Confidence Of Eternal</a:t>
            </a:r>
          </a:p>
          <a:p>
            <a:pPr algn="ctr"/>
            <a:r>
              <a:rPr lang="en-US" sz="3600" u="sng" kern="10" dirty="0" smtClean="0">
                <a:ln w="50800">
                  <a:solidFill>
                    <a:srgbClr val="C00000"/>
                  </a:solidFill>
                  <a:round/>
                  <a:headEnd/>
                  <a:tailEnd/>
                </a:ln>
                <a:latin typeface="Arial Black"/>
              </a:rPr>
              <a:t>Life With God!</a:t>
            </a:r>
          </a:p>
          <a:p>
            <a:pPr algn="ctr"/>
            <a:r>
              <a:rPr lang="en-US" sz="3600" kern="10" dirty="0" smtClean="0">
                <a:ln w="50800">
                  <a:solidFill>
                    <a:schemeClr val="tx1"/>
                  </a:solidFill>
                  <a:round/>
                  <a:headEnd/>
                  <a:tailEnd/>
                </a:ln>
                <a:latin typeface="Arial Black"/>
              </a:rPr>
              <a:t>I John 1: 1-13</a:t>
            </a:r>
            <a:endParaRPr lang="en-US" sz="3600" kern="10" dirty="0">
              <a:ln w="50800">
                <a:solidFill>
                  <a:schemeClr val="tx1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28676" name="Picture 5" descr="MCj03704040000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0" y="5029200"/>
            <a:ext cx="3048000" cy="1600200"/>
          </a:xfrm>
          <a:solidFill>
            <a:srgbClr val="6699FF"/>
          </a:solidFill>
          <a:ln>
            <a:solidFill>
              <a:srgbClr val="6699FF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9699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4705350" cy="1524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44450">
                  <a:solidFill>
                    <a:srgbClr val="6699FF"/>
                  </a:solidFill>
                  <a:round/>
                  <a:headEnd/>
                  <a:tailEnd/>
                </a:ln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Bearing</a:t>
            </a:r>
          </a:p>
        </p:txBody>
      </p:sp>
      <p:pic>
        <p:nvPicPr>
          <p:cNvPr id="29700" name="Picture 5" descr="MCj0370404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2286000"/>
            <a:ext cx="2743200" cy="2057400"/>
          </a:xfrm>
          <a:solidFill>
            <a:srgbClr val="6699FF"/>
          </a:solidFill>
          <a:ln>
            <a:solidFill>
              <a:srgbClr val="6699FF"/>
            </a:solidFill>
          </a:ln>
        </p:spPr>
      </p:pic>
      <p:sp>
        <p:nvSpPr>
          <p:cNvPr id="29701" name="WordArt 8"/>
          <p:cNvSpPr>
            <a:spLocks noChangeArrowheads="1" noChangeShapeType="1" noTextEdit="1"/>
          </p:cNvSpPr>
          <p:nvPr/>
        </p:nvSpPr>
        <p:spPr bwMode="auto">
          <a:xfrm>
            <a:off x="4114800" y="1981200"/>
            <a:ext cx="4648200" cy="1981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31750">
                  <a:solidFill>
                    <a:srgbClr val="66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The Burdens Of Life</a:t>
            </a:r>
          </a:p>
        </p:txBody>
      </p:sp>
      <p:sp>
        <p:nvSpPr>
          <p:cNvPr id="29702" name="Oval 9"/>
          <p:cNvSpPr>
            <a:spLocks noChangeArrowheads="1"/>
          </p:cNvSpPr>
          <p:nvPr/>
        </p:nvSpPr>
        <p:spPr bwMode="auto">
          <a:xfrm>
            <a:off x="457200" y="4648200"/>
            <a:ext cx="8153400" cy="1981200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800" u="sng">
                <a:latin typeface="Arial Black" pitchFamily="34" charset="0"/>
              </a:rPr>
              <a:t>“I can do all things through</a:t>
            </a:r>
          </a:p>
          <a:p>
            <a:pPr algn="ctr" eaLnBrk="1" hangingPunct="1"/>
            <a:r>
              <a:rPr lang="en-US" altLang="en-US" sz="2800" u="sng">
                <a:latin typeface="Arial Black" pitchFamily="34" charset="0"/>
              </a:rPr>
              <a:t>Christ who strengthens me.”</a:t>
            </a:r>
          </a:p>
        </p:txBody>
      </p:sp>
      <p:sp>
        <p:nvSpPr>
          <p:cNvPr id="7" name="Flowchart: Punched Tape 6"/>
          <p:cNvSpPr/>
          <p:nvPr/>
        </p:nvSpPr>
        <p:spPr>
          <a:xfrm>
            <a:off x="5943600" y="990600"/>
            <a:ext cx="2743200" cy="957072"/>
          </a:xfrm>
          <a:prstGeom prst="flowChartPunchedTape">
            <a:avLst/>
          </a:prstGeom>
          <a:solidFill>
            <a:srgbClr val="81AB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Ecclesiastes 3:1-8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81200"/>
          </a:xfrm>
          <a:solidFill>
            <a:srgbClr val="6699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3505200"/>
          </a:xfrm>
          <a:solidFill>
            <a:srgbClr val="000066"/>
          </a:solidFill>
          <a:ln>
            <a:solidFill>
              <a:srgbClr val="6699FF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the Word of God---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Rom. 10:17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Believing In Your Heart--- 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16:31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Repenting Of Your Sins---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2:38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Confess Christ Is The Son of God-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John 4:15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Baptized Into Christ---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Gal. 3:26-29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Faithful Until Death---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Rev. 2:10; I Cor. 15:58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228600" y="304800"/>
            <a:ext cx="8610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508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GOD'S PLAN FOR</a:t>
            </a:r>
          </a:p>
          <a:p>
            <a:pPr algn="ctr"/>
            <a:r>
              <a:rPr lang="en-US" sz="3600" kern="10">
                <a:ln w="508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YOUR SALVATION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0" y="5638800"/>
            <a:ext cx="9144000" cy="1219200"/>
          </a:xfrm>
          <a:prstGeom prst="ellipse">
            <a:avLst/>
          </a:prstGeom>
          <a:solidFill>
            <a:srgbClr val="6699FF"/>
          </a:solidFill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000" b="1" i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“But thanks be to God, who gives us the victory </a:t>
            </a:r>
          </a:p>
          <a:p>
            <a:pPr algn="ctr" eaLnBrk="1" hangingPunct="1">
              <a:defRPr/>
            </a:pPr>
            <a:r>
              <a:rPr lang="en-US" altLang="en-US" sz="2000" b="1" i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through our Lord Jesus Christ.”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anchor="ctr"/>
          <a:lstStyle/>
          <a:p>
            <a:pPr eaLnBrk="1" hangingPunct="1"/>
            <a:endParaRPr lang="en-US" altLang="en-US" sz="44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07963" y="639763"/>
            <a:ext cx="8716962" cy="588962"/>
          </a:xfrm>
          <a:prstGeom prst="rect">
            <a:avLst/>
          </a:prstGeom>
          <a:solidFill>
            <a:srgbClr val="FF00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Every Period of Life Has Its Own Challenges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6200" y="29718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400" b="1">
                <a:latin typeface="Times New Roman" pitchFamily="18" charset="0"/>
              </a:rPr>
              <a:t>10        20       30        40        50        60       70        80        90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38200" y="2895600"/>
            <a:ext cx="1295400" cy="2133600"/>
          </a:xfrm>
          <a:prstGeom prst="rect">
            <a:avLst/>
          </a:prstGeom>
          <a:solidFill>
            <a:srgbClr val="CCCCFF">
              <a:alpha val="4784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sz="2400" b="1">
              <a:solidFill>
                <a:srgbClr val="000000"/>
              </a:solidFill>
            </a:endParaRPr>
          </a:p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Teenage</a:t>
            </a:r>
          </a:p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Years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943600" y="2895600"/>
            <a:ext cx="2514600" cy="2133600"/>
          </a:xfrm>
          <a:prstGeom prst="rect">
            <a:avLst/>
          </a:prstGeom>
          <a:solidFill>
            <a:srgbClr val="CCCCFF">
              <a:alpha val="4784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sz="2400" b="1">
              <a:solidFill>
                <a:srgbClr val="000000"/>
              </a:solidFill>
            </a:endParaRPr>
          </a:p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Golden</a:t>
            </a:r>
          </a:p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Years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438400" y="2895600"/>
            <a:ext cx="3352800" cy="2133600"/>
          </a:xfrm>
          <a:prstGeom prst="rect">
            <a:avLst/>
          </a:prstGeom>
          <a:solidFill>
            <a:srgbClr val="FFFF66">
              <a:alpha val="4784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sz="2400" b="1">
              <a:solidFill>
                <a:srgbClr val="000000"/>
              </a:solidFill>
            </a:endParaRPr>
          </a:p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Mid-Life</a:t>
            </a:r>
          </a:p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Years</a:t>
            </a: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1219200" y="5562600"/>
            <a:ext cx="6400800" cy="914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en-US" sz="2800" u="sng">
                <a:solidFill>
                  <a:schemeClr val="bg1"/>
                </a:solidFill>
                <a:latin typeface="Arial Black" pitchFamily="34" charset="0"/>
              </a:rPr>
              <a:t>Burden of Death</a:t>
            </a:r>
          </a:p>
        </p:txBody>
      </p:sp>
      <p:sp>
        <p:nvSpPr>
          <p:cNvPr id="44040" name="AutoShape 8"/>
          <p:cNvSpPr>
            <a:spLocks noChangeArrowheads="1"/>
          </p:cNvSpPr>
          <p:nvPr/>
        </p:nvSpPr>
        <p:spPr bwMode="auto">
          <a:xfrm rot="-1530101">
            <a:off x="1676400" y="5105400"/>
            <a:ext cx="485775" cy="609600"/>
          </a:xfrm>
          <a:prstGeom prst="upArrow">
            <a:avLst>
              <a:gd name="adj1" fmla="val 50000"/>
              <a:gd name="adj2" fmla="val 3137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>
            <a:off x="4191000" y="5029200"/>
            <a:ext cx="485775" cy="533400"/>
          </a:xfrm>
          <a:prstGeom prst="upArrow">
            <a:avLst>
              <a:gd name="adj1" fmla="val 50000"/>
              <a:gd name="adj2" fmla="val 2745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 rot="1998638">
            <a:off x="6705600" y="5105400"/>
            <a:ext cx="485775" cy="533400"/>
          </a:xfrm>
          <a:prstGeom prst="upArrow">
            <a:avLst>
              <a:gd name="adj1" fmla="val 50000"/>
              <a:gd name="adj2" fmla="val 2745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808080"/>
          </a:solidFill>
        </p:spPr>
        <p:txBody>
          <a:bodyPr/>
          <a:lstStyle/>
          <a:p>
            <a:pPr eaLnBrk="1" hangingPunct="1"/>
            <a:r>
              <a:rPr lang="en-US" altLang="en-US" sz="6000" i="1" u="sng" smtClean="0">
                <a:solidFill>
                  <a:schemeClr val="tx1"/>
                </a:solidFill>
                <a:latin typeface="Arial Black" pitchFamily="34" charset="0"/>
              </a:rPr>
              <a:t>DEATH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915400" cy="53340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Why will I die?  </a:t>
            </a:r>
            <a:r>
              <a:rPr lang="en-US" altLang="en-US" sz="2800" dirty="0" smtClean="0">
                <a:solidFill>
                  <a:srgbClr val="6699FF"/>
                </a:solidFill>
                <a:latin typeface="Arial Black" pitchFamily="34" charset="0"/>
              </a:rPr>
              <a:t>Hebrews 9:27, Genesis </a:t>
            </a:r>
            <a:r>
              <a:rPr lang="en-US" altLang="en-US" sz="2800" dirty="0" smtClean="0">
                <a:solidFill>
                  <a:srgbClr val="6699FF"/>
                </a:solidFill>
                <a:latin typeface="Arial Black" pitchFamily="34" charset="0"/>
              </a:rPr>
              <a:t>3</a:t>
            </a:r>
          </a:p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What 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happens 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when I die and after 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death? </a:t>
            </a:r>
            <a:r>
              <a:rPr lang="en-US" altLang="en-US" sz="2800" dirty="0" smtClean="0">
                <a:solidFill>
                  <a:srgbClr val="6699FF"/>
                </a:solidFill>
                <a:latin typeface="Arial Black" pitchFamily="34" charset="0"/>
              </a:rPr>
              <a:t>Luke </a:t>
            </a:r>
            <a:r>
              <a:rPr lang="en-US" altLang="en-US" sz="2800" dirty="0" smtClean="0">
                <a:solidFill>
                  <a:srgbClr val="6699FF"/>
                </a:solidFill>
                <a:latin typeface="Arial Black" pitchFamily="34" charset="0"/>
              </a:rPr>
              <a:t>16:19-31 – </a:t>
            </a:r>
            <a:r>
              <a:rPr lang="en-US" altLang="en-US" sz="2800" dirty="0" smtClean="0">
                <a:solidFill>
                  <a:schemeClr val="accent3"/>
                </a:solidFill>
                <a:latin typeface="Arial Black" pitchFamily="34" charset="0"/>
              </a:rPr>
              <a:t>A separation of body and soul</a:t>
            </a:r>
            <a:endParaRPr lang="en-US" altLang="en-US" sz="2800" dirty="0" smtClean="0">
              <a:solidFill>
                <a:schemeClr val="accent3"/>
              </a:solidFill>
              <a:latin typeface="Arial Black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		Hades---Paradise or </a:t>
            </a:r>
            <a:r>
              <a:rPr lang="en-US" altLang="en-US" sz="2800" dirty="0" err="1" smtClean="0">
                <a:solidFill>
                  <a:schemeClr val="bg1"/>
                </a:solidFill>
                <a:latin typeface="Arial Black" pitchFamily="34" charset="0"/>
              </a:rPr>
              <a:t>Tartarus</a:t>
            </a:r>
            <a:endParaRPr lang="en-US" altLang="en-US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		2</a:t>
            </a:r>
            <a:r>
              <a:rPr lang="en-US" altLang="en-US" sz="2800" baseline="30000" dirty="0" smtClean="0">
                <a:solidFill>
                  <a:schemeClr val="bg1"/>
                </a:solidFill>
                <a:latin typeface="Arial Black" pitchFamily="34" charset="0"/>
              </a:rPr>
              <a:t>nd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 coming of Jesus the Christ --                        		</a:t>
            </a:r>
            <a:r>
              <a:rPr lang="en-US" altLang="en-US" sz="2800" dirty="0" smtClean="0">
                <a:solidFill>
                  <a:srgbClr val="6699FF"/>
                </a:solidFill>
                <a:latin typeface="Arial Black" pitchFamily="34" charset="0"/>
              </a:rPr>
              <a:t>I Thessalonians 4:13-18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		The Judgment  </a:t>
            </a:r>
            <a:r>
              <a:rPr lang="en-US" altLang="en-US" sz="2800" dirty="0" smtClean="0">
                <a:solidFill>
                  <a:srgbClr val="6699FF"/>
                </a:solidFill>
                <a:latin typeface="Arial Black" pitchFamily="34" charset="0"/>
              </a:rPr>
              <a:t>Hebrews 9:27</a:t>
            </a:r>
          </a:p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Final resting place of 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---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eternal paradise or 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eternal 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torment – </a:t>
            </a:r>
            <a:r>
              <a:rPr lang="en-US" altLang="en-US" sz="2800" dirty="0" smtClean="0">
                <a:solidFill>
                  <a:schemeClr val="bg1"/>
                </a:solidFill>
                <a:latin typeface="Arial Black" pitchFamily="34" charset="0"/>
              </a:rPr>
              <a:t>M</a:t>
            </a:r>
            <a:r>
              <a:rPr lang="en-US" altLang="en-US" sz="2800" dirty="0" smtClean="0">
                <a:solidFill>
                  <a:srgbClr val="6699FF"/>
                </a:solidFill>
                <a:latin typeface="Arial Black" pitchFamily="34" charset="0"/>
              </a:rPr>
              <a:t>atthew </a:t>
            </a:r>
            <a:r>
              <a:rPr lang="en-US" altLang="en-US" sz="2800" dirty="0" smtClean="0">
                <a:solidFill>
                  <a:srgbClr val="6699FF"/>
                </a:solidFill>
                <a:latin typeface="Arial Black" pitchFamily="34" charset="0"/>
              </a:rPr>
              <a:t>25:46</a:t>
            </a:r>
          </a:p>
          <a:p>
            <a:pPr eaLnBrk="1" hangingPunct="1"/>
            <a:endParaRPr lang="en-US" altLang="en-US" sz="2800" dirty="0" smtClean="0">
              <a:solidFill>
                <a:srgbClr val="6699FF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solidFill>
            <a:srgbClr val="808080"/>
          </a:solidFill>
        </p:spPr>
        <p:txBody>
          <a:bodyPr/>
          <a:lstStyle/>
          <a:p>
            <a:pPr eaLnBrk="1" hangingPunct="1"/>
            <a:r>
              <a:rPr lang="en-US" altLang="en-US" sz="5400" i="1" u="sng" dirty="0" smtClean="0">
                <a:solidFill>
                  <a:schemeClr val="tx1"/>
                </a:solidFill>
                <a:latin typeface="Arial Black" pitchFamily="34" charset="0"/>
              </a:rPr>
              <a:t>II KINGS 20:1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 smtClean="0">
                <a:solidFill>
                  <a:schemeClr val="bg1"/>
                </a:solidFill>
                <a:latin typeface="Arial Black" pitchFamily="34" charset="0"/>
              </a:rPr>
              <a:t>Most people concerned mainly with living, make little provision for their eventual death.  Death occurs in all age groups!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>
                <a:solidFill>
                  <a:schemeClr val="bg1"/>
                </a:solidFill>
                <a:latin typeface="Arial Black" pitchFamily="34" charset="0"/>
              </a:rPr>
              <a:t>When we do think of death it is usually in terms of physical things such as wills, estate planning, life insurance, financial security, funeral arrangements,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>
                <a:solidFill>
                  <a:schemeClr val="bg1"/>
                </a:solidFill>
                <a:latin typeface="Arial Black" pitchFamily="34" charset="0"/>
              </a:rPr>
              <a:t>Death – the living have to deal with losing their parents, spouse, children, friends, family.  Tough to deal with these losses!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>
                <a:solidFill>
                  <a:schemeClr val="bg1"/>
                </a:solidFill>
                <a:latin typeface="Arial Black" pitchFamily="34" charset="0"/>
              </a:rPr>
              <a:t>What about our own preparation for our own deaths?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 smtClean="0">
                <a:solidFill>
                  <a:schemeClr val="bg1"/>
                </a:solidFill>
                <a:latin typeface="Arial Black" pitchFamily="34" charset="0"/>
              </a:rPr>
              <a:t>Most of us need to “set our house in order”---spiritually as well as materially---before our death comes.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808080"/>
          </a:solidFill>
        </p:spPr>
        <p:txBody>
          <a:bodyPr/>
          <a:lstStyle/>
          <a:p>
            <a:pPr eaLnBrk="1" hangingPunct="1"/>
            <a:r>
              <a:rPr lang="en-US" altLang="en-US" sz="5400" i="1" u="sng" smtClean="0">
                <a:solidFill>
                  <a:schemeClr val="tx1"/>
                </a:solidFill>
                <a:latin typeface="Arial Black" pitchFamily="34" charset="0"/>
              </a:rPr>
              <a:t>WHY?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bg1"/>
                </a:solidFill>
              </a:rPr>
              <a:t>Man’s need to prepare for death is emphasized by three basic Bible facts:</a:t>
            </a:r>
          </a:p>
          <a:p>
            <a:pPr algn="ctr" eaLnBrk="1" hangingPunct="1">
              <a:buFontTx/>
              <a:buNone/>
            </a:pPr>
            <a:r>
              <a:rPr lang="en-US" altLang="en-US" sz="4000" u="sng" smtClean="0">
                <a:solidFill>
                  <a:srgbClr val="FFFF66"/>
                </a:solidFill>
                <a:latin typeface="Arial Black" pitchFamily="34" charset="0"/>
              </a:rPr>
              <a:t>1.</a:t>
            </a:r>
            <a:r>
              <a:rPr lang="en-US" altLang="en-US" sz="4000" u="sng" smtClean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n-US" altLang="en-US" sz="4000" u="sng" smtClean="0">
                <a:solidFill>
                  <a:srgbClr val="FFFF66"/>
                </a:solidFill>
                <a:latin typeface="Arial Black" pitchFamily="34" charset="0"/>
              </a:rPr>
              <a:t>Certainty of Death</a:t>
            </a:r>
          </a:p>
          <a:p>
            <a:pPr eaLnBrk="1" hangingPunct="1"/>
            <a:endParaRPr lang="en-US" altLang="en-US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b="1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CERTAINTY OF DEATH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458200" cy="3992563"/>
          </a:xfrm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6699FF"/>
                </a:solidFill>
              </a:rPr>
              <a:t>Hebrews 9:27---</a:t>
            </a:r>
            <a:r>
              <a:rPr lang="en-US" altLang="en-US" sz="4400" b="1" dirty="0" smtClean="0">
                <a:solidFill>
                  <a:schemeClr val="bg1"/>
                </a:solidFill>
              </a:rPr>
              <a:t>That we will die is much more certain than we will continue to physically live--- </a:t>
            </a:r>
            <a:r>
              <a:rPr lang="en-US" altLang="en-US" sz="4400" b="1" dirty="0" smtClean="0">
                <a:solidFill>
                  <a:srgbClr val="6699FF"/>
                </a:solidFill>
              </a:rPr>
              <a:t>James </a:t>
            </a:r>
            <a:r>
              <a:rPr lang="en-US" altLang="en-US" sz="4400" b="1" dirty="0" smtClean="0">
                <a:solidFill>
                  <a:srgbClr val="6699FF"/>
                </a:solidFill>
              </a:rPr>
              <a:t>4:13-15</a:t>
            </a:r>
            <a:endParaRPr lang="en-US" altLang="en-US" sz="4400" b="1" dirty="0" smtClean="0">
              <a:solidFill>
                <a:srgbClr val="6699FF"/>
              </a:solidFill>
            </a:endParaRPr>
          </a:p>
          <a:p>
            <a:pPr eaLnBrk="1" hangingPunct="1"/>
            <a:endParaRPr lang="en-US" alt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808080"/>
          </a:solidFill>
        </p:spPr>
        <p:txBody>
          <a:bodyPr/>
          <a:lstStyle/>
          <a:p>
            <a:pPr eaLnBrk="1" hangingPunct="1"/>
            <a:r>
              <a:rPr lang="en-US" altLang="en-US" sz="5400" i="1" u="sng" smtClean="0">
                <a:solidFill>
                  <a:schemeClr val="tx1"/>
                </a:solidFill>
                <a:latin typeface="Arial Black" pitchFamily="34" charset="0"/>
              </a:rPr>
              <a:t>WHY?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bg1"/>
                </a:solidFill>
              </a:rPr>
              <a:t>Man’s need to prepare for death is emphasized by three basic Bible facts:</a:t>
            </a:r>
          </a:p>
          <a:p>
            <a:pPr algn="ctr" eaLnBrk="1" hangingPunct="1">
              <a:buFontTx/>
              <a:buAutoNum type="arabicPeriod"/>
            </a:pPr>
            <a:r>
              <a:rPr lang="en-US" altLang="en-US" sz="4000" u="sng" smtClean="0">
                <a:solidFill>
                  <a:srgbClr val="808080"/>
                </a:solidFill>
                <a:latin typeface="Arial Black" pitchFamily="34" charset="0"/>
              </a:rPr>
              <a:t>Certainty of Death</a:t>
            </a:r>
          </a:p>
          <a:p>
            <a:pPr algn="ctr" eaLnBrk="1" hangingPunct="1">
              <a:buFontTx/>
              <a:buNone/>
            </a:pPr>
            <a:r>
              <a:rPr lang="en-US" altLang="en-US" sz="4000" u="sng" smtClean="0">
                <a:solidFill>
                  <a:srgbClr val="FFFF66"/>
                </a:solidFill>
                <a:latin typeface="Arial Black" pitchFamily="34" charset="0"/>
              </a:rPr>
              <a:t>2. Certainty of Judgment</a:t>
            </a:r>
          </a:p>
          <a:p>
            <a:pPr eaLnBrk="1" hangingPunct="1"/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i="1" u="sng" smtClean="0">
                <a:solidFill>
                  <a:srgbClr val="6699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CERTAINTY OF JUDGMENT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rgbClr val="6699FF"/>
                </a:solidFill>
              </a:rPr>
              <a:t>II Cor. 5:10---</a:t>
            </a:r>
            <a:r>
              <a:rPr lang="en-US" altLang="en-US" sz="4000" b="1" dirty="0" smtClean="0">
                <a:solidFill>
                  <a:schemeClr val="bg1"/>
                </a:solidFill>
              </a:rPr>
              <a:t>God is not only our Creator and Father but will serve judgment--- </a:t>
            </a:r>
            <a:r>
              <a:rPr lang="en-US" altLang="en-US" sz="4000" b="1" dirty="0" smtClean="0">
                <a:solidFill>
                  <a:srgbClr val="6699FF"/>
                </a:solidFill>
              </a:rPr>
              <a:t>I Peter 1:17</a:t>
            </a:r>
          </a:p>
          <a:p>
            <a:pPr eaLnBrk="1" hangingPunct="1"/>
            <a:r>
              <a:rPr lang="en-US" altLang="en-US" sz="4000" b="1" dirty="0" smtClean="0">
                <a:solidFill>
                  <a:schemeClr val="bg1"/>
                </a:solidFill>
              </a:rPr>
              <a:t>God’s judgment of man will be </a:t>
            </a:r>
            <a:r>
              <a:rPr lang="en-US" altLang="en-US" sz="4000" b="1" dirty="0" smtClean="0">
                <a:solidFill>
                  <a:schemeClr val="bg1"/>
                </a:solidFill>
              </a:rPr>
              <a:t>an individual </a:t>
            </a:r>
            <a:r>
              <a:rPr lang="en-US" altLang="en-US" sz="4000" b="1" dirty="0" smtClean="0">
                <a:solidFill>
                  <a:schemeClr val="bg1"/>
                </a:solidFill>
              </a:rPr>
              <a:t>judgment rendered on the basis of men’s deeds in this life--- </a:t>
            </a:r>
            <a:r>
              <a:rPr lang="en-US" altLang="en-US" sz="4000" b="1" dirty="0" smtClean="0">
                <a:solidFill>
                  <a:srgbClr val="6699FF"/>
                </a:solidFill>
              </a:rPr>
              <a:t>Rom. </a:t>
            </a:r>
            <a:r>
              <a:rPr lang="en-US" altLang="en-US" sz="4000" b="1" dirty="0" smtClean="0">
                <a:solidFill>
                  <a:srgbClr val="6699FF"/>
                </a:solidFill>
              </a:rPr>
              <a:t>2:6-11</a:t>
            </a:r>
          </a:p>
          <a:p>
            <a:pPr eaLnBrk="1" hangingPunct="1"/>
            <a:endParaRPr lang="en-US" altLang="en-US" sz="2800" dirty="0" smtClean="0">
              <a:solidFill>
                <a:srgbClr val="6699FF"/>
              </a:solidFill>
            </a:endParaRP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807</Words>
  <Application>Microsoft Office PowerPoint</Application>
  <PresentationFormat>On-screen Show (4:3)</PresentationFormat>
  <Paragraphs>112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Slide 1</vt:lpstr>
      <vt:lpstr>Slide 2</vt:lpstr>
      <vt:lpstr>Slide 3</vt:lpstr>
      <vt:lpstr>DEATH</vt:lpstr>
      <vt:lpstr>II KINGS 20:1</vt:lpstr>
      <vt:lpstr>WHY?</vt:lpstr>
      <vt:lpstr>CERTAINTY OF DEATH</vt:lpstr>
      <vt:lpstr>WHY?</vt:lpstr>
      <vt:lpstr>CERTAINTY OF JUDGMENT</vt:lpstr>
      <vt:lpstr>WHY?</vt:lpstr>
      <vt:lpstr>CERTAINTY OF PUNISHMENT</vt:lpstr>
      <vt:lpstr> WHY? </vt:lpstr>
      <vt:lpstr> HOW? </vt:lpstr>
      <vt:lpstr> PROPER ATTITUDES </vt:lpstr>
      <vt:lpstr>PROPER ATTITUDES</vt:lpstr>
      <vt:lpstr> PROPER ATTITUDES </vt:lpstr>
      <vt:lpstr> PROPER ATTITUDES </vt:lpstr>
      <vt:lpstr>PROPER ACTIONS</vt:lpstr>
      <vt:lpstr>PROPER ACTIONS</vt:lpstr>
      <vt:lpstr>WHEN?</vt:lpstr>
      <vt:lpstr> WHEN? </vt:lpstr>
      <vt:lpstr> WHEN? </vt:lpstr>
      <vt:lpstr>CONCLUSION</vt:lpstr>
      <vt:lpstr>Slide 24</vt:lpstr>
      <vt:lpstr>Slide 25</vt:lpstr>
      <vt:lpstr>Slide 26</vt:lpstr>
      <vt:lpstr>Slide 27</vt:lpstr>
      <vt:lpstr>Slide 28</vt:lpstr>
    </vt:vector>
  </TitlesOfParts>
  <Company>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Niemeier</dc:creator>
  <cp:lastModifiedBy>Preacher2</cp:lastModifiedBy>
  <cp:revision>7</cp:revision>
  <cp:lastPrinted>2015-09-16T18:08:07Z</cp:lastPrinted>
  <dcterms:created xsi:type="dcterms:W3CDTF">2009-08-14T12:51:09Z</dcterms:created>
  <dcterms:modified xsi:type="dcterms:W3CDTF">2018-04-13T12:37:32Z</dcterms:modified>
</cp:coreProperties>
</file>