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92" r:id="rId2"/>
    <p:sldId id="293" r:id="rId3"/>
    <p:sldId id="294" r:id="rId4"/>
    <p:sldId id="295" r:id="rId5"/>
    <p:sldId id="296" r:id="rId6"/>
    <p:sldId id="297" r:id="rId7"/>
    <p:sldId id="299" r:id="rId8"/>
    <p:sldId id="300" r:id="rId9"/>
    <p:sldId id="301" r:id="rId10"/>
    <p:sldId id="302" r:id="rId11"/>
    <p:sldId id="303" r:id="rId12"/>
    <p:sldId id="304" r:id="rId13"/>
    <p:sldId id="305" r:id="rId14"/>
    <p:sldId id="306" r:id="rId15"/>
    <p:sldId id="307" r:id="rId16"/>
    <p:sldId id="308" r:id="rId17"/>
    <p:sldId id="309" r:id="rId18"/>
    <p:sldId id="310" r:id="rId19"/>
    <p:sldId id="311" r:id="rId20"/>
    <p:sldId id="298"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FA729B51-85D6-40C9-924C-2A05AD647437}" type="datetimeFigureOut">
              <a:rPr lang="en-US" smtClean="0"/>
              <a:t>5/28/2017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862134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5/28/2017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30387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5/28/2017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42660207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5/28/2017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21127537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5/28/2017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3182187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3" name="Date Placeholder 2"/>
          <p:cNvSpPr>
            <a:spLocks noGrp="1"/>
          </p:cNvSpPr>
          <p:nvPr>
            <p:ph type="dt" sz="half" idx="10"/>
          </p:nvPr>
        </p:nvSpPr>
        <p:spPr/>
        <p:txBody>
          <a:bodyPr/>
          <a:lstStyle/>
          <a:p>
            <a:fld id="{FA729B51-85D6-40C9-924C-2A05AD647437}" type="datetimeFigureOut">
              <a:rPr lang="en-US" smtClean="0"/>
              <a:t>5/28/2017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429187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3" name="Date Placeholder 2"/>
          <p:cNvSpPr>
            <a:spLocks noGrp="1"/>
          </p:cNvSpPr>
          <p:nvPr>
            <p:ph type="dt" sz="half" idx="10"/>
          </p:nvPr>
        </p:nvSpPr>
        <p:spPr/>
        <p:txBody>
          <a:bodyPr/>
          <a:lstStyle/>
          <a:p>
            <a:fld id="{FA729B51-85D6-40C9-924C-2A05AD647437}" type="datetimeFigureOut">
              <a:rPr lang="en-US" smtClean="0"/>
              <a:t>5/28/2017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050375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729B51-85D6-40C9-924C-2A05AD647437}" type="datetimeFigureOut">
              <a:rPr lang="en-US" smtClean="0"/>
              <a:t>5/28/2017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3786231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729B51-85D6-40C9-924C-2A05AD647437}" type="datetimeFigureOut">
              <a:rPr lang="en-US" smtClean="0"/>
              <a:t>5/28/2017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064524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729B51-85D6-40C9-924C-2A05AD647437}" type="datetimeFigureOut">
              <a:rPr lang="en-US" smtClean="0"/>
              <a:t>5/28/2017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041203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A729B51-85D6-40C9-924C-2A05AD647437}" type="datetimeFigureOut">
              <a:rPr lang="en-US" smtClean="0"/>
              <a:t>5/28/2017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4228918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729B51-85D6-40C9-924C-2A05AD647437}" type="datetimeFigureOut">
              <a:rPr lang="en-US" smtClean="0"/>
              <a:t>5/28/2017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66524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729B51-85D6-40C9-924C-2A05AD647437}" type="datetimeFigureOut">
              <a:rPr lang="en-US" smtClean="0"/>
              <a:t>5/28/2017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3488131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729B51-85D6-40C9-924C-2A05AD647437}" type="datetimeFigureOut">
              <a:rPr lang="en-US" smtClean="0"/>
              <a:t>5/28/2017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3968585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729B51-85D6-40C9-924C-2A05AD647437}" type="datetimeFigureOut">
              <a:rPr lang="en-US" smtClean="0"/>
              <a:t>5/28/2017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466931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5/28/2017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58220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5/28/2017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624276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A729B51-85D6-40C9-924C-2A05AD647437}" type="datetimeFigureOut">
              <a:rPr lang="en-US" smtClean="0"/>
              <a:t>5/28/2017</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EA064551-FC45-48CA-B5A2-9644415B19FD}" type="slidenum">
              <a:rPr lang="en-US" smtClean="0"/>
              <a:t>‹#›</a:t>
            </a:fld>
            <a:endParaRPr lang="en-US" dirty="0"/>
          </a:p>
        </p:txBody>
      </p:sp>
    </p:spTree>
    <p:extLst>
      <p:ext uri="{BB962C8B-B14F-4D97-AF65-F5344CB8AC3E}">
        <p14:creationId xmlns:p14="http://schemas.microsoft.com/office/powerpoint/2010/main" val="253912669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279" y="2539039"/>
            <a:ext cx="8786192" cy="964014"/>
          </a:xfrm>
        </p:spPr>
        <p:txBody>
          <a:bodyPr>
            <a:normAutofit fontScale="90000"/>
          </a:bodyPr>
          <a:lstStyle/>
          <a:p>
            <a:r>
              <a:rPr lang="en-US" dirty="0">
                <a:latin typeface="Yu Mincho Demibold" panose="02020600000000000000" pitchFamily="18" charset="-128"/>
                <a:ea typeface="Yu Mincho Demibold" panose="02020600000000000000" pitchFamily="18" charset="-128"/>
              </a:rPr>
              <a:t>Unity Among Christians</a:t>
            </a:r>
          </a:p>
        </p:txBody>
      </p:sp>
      <p:sp>
        <p:nvSpPr>
          <p:cNvPr id="6" name="TextBox 5"/>
          <p:cNvSpPr txBox="1"/>
          <p:nvPr/>
        </p:nvSpPr>
        <p:spPr>
          <a:xfrm>
            <a:off x="1989785" y="4291199"/>
            <a:ext cx="5164429" cy="646331"/>
          </a:xfrm>
          <a:prstGeom prst="rect">
            <a:avLst/>
          </a:prstGeom>
          <a:noFill/>
        </p:spPr>
        <p:txBody>
          <a:bodyPr wrap="square" rtlCol="0">
            <a:spAutoFit/>
          </a:bodyPr>
          <a:lstStyle/>
          <a:p>
            <a:pPr algn="ctr"/>
            <a:r>
              <a:rPr lang="en-US" sz="3600" dirty="0">
                <a:latin typeface="Yu Mincho Demibold" panose="02020600000000000000" pitchFamily="18" charset="-128"/>
                <a:ea typeface="Yu Mincho Demibold" panose="02020600000000000000" pitchFamily="18" charset="-128"/>
              </a:rPr>
              <a:t>Ephesians 4:1-16</a:t>
            </a:r>
          </a:p>
        </p:txBody>
      </p:sp>
    </p:spTree>
    <p:extLst>
      <p:ext uri="{BB962C8B-B14F-4D97-AF65-F5344CB8AC3E}">
        <p14:creationId xmlns:p14="http://schemas.microsoft.com/office/powerpoint/2010/main" val="2881233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Criteria for Unity:</a:t>
            </a:r>
          </a:p>
        </p:txBody>
      </p:sp>
      <p:sp>
        <p:nvSpPr>
          <p:cNvPr id="3" name="Content Placeholder 2"/>
          <p:cNvSpPr>
            <a:spLocks noGrp="1"/>
          </p:cNvSpPr>
          <p:nvPr>
            <p:ph idx="1"/>
          </p:nvPr>
        </p:nvSpPr>
        <p:spPr>
          <a:xfrm>
            <a:off x="628650" y="1416676"/>
            <a:ext cx="7886700" cy="5344732"/>
          </a:xfrm>
        </p:spPr>
        <p:txBody>
          <a:bodyPr/>
          <a:lstStyle/>
          <a:p>
            <a:r>
              <a:rPr lang="en-US" dirty="0"/>
              <a:t>Proper attitude toward one another.</a:t>
            </a:r>
          </a:p>
          <a:p>
            <a:pPr lvl="1"/>
            <a:r>
              <a:rPr lang="en-US" dirty="0"/>
              <a:t>“Therefore I, the prisoner of the Lord, implore you to walk in a manner worthy of the calling with which you have been called, with all </a:t>
            </a:r>
            <a:r>
              <a:rPr lang="en-US" i="1" dirty="0"/>
              <a:t>humility</a:t>
            </a:r>
            <a:r>
              <a:rPr lang="en-US" dirty="0"/>
              <a:t> and </a:t>
            </a:r>
            <a:r>
              <a:rPr lang="en-US" i="1" dirty="0"/>
              <a:t>gentleness</a:t>
            </a:r>
            <a:r>
              <a:rPr lang="en-US" dirty="0"/>
              <a:t>, with </a:t>
            </a:r>
            <a:r>
              <a:rPr lang="en-US" i="1" dirty="0"/>
              <a:t>patience</a:t>
            </a:r>
            <a:r>
              <a:rPr lang="en-US" dirty="0"/>
              <a:t>, showing </a:t>
            </a:r>
            <a:r>
              <a:rPr lang="en-US" i="1" dirty="0"/>
              <a:t>tolerance</a:t>
            </a:r>
            <a:r>
              <a:rPr lang="en-US" dirty="0"/>
              <a:t> for one another in love, being diligent to </a:t>
            </a:r>
            <a:r>
              <a:rPr lang="en-US" i="1" dirty="0"/>
              <a:t>preserve the unity of the Spirit in the bond of peace</a:t>
            </a:r>
            <a:r>
              <a:rPr lang="en-US" dirty="0"/>
              <a:t>.”  </a:t>
            </a:r>
            <a:r>
              <a:rPr lang="en-US" b="1" i="1" dirty="0"/>
              <a:t>(Ephesians 4:1-3)</a:t>
            </a:r>
          </a:p>
          <a:p>
            <a:pPr lvl="1"/>
            <a:r>
              <a:rPr lang="en-US" dirty="0"/>
              <a:t>Think about how these four characteristics contribute to unity among brethren…</a:t>
            </a:r>
          </a:p>
          <a:p>
            <a:pPr lvl="1"/>
            <a:endParaRPr lang="en-US" b="1" dirty="0"/>
          </a:p>
        </p:txBody>
      </p:sp>
    </p:spTree>
    <p:extLst>
      <p:ext uri="{BB962C8B-B14F-4D97-AF65-F5344CB8AC3E}">
        <p14:creationId xmlns:p14="http://schemas.microsoft.com/office/powerpoint/2010/main" val="2077207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Criteria for Unity:</a:t>
            </a:r>
          </a:p>
        </p:txBody>
      </p:sp>
      <p:sp>
        <p:nvSpPr>
          <p:cNvPr id="3" name="Content Placeholder 2"/>
          <p:cNvSpPr>
            <a:spLocks noGrp="1"/>
          </p:cNvSpPr>
          <p:nvPr>
            <p:ph idx="1"/>
          </p:nvPr>
        </p:nvSpPr>
        <p:spPr>
          <a:xfrm>
            <a:off x="628650" y="1416676"/>
            <a:ext cx="7886700" cy="5344732"/>
          </a:xfrm>
        </p:spPr>
        <p:txBody>
          <a:bodyPr/>
          <a:lstStyle/>
          <a:p>
            <a:r>
              <a:rPr lang="en-US" dirty="0"/>
              <a:t>Proper attitude toward one another.</a:t>
            </a:r>
          </a:p>
          <a:p>
            <a:pPr lvl="1"/>
            <a:r>
              <a:rPr lang="en-US" dirty="0"/>
              <a:t>Humility:</a:t>
            </a:r>
          </a:p>
          <a:p>
            <a:pPr lvl="2"/>
            <a:r>
              <a:rPr lang="en-US" dirty="0"/>
              <a:t>“Therefore if there is any encouragement in Christ, if there is any consolation of love, if there is any fellowship of the Spirit, if any affection and compassion, make my joy complete by being of the same mind, maintaining the same love, united in spirit, intent on one purpose.  Do nothing from selfishness or empty conceit, but with humility of mind regard one another as more important than yourselves; do not merely look out for your own personal interests, but also for the interests of others.”  </a:t>
            </a:r>
            <a:r>
              <a:rPr lang="en-US" b="1" i="1" dirty="0"/>
              <a:t>(Philippians 2:1-4)</a:t>
            </a:r>
          </a:p>
          <a:p>
            <a:pPr lvl="2"/>
            <a:r>
              <a:rPr lang="en-US" dirty="0"/>
              <a:t>Humility to study scriptures with an open mind.  </a:t>
            </a:r>
            <a:r>
              <a:rPr lang="en-US" i="1" dirty="0"/>
              <a:t>(I am not necessarily always right)</a:t>
            </a:r>
          </a:p>
          <a:p>
            <a:pPr lvl="2"/>
            <a:r>
              <a:rPr lang="en-US" dirty="0"/>
              <a:t>Humility to defer to others’ wishes </a:t>
            </a:r>
            <a:r>
              <a:rPr lang="en-US" i="1" dirty="0"/>
              <a:t>in matters of judgment</a:t>
            </a:r>
            <a:r>
              <a:rPr lang="en-US" dirty="0"/>
              <a:t>.</a:t>
            </a:r>
          </a:p>
          <a:p>
            <a:pPr lvl="2"/>
            <a:r>
              <a:rPr lang="en-US" dirty="0"/>
              <a:t>Foster love among brethren by looking out for their personal interests, not just my own.</a:t>
            </a:r>
          </a:p>
        </p:txBody>
      </p:sp>
    </p:spTree>
    <p:extLst>
      <p:ext uri="{BB962C8B-B14F-4D97-AF65-F5344CB8AC3E}">
        <p14:creationId xmlns:p14="http://schemas.microsoft.com/office/powerpoint/2010/main" val="896361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Criteria for Unity:</a:t>
            </a:r>
          </a:p>
        </p:txBody>
      </p:sp>
      <p:sp>
        <p:nvSpPr>
          <p:cNvPr id="3" name="Content Placeholder 2"/>
          <p:cNvSpPr>
            <a:spLocks noGrp="1"/>
          </p:cNvSpPr>
          <p:nvPr>
            <p:ph idx="1"/>
          </p:nvPr>
        </p:nvSpPr>
        <p:spPr>
          <a:xfrm>
            <a:off x="628650" y="1416676"/>
            <a:ext cx="7886700" cy="5344732"/>
          </a:xfrm>
        </p:spPr>
        <p:txBody>
          <a:bodyPr/>
          <a:lstStyle/>
          <a:p>
            <a:r>
              <a:rPr lang="en-US" dirty="0"/>
              <a:t>Proper attitude toward one another.</a:t>
            </a:r>
          </a:p>
          <a:p>
            <a:pPr lvl="1"/>
            <a:r>
              <a:rPr lang="en-US" dirty="0"/>
              <a:t>Gentleness:</a:t>
            </a:r>
          </a:p>
          <a:p>
            <a:pPr lvl="2"/>
            <a:r>
              <a:rPr lang="en-US" dirty="0"/>
              <a:t>“Brethren, even if anyone is caught in any trespass, you who are spiritual, restore such a one in a spirit of gentleness; each one looking to yourself, so that you too will not be tempted.  Bear one another’s burdens, and thereby fulfill the law of Christ.”  </a:t>
            </a:r>
            <a:r>
              <a:rPr lang="en-US" b="1" i="1" dirty="0"/>
              <a:t>(Galatians 6:1-2)</a:t>
            </a:r>
          </a:p>
          <a:p>
            <a:pPr lvl="2"/>
            <a:r>
              <a:rPr lang="en-US" dirty="0"/>
              <a:t>“Let your speech always be with grace, as though seasoned with salt, so that you will know how you should respond to each person.”  </a:t>
            </a:r>
            <a:r>
              <a:rPr lang="en-US" b="1" i="1" dirty="0"/>
              <a:t>(Colossians 4:6)</a:t>
            </a:r>
          </a:p>
          <a:p>
            <a:pPr lvl="2"/>
            <a:r>
              <a:rPr lang="en-US" b="1" dirty="0"/>
              <a:t>Being doctrinally correct is meaningless if I am harsh and hateful to my brothers and sisters in Christ.</a:t>
            </a:r>
          </a:p>
          <a:p>
            <a:pPr lvl="1"/>
            <a:endParaRPr lang="en-US" dirty="0"/>
          </a:p>
        </p:txBody>
      </p:sp>
    </p:spTree>
    <p:extLst>
      <p:ext uri="{BB962C8B-B14F-4D97-AF65-F5344CB8AC3E}">
        <p14:creationId xmlns:p14="http://schemas.microsoft.com/office/powerpoint/2010/main" val="928199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Criteria for Unity:</a:t>
            </a:r>
          </a:p>
        </p:txBody>
      </p:sp>
      <p:sp>
        <p:nvSpPr>
          <p:cNvPr id="3" name="Content Placeholder 2"/>
          <p:cNvSpPr>
            <a:spLocks noGrp="1"/>
          </p:cNvSpPr>
          <p:nvPr>
            <p:ph idx="1"/>
          </p:nvPr>
        </p:nvSpPr>
        <p:spPr>
          <a:xfrm>
            <a:off x="628650" y="1416676"/>
            <a:ext cx="7886700" cy="5344732"/>
          </a:xfrm>
        </p:spPr>
        <p:txBody>
          <a:bodyPr/>
          <a:lstStyle/>
          <a:p>
            <a:r>
              <a:rPr lang="en-US" dirty="0"/>
              <a:t>Proper attitude toward one another.</a:t>
            </a:r>
          </a:p>
          <a:p>
            <a:pPr lvl="1"/>
            <a:r>
              <a:rPr lang="en-US" dirty="0"/>
              <a:t>Patience:</a:t>
            </a:r>
            <a:endParaRPr lang="en-US" b="1" dirty="0"/>
          </a:p>
          <a:p>
            <a:pPr lvl="2"/>
            <a:r>
              <a:rPr lang="en-US" dirty="0"/>
              <a:t>“forbearance, longsuffering, patience”  </a:t>
            </a:r>
            <a:r>
              <a:rPr lang="en-US" sz="1400" dirty="0"/>
              <a:t>(Enhanced Strong’s Dictionary)</a:t>
            </a:r>
          </a:p>
          <a:p>
            <a:pPr lvl="2"/>
            <a:r>
              <a:rPr lang="en-US" dirty="0"/>
              <a:t>“One person has faith that he may eat all things, but he who is weak eats vegetables only.  The one who eats is not to regard with contempt the one who does not eat…”</a:t>
            </a:r>
            <a:r>
              <a:rPr lang="en-US" b="1" i="1" dirty="0"/>
              <a:t>  (Romans 14:2-3)</a:t>
            </a:r>
          </a:p>
        </p:txBody>
      </p:sp>
    </p:spTree>
    <p:extLst>
      <p:ext uri="{BB962C8B-B14F-4D97-AF65-F5344CB8AC3E}">
        <p14:creationId xmlns:p14="http://schemas.microsoft.com/office/powerpoint/2010/main" val="2146732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Criteria for Unity:</a:t>
            </a:r>
          </a:p>
        </p:txBody>
      </p:sp>
      <p:sp>
        <p:nvSpPr>
          <p:cNvPr id="3" name="Content Placeholder 2"/>
          <p:cNvSpPr>
            <a:spLocks noGrp="1"/>
          </p:cNvSpPr>
          <p:nvPr>
            <p:ph idx="1"/>
          </p:nvPr>
        </p:nvSpPr>
        <p:spPr>
          <a:xfrm>
            <a:off x="628650" y="1416676"/>
            <a:ext cx="7886700" cy="5344732"/>
          </a:xfrm>
        </p:spPr>
        <p:txBody>
          <a:bodyPr/>
          <a:lstStyle/>
          <a:p>
            <a:r>
              <a:rPr lang="en-US" dirty="0"/>
              <a:t>Proper attitude toward one another.</a:t>
            </a:r>
          </a:p>
          <a:p>
            <a:pPr lvl="1"/>
            <a:r>
              <a:rPr lang="en-US" dirty="0"/>
              <a:t>Tolerance:</a:t>
            </a:r>
            <a:endParaRPr lang="en-US" b="1" dirty="0"/>
          </a:p>
          <a:p>
            <a:pPr lvl="2"/>
            <a:r>
              <a:rPr lang="en-US" dirty="0"/>
              <a:t>“forbearance, longsuffering, patience”  </a:t>
            </a:r>
            <a:r>
              <a:rPr lang="en-US" sz="1400" dirty="0"/>
              <a:t>(Enhanced Strong’s Dictionary)</a:t>
            </a:r>
          </a:p>
          <a:p>
            <a:pPr lvl="2"/>
            <a:r>
              <a:rPr lang="en-US" dirty="0"/>
              <a:t>“One person has faith that he may eat all things, but he who is weak eats vegetables only… the one who does not eat is not to judge the one who eats, for God has accepted him.”  </a:t>
            </a:r>
            <a:r>
              <a:rPr lang="en-US" b="1" i="1" dirty="0"/>
              <a:t>(Romans 14:2-3)</a:t>
            </a:r>
          </a:p>
          <a:p>
            <a:pPr lvl="2"/>
            <a:r>
              <a:rPr lang="en-US" b="1" dirty="0"/>
              <a:t>I am not at liberty to bind my personal preferences on others.  Stand for truth?  YES.  Insist on acceptance of my personal opinions and feelings?  NO.</a:t>
            </a:r>
          </a:p>
        </p:txBody>
      </p:sp>
    </p:spTree>
    <p:extLst>
      <p:ext uri="{BB962C8B-B14F-4D97-AF65-F5344CB8AC3E}">
        <p14:creationId xmlns:p14="http://schemas.microsoft.com/office/powerpoint/2010/main" val="4050564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Enemies of Unity:</a:t>
            </a:r>
          </a:p>
        </p:txBody>
      </p:sp>
      <p:sp>
        <p:nvSpPr>
          <p:cNvPr id="3" name="Content Placeholder 2"/>
          <p:cNvSpPr>
            <a:spLocks noGrp="1"/>
          </p:cNvSpPr>
          <p:nvPr>
            <p:ph idx="1"/>
          </p:nvPr>
        </p:nvSpPr>
        <p:spPr>
          <a:xfrm>
            <a:off x="628650" y="1416676"/>
            <a:ext cx="7886700" cy="5344732"/>
          </a:xfrm>
        </p:spPr>
        <p:txBody>
          <a:bodyPr/>
          <a:lstStyle/>
          <a:p>
            <a:r>
              <a:rPr lang="en-US" dirty="0"/>
              <a:t>Lack of respect for divine authority.</a:t>
            </a:r>
          </a:p>
          <a:p>
            <a:pPr lvl="1"/>
            <a:r>
              <a:rPr lang="en-US" dirty="0"/>
              <a:t>Did God state what He wanted?  </a:t>
            </a:r>
            <a:r>
              <a:rPr lang="en-US" i="1" dirty="0"/>
              <a:t>Simply comply</a:t>
            </a:r>
            <a:r>
              <a:rPr lang="en-US" dirty="0"/>
              <a:t>.</a:t>
            </a:r>
          </a:p>
          <a:p>
            <a:pPr lvl="1"/>
            <a:r>
              <a:rPr lang="en-US" dirty="0"/>
              <a:t>Are there examples of first century Christians pleasing God?  </a:t>
            </a:r>
            <a:r>
              <a:rPr lang="en-US" i="1" dirty="0"/>
              <a:t>We can please Him in the same ways</a:t>
            </a:r>
            <a:r>
              <a:rPr lang="en-US" dirty="0"/>
              <a:t>.</a:t>
            </a:r>
          </a:p>
          <a:p>
            <a:pPr lvl="1"/>
            <a:r>
              <a:rPr lang="en-US" dirty="0"/>
              <a:t>Are there conclusions that are unavoidable in what is taught?  </a:t>
            </a:r>
            <a:r>
              <a:rPr lang="en-US" i="1" dirty="0"/>
              <a:t>Accept conclusions that are truly unavoidable</a:t>
            </a:r>
            <a:r>
              <a:rPr lang="en-US" dirty="0"/>
              <a:t>.</a:t>
            </a:r>
          </a:p>
          <a:p>
            <a:pPr lvl="1"/>
            <a:endParaRPr lang="en-US" dirty="0"/>
          </a:p>
          <a:p>
            <a:pPr lvl="1"/>
            <a:r>
              <a:rPr lang="en-US" b="1" dirty="0"/>
              <a:t>Doctrines / Opinions of men?  </a:t>
            </a:r>
            <a:r>
              <a:rPr lang="en-US" b="1" i="1" dirty="0"/>
              <a:t>Destroyer of unity</a:t>
            </a:r>
          </a:p>
          <a:p>
            <a:pPr lvl="1"/>
            <a:r>
              <a:rPr lang="en-US" b="1" dirty="0"/>
              <a:t>Cavalier attitude toward scriptures?  </a:t>
            </a:r>
            <a:r>
              <a:rPr lang="en-US" b="1" i="1" dirty="0"/>
              <a:t>Destroyer of unity</a:t>
            </a:r>
          </a:p>
          <a:p>
            <a:pPr lvl="1"/>
            <a:endParaRPr lang="en-US" b="1" i="1" dirty="0"/>
          </a:p>
        </p:txBody>
      </p:sp>
    </p:spTree>
    <p:extLst>
      <p:ext uri="{BB962C8B-B14F-4D97-AF65-F5344CB8AC3E}">
        <p14:creationId xmlns:p14="http://schemas.microsoft.com/office/powerpoint/2010/main" val="329074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Enemies of Unity:</a:t>
            </a:r>
          </a:p>
        </p:txBody>
      </p:sp>
      <p:sp>
        <p:nvSpPr>
          <p:cNvPr id="3" name="Content Placeholder 2"/>
          <p:cNvSpPr>
            <a:spLocks noGrp="1"/>
          </p:cNvSpPr>
          <p:nvPr>
            <p:ph idx="1"/>
          </p:nvPr>
        </p:nvSpPr>
        <p:spPr>
          <a:xfrm>
            <a:off x="628650" y="1416676"/>
            <a:ext cx="7886700" cy="5441324"/>
          </a:xfrm>
        </p:spPr>
        <p:txBody>
          <a:bodyPr>
            <a:normAutofit/>
          </a:bodyPr>
          <a:lstStyle/>
          <a:p>
            <a:r>
              <a:rPr lang="en-US" dirty="0"/>
              <a:t>Sectarian attitudes.</a:t>
            </a:r>
          </a:p>
          <a:p>
            <a:pPr lvl="1"/>
            <a:r>
              <a:rPr lang="en-US" dirty="0"/>
              <a:t>“I have been informed concerning you, my brethren, by Chloe’s people, that there are quarrels among you.  Now I mean this, that each one of you is saying, ‘I am of Paul,’ and ‘I of Apollos,’ and ‘I of Cephas,’ and ‘I of Christ.’  Has Christ been divided?  Paul was not crucified for you, was he?  Or were you baptized in the name of Paul?”                    </a:t>
            </a:r>
            <a:r>
              <a:rPr lang="en-US" b="1" i="1" dirty="0"/>
              <a:t>(1 Corinthians 1:11-13)</a:t>
            </a:r>
          </a:p>
          <a:p>
            <a:pPr lvl="1"/>
            <a:r>
              <a:rPr lang="en-US" b="1" dirty="0"/>
              <a:t>Hyphenated-Christian concept is condemned in this passage.</a:t>
            </a:r>
          </a:p>
          <a:p>
            <a:pPr lvl="1"/>
            <a:r>
              <a:rPr lang="en-US" b="1" dirty="0"/>
              <a:t>Us against them mentality.</a:t>
            </a:r>
          </a:p>
          <a:p>
            <a:pPr lvl="1"/>
            <a:r>
              <a:rPr lang="en-US" b="1" dirty="0"/>
              <a:t>Institutionalized commitment to criteria </a:t>
            </a:r>
            <a:r>
              <a:rPr lang="en-US" b="1" i="1" dirty="0"/>
              <a:t>other than </a:t>
            </a:r>
            <a:r>
              <a:rPr lang="en-US" b="1" dirty="0"/>
              <a:t>scriptural doctrine.</a:t>
            </a:r>
          </a:p>
          <a:p>
            <a:pPr lvl="1"/>
            <a:r>
              <a:rPr lang="en-US" b="1" dirty="0"/>
              <a:t>What does it take to be “one of you”?  Where is the authority for that unique requirement?</a:t>
            </a:r>
          </a:p>
        </p:txBody>
      </p:sp>
    </p:spTree>
    <p:extLst>
      <p:ext uri="{BB962C8B-B14F-4D97-AF65-F5344CB8AC3E}">
        <p14:creationId xmlns:p14="http://schemas.microsoft.com/office/powerpoint/2010/main" val="4003824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Enemies of Unity:</a:t>
            </a:r>
          </a:p>
        </p:txBody>
      </p:sp>
      <p:sp>
        <p:nvSpPr>
          <p:cNvPr id="3" name="Content Placeholder 2"/>
          <p:cNvSpPr>
            <a:spLocks noGrp="1"/>
          </p:cNvSpPr>
          <p:nvPr>
            <p:ph idx="1"/>
          </p:nvPr>
        </p:nvSpPr>
        <p:spPr>
          <a:xfrm>
            <a:off x="628650" y="1416676"/>
            <a:ext cx="7886700" cy="5441324"/>
          </a:xfrm>
        </p:spPr>
        <p:txBody>
          <a:bodyPr>
            <a:normAutofit/>
          </a:bodyPr>
          <a:lstStyle/>
          <a:p>
            <a:r>
              <a:rPr lang="en-US" dirty="0"/>
              <a:t>“Doubtful Disputations”  </a:t>
            </a:r>
            <a:r>
              <a:rPr lang="en-US" sz="2000" dirty="0"/>
              <a:t>(Romans 14:1, KJV)</a:t>
            </a:r>
          </a:p>
          <a:p>
            <a:pPr lvl="1"/>
            <a:r>
              <a:rPr lang="en-US" dirty="0"/>
              <a:t>“In pointing out these things to the brethren, you will be a good servant of Christ Jesus, constantly nourished on the words of the faith and of the sound doctrine which you have been following.  But have nothing to do with worldly fables fit only for old women.”  </a:t>
            </a:r>
            <a:r>
              <a:rPr lang="en-US" b="1" i="1" dirty="0"/>
              <a:t>(1 Timothy 4:6-7)</a:t>
            </a:r>
          </a:p>
          <a:p>
            <a:pPr lvl="1"/>
            <a:r>
              <a:rPr lang="en-US" dirty="0"/>
              <a:t>“The secret things belong to the Lord our God, but the things revealed belong to us and to our sons forever, that we may observe all the words of this law.”  </a:t>
            </a:r>
            <a:r>
              <a:rPr lang="en-US" b="1" i="1" dirty="0"/>
              <a:t>(Deuteronomy 29:29)</a:t>
            </a:r>
          </a:p>
          <a:p>
            <a:pPr lvl="1"/>
            <a:r>
              <a:rPr lang="en-US" b="1" dirty="0"/>
              <a:t>If God chose to reveal it, it is important.  If God chose not to reveal it, it is not important and should not be disputed.</a:t>
            </a:r>
          </a:p>
          <a:p>
            <a:pPr lvl="1"/>
            <a:endParaRPr lang="en-US" dirty="0"/>
          </a:p>
        </p:txBody>
      </p:sp>
    </p:spTree>
    <p:extLst>
      <p:ext uri="{BB962C8B-B14F-4D97-AF65-F5344CB8AC3E}">
        <p14:creationId xmlns:p14="http://schemas.microsoft.com/office/powerpoint/2010/main" val="3475002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Enemies of Unity:</a:t>
            </a:r>
          </a:p>
        </p:txBody>
      </p:sp>
      <p:sp>
        <p:nvSpPr>
          <p:cNvPr id="3" name="Content Placeholder 2"/>
          <p:cNvSpPr>
            <a:spLocks noGrp="1"/>
          </p:cNvSpPr>
          <p:nvPr>
            <p:ph idx="1"/>
          </p:nvPr>
        </p:nvSpPr>
        <p:spPr>
          <a:xfrm>
            <a:off x="628650" y="1416676"/>
            <a:ext cx="7886700" cy="5441324"/>
          </a:xfrm>
        </p:spPr>
        <p:txBody>
          <a:bodyPr>
            <a:normAutofit/>
          </a:bodyPr>
          <a:lstStyle/>
          <a:p>
            <a:r>
              <a:rPr lang="en-US" dirty="0"/>
              <a:t>Strife Among Brethren.</a:t>
            </a:r>
          </a:p>
          <a:p>
            <a:pPr lvl="1"/>
            <a:r>
              <a:rPr lang="en-US" dirty="0"/>
              <a:t>“There are six things which the Lord hates, yes, seven which are an abomination to Him:  Haughty eyes, a lying tongue, and hands that shed innocent blood, a heart that devises wicked plans, feet that run rapidly to do evil, a false witness who utters lies, and one who spreads strife among brothers.”  </a:t>
            </a:r>
            <a:r>
              <a:rPr lang="en-US" b="1" i="1" dirty="0"/>
              <a:t>(Proverbs 6:16-19)</a:t>
            </a:r>
          </a:p>
          <a:p>
            <a:pPr lvl="1"/>
            <a:r>
              <a:rPr lang="en-US" dirty="0"/>
              <a:t>“But avoid foolish controversies and genealogies and strife and disputes about the Law, for they are unprofitable and worthless.  Reject a factious man after a first and second warning, knowing that such a man is perverted and is sinning, being self-condemned.”     </a:t>
            </a:r>
            <a:r>
              <a:rPr lang="en-US" b="1" i="1" dirty="0"/>
              <a:t>(Titus 3:9-10)</a:t>
            </a:r>
          </a:p>
        </p:txBody>
      </p:sp>
    </p:spTree>
    <p:extLst>
      <p:ext uri="{BB962C8B-B14F-4D97-AF65-F5344CB8AC3E}">
        <p14:creationId xmlns:p14="http://schemas.microsoft.com/office/powerpoint/2010/main" val="418030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276" y="365126"/>
            <a:ext cx="8139448" cy="1325563"/>
          </a:xfrm>
        </p:spPr>
        <p:txBody>
          <a:bodyPr/>
          <a:lstStyle/>
          <a:p>
            <a:r>
              <a:rPr lang="en-US" dirty="0"/>
              <a:t>Is unity among Christians possible?</a:t>
            </a:r>
          </a:p>
        </p:txBody>
      </p:sp>
      <p:sp>
        <p:nvSpPr>
          <p:cNvPr id="3" name="Content Placeholder 2"/>
          <p:cNvSpPr>
            <a:spLocks noGrp="1"/>
          </p:cNvSpPr>
          <p:nvPr>
            <p:ph idx="1"/>
          </p:nvPr>
        </p:nvSpPr>
        <p:spPr>
          <a:xfrm>
            <a:off x="628650" y="2040834"/>
            <a:ext cx="8013074" cy="4817165"/>
          </a:xfrm>
        </p:spPr>
        <p:txBody>
          <a:bodyPr>
            <a:normAutofit/>
          </a:bodyPr>
          <a:lstStyle/>
          <a:p>
            <a:r>
              <a:rPr lang="en-US" dirty="0"/>
              <a:t>Yes.</a:t>
            </a:r>
          </a:p>
          <a:p>
            <a:pPr lvl="1"/>
            <a:r>
              <a:rPr lang="en-US" dirty="0"/>
              <a:t>Speak the same thing.</a:t>
            </a:r>
          </a:p>
          <a:p>
            <a:pPr lvl="2"/>
            <a:r>
              <a:rPr lang="en-US" dirty="0"/>
              <a:t>Same standard of authority – Inspired scriptures</a:t>
            </a:r>
          </a:p>
          <a:p>
            <a:pPr lvl="2"/>
            <a:r>
              <a:rPr lang="en-US" dirty="0"/>
              <a:t>Doctrines of Men are out  (Matthew 15:9)</a:t>
            </a:r>
          </a:p>
          <a:p>
            <a:pPr lvl="2"/>
            <a:r>
              <a:rPr lang="en-US" dirty="0"/>
              <a:t>My opinions don’t matter.  What did God say about it?</a:t>
            </a:r>
          </a:p>
          <a:p>
            <a:pPr lvl="1"/>
            <a:r>
              <a:rPr lang="en-US" dirty="0"/>
              <a:t>Throw out artificial distinctions and divisive designations.</a:t>
            </a:r>
          </a:p>
          <a:p>
            <a:pPr lvl="2"/>
            <a:r>
              <a:rPr lang="en-US" dirty="0"/>
              <a:t>Obedience to the gospel of Christ will make one thing:  A Christian (not a hyphenated Christian)</a:t>
            </a:r>
          </a:p>
          <a:p>
            <a:pPr lvl="1"/>
            <a:r>
              <a:rPr lang="en-US" dirty="0"/>
              <a:t>Treat each other right.</a:t>
            </a:r>
          </a:p>
          <a:p>
            <a:pPr lvl="2"/>
            <a:r>
              <a:rPr lang="en-US" dirty="0"/>
              <a:t>It’s all about service.  (Matthew 20:26)</a:t>
            </a:r>
          </a:p>
          <a:p>
            <a:pPr lvl="2"/>
            <a:r>
              <a:rPr lang="en-US" dirty="0"/>
              <a:t>It’s about regarding others better than ourselves.</a:t>
            </a:r>
          </a:p>
        </p:txBody>
      </p:sp>
    </p:spTree>
    <p:extLst>
      <p:ext uri="{BB962C8B-B14F-4D97-AF65-F5344CB8AC3E}">
        <p14:creationId xmlns:p14="http://schemas.microsoft.com/office/powerpoint/2010/main" val="3083419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Ephesians 4:1-3</a:t>
            </a:r>
          </a:p>
        </p:txBody>
      </p:sp>
      <p:sp>
        <p:nvSpPr>
          <p:cNvPr id="3" name="Content Placeholder 2"/>
          <p:cNvSpPr>
            <a:spLocks noGrp="1"/>
          </p:cNvSpPr>
          <p:nvPr>
            <p:ph idx="1"/>
          </p:nvPr>
        </p:nvSpPr>
        <p:spPr/>
        <p:txBody>
          <a:bodyPr/>
          <a:lstStyle/>
          <a:p>
            <a:r>
              <a:rPr lang="en-US" dirty="0"/>
              <a:t>“Therefore I, the prisoner of the Lord, implore you to walk in a manner worthy of the calling with which you have been called, with all humility and gentleness, with patience, showing tolerance for one another in love, being diligent to </a:t>
            </a:r>
            <a:r>
              <a:rPr lang="en-US" i="1" dirty="0"/>
              <a:t>preserve the unity of the Spirit in the bond of peace</a:t>
            </a:r>
            <a:r>
              <a:rPr lang="en-US" dirty="0"/>
              <a:t>.”</a:t>
            </a:r>
          </a:p>
        </p:txBody>
      </p:sp>
    </p:spTree>
    <p:extLst>
      <p:ext uri="{BB962C8B-B14F-4D97-AF65-F5344CB8AC3E}">
        <p14:creationId xmlns:p14="http://schemas.microsoft.com/office/powerpoint/2010/main" val="22181839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Closing…</a:t>
            </a:r>
          </a:p>
        </p:txBody>
      </p:sp>
      <p:sp>
        <p:nvSpPr>
          <p:cNvPr id="3" name="Content Placeholder 2"/>
          <p:cNvSpPr>
            <a:spLocks noGrp="1"/>
          </p:cNvSpPr>
          <p:nvPr>
            <p:ph idx="1"/>
          </p:nvPr>
        </p:nvSpPr>
        <p:spPr/>
        <p:txBody>
          <a:bodyPr/>
          <a:lstStyle/>
          <a:p>
            <a:r>
              <a:rPr lang="en-US" dirty="0"/>
              <a:t>“Behold, how good and how pleasant it is for brothers to dwell together in unity!  It is like the precious oil upon the head, coming down upon the beard, even Aaron’s beard, coming down upon the edge of his robes.  It is like the dew of Hermon coming down upon the mountains of Zion; for there the Lord commanded the blessing – life forever.”  </a:t>
            </a:r>
            <a:r>
              <a:rPr lang="en-US" b="1" i="1" dirty="0"/>
              <a:t>(Psalm 133)</a:t>
            </a:r>
          </a:p>
        </p:txBody>
      </p:sp>
    </p:spTree>
    <p:extLst>
      <p:ext uri="{BB962C8B-B14F-4D97-AF65-F5344CB8AC3E}">
        <p14:creationId xmlns:p14="http://schemas.microsoft.com/office/powerpoint/2010/main" val="4047747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have we done?</a:t>
            </a:r>
          </a:p>
        </p:txBody>
      </p:sp>
      <p:sp>
        <p:nvSpPr>
          <p:cNvPr id="3" name="Content Placeholder 2"/>
          <p:cNvSpPr>
            <a:spLocks noGrp="1"/>
          </p:cNvSpPr>
          <p:nvPr>
            <p:ph idx="1"/>
          </p:nvPr>
        </p:nvSpPr>
        <p:spPr>
          <a:xfrm>
            <a:off x="628650" y="1825625"/>
            <a:ext cx="7886700" cy="4884268"/>
          </a:xfrm>
        </p:spPr>
        <p:txBody>
          <a:bodyPr/>
          <a:lstStyle/>
          <a:p>
            <a:r>
              <a:rPr lang="en-US" dirty="0"/>
              <a:t>“Unity” in the dark ages</a:t>
            </a:r>
          </a:p>
          <a:p>
            <a:pPr lvl="1"/>
            <a:r>
              <a:rPr lang="en-US" dirty="0"/>
              <a:t>Uninspired church leaders defined “acceptable” but unscriptural doctrine</a:t>
            </a:r>
          </a:p>
          <a:p>
            <a:pPr lvl="1"/>
            <a:r>
              <a:rPr lang="en-US" dirty="0"/>
              <a:t>Used civil government to penalize, torture, kill dissenters</a:t>
            </a:r>
          </a:p>
          <a:p>
            <a:r>
              <a:rPr lang="en-US" dirty="0"/>
              <a:t>Brazen lack of unity in the reformation</a:t>
            </a:r>
          </a:p>
          <a:p>
            <a:pPr lvl="1"/>
            <a:r>
              <a:rPr lang="en-US" dirty="0"/>
              <a:t>“I am of Paul, Apollos, Cephas…” rampant in Europe</a:t>
            </a:r>
          </a:p>
          <a:p>
            <a:r>
              <a:rPr lang="en-US" dirty="0"/>
              <a:t>Call to restore New Testament Christianity</a:t>
            </a:r>
          </a:p>
          <a:p>
            <a:pPr lvl="1"/>
            <a:r>
              <a:rPr lang="en-US" dirty="0"/>
              <a:t>Human Institutions / Instrumental Music</a:t>
            </a:r>
          </a:p>
          <a:p>
            <a:pPr lvl="1"/>
            <a:r>
              <a:rPr lang="en-US" dirty="0"/>
              <a:t>Social Gospel / Institutionalism / Sponsoring Churches</a:t>
            </a:r>
          </a:p>
          <a:p>
            <a:r>
              <a:rPr lang="en-US" dirty="0"/>
              <a:t>Local Church Splits</a:t>
            </a:r>
          </a:p>
          <a:p>
            <a:pPr lvl="1"/>
            <a:r>
              <a:rPr lang="en-US" dirty="0"/>
              <a:t>Often non-doctrinal issues drive these divides</a:t>
            </a:r>
          </a:p>
          <a:p>
            <a:pPr lvl="1"/>
            <a:endParaRPr lang="en-US" dirty="0"/>
          </a:p>
        </p:txBody>
      </p:sp>
    </p:spTree>
    <p:extLst>
      <p:ext uri="{BB962C8B-B14F-4D97-AF65-F5344CB8AC3E}">
        <p14:creationId xmlns:p14="http://schemas.microsoft.com/office/powerpoint/2010/main" val="1886253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unity of the Spirit?</a:t>
            </a:r>
          </a:p>
        </p:txBody>
      </p:sp>
      <p:sp>
        <p:nvSpPr>
          <p:cNvPr id="3" name="Content Placeholder 2"/>
          <p:cNvSpPr>
            <a:spLocks noGrp="1"/>
          </p:cNvSpPr>
          <p:nvPr>
            <p:ph idx="1"/>
          </p:nvPr>
        </p:nvSpPr>
        <p:spPr>
          <a:xfrm>
            <a:off x="628650" y="1825624"/>
            <a:ext cx="7886700" cy="4781237"/>
          </a:xfrm>
        </p:spPr>
        <p:txBody>
          <a:bodyPr/>
          <a:lstStyle/>
          <a:p>
            <a:r>
              <a:rPr lang="en-US" dirty="0"/>
              <a:t>United Christians share common beliefs.</a:t>
            </a:r>
          </a:p>
          <a:p>
            <a:pPr lvl="1"/>
            <a:r>
              <a:rPr lang="en-US" dirty="0"/>
              <a:t>“Now I exhort you, brethren, by the name of our Lord Jesus Christ, that you all agree and that there be no divisions among you, but that you be made complete in the same mind and in the same judgment.”                      </a:t>
            </a:r>
            <a:r>
              <a:rPr lang="en-US" b="1" i="1" dirty="0"/>
              <a:t>(1 Corinthians 1:10)</a:t>
            </a:r>
          </a:p>
          <a:p>
            <a:r>
              <a:rPr lang="en-US" dirty="0"/>
              <a:t>United Christians love and support each other.</a:t>
            </a:r>
          </a:p>
          <a:p>
            <a:pPr lvl="1"/>
            <a:r>
              <a:rPr lang="en-US" dirty="0"/>
              <a:t>Notice characteristics associated with unity in Ephesians 4:1-3:  humility, gentleness, patience, tolerance, love, the bond of peace.</a:t>
            </a:r>
          </a:p>
          <a:p>
            <a:r>
              <a:rPr lang="en-US" dirty="0"/>
              <a:t>The “rubber meets the road” in the local church.</a:t>
            </a:r>
          </a:p>
        </p:txBody>
      </p:sp>
    </p:spTree>
    <p:extLst>
      <p:ext uri="{BB962C8B-B14F-4D97-AF65-F5344CB8AC3E}">
        <p14:creationId xmlns:p14="http://schemas.microsoft.com/office/powerpoint/2010/main" val="2153854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important is it?</a:t>
            </a:r>
          </a:p>
        </p:txBody>
      </p:sp>
      <p:sp>
        <p:nvSpPr>
          <p:cNvPr id="3" name="Content Placeholder 2"/>
          <p:cNvSpPr>
            <a:spLocks noGrp="1"/>
          </p:cNvSpPr>
          <p:nvPr>
            <p:ph idx="1"/>
          </p:nvPr>
        </p:nvSpPr>
        <p:spPr>
          <a:xfrm>
            <a:off x="628650" y="1825625"/>
            <a:ext cx="7886700" cy="4652448"/>
          </a:xfrm>
        </p:spPr>
        <p:txBody>
          <a:bodyPr/>
          <a:lstStyle/>
          <a:p>
            <a:r>
              <a:rPr lang="en-US" dirty="0"/>
              <a:t>“I do not ask on behalf of these alone, but for those also who believe in Me through their word; that they may all be one; even as You, Father, are in Me and I in You, that they also may be in Us, so that the world may believe that You sent Me.  The glory which You have given Me I have given to them, that they may be one, just as We are one; I in them and You in Me, that they may be perfected in unity, so that the world may know that You sent Me, and loved them, even as You have loved Me.”          </a:t>
            </a:r>
            <a:r>
              <a:rPr lang="en-US" b="1" i="1" dirty="0"/>
              <a:t>(John 17:20-23)</a:t>
            </a:r>
          </a:p>
        </p:txBody>
      </p:sp>
    </p:spTree>
    <p:extLst>
      <p:ext uri="{BB962C8B-B14F-4D97-AF65-F5344CB8AC3E}">
        <p14:creationId xmlns:p14="http://schemas.microsoft.com/office/powerpoint/2010/main" val="1905646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 important lessons from John 17:</a:t>
            </a:r>
          </a:p>
        </p:txBody>
      </p:sp>
      <p:sp>
        <p:nvSpPr>
          <p:cNvPr id="3" name="Content Placeholder 2"/>
          <p:cNvSpPr>
            <a:spLocks noGrp="1"/>
          </p:cNvSpPr>
          <p:nvPr>
            <p:ph idx="1"/>
          </p:nvPr>
        </p:nvSpPr>
        <p:spPr/>
        <p:txBody>
          <a:bodyPr/>
          <a:lstStyle/>
          <a:p>
            <a:r>
              <a:rPr lang="en-US" dirty="0"/>
              <a:t>If we are disciples of Jesus, we should be one with one another just as He is one with the Father.</a:t>
            </a:r>
          </a:p>
          <a:p>
            <a:r>
              <a:rPr lang="en-US" dirty="0"/>
              <a:t>As we work together to take the gospel to a lost world, the message must be true and consistent.</a:t>
            </a:r>
          </a:p>
          <a:p>
            <a:r>
              <a:rPr lang="en-US" dirty="0"/>
              <a:t>We must be united for the world to know that the Father sent the Son.</a:t>
            </a:r>
          </a:p>
          <a:p>
            <a:pPr lvl="1"/>
            <a:r>
              <a:rPr lang="en-US" dirty="0"/>
              <a:t>Our human pettiness will stand in the way of the message.</a:t>
            </a:r>
          </a:p>
        </p:txBody>
      </p:sp>
    </p:spTree>
    <p:extLst>
      <p:ext uri="{BB962C8B-B14F-4D97-AF65-F5344CB8AC3E}">
        <p14:creationId xmlns:p14="http://schemas.microsoft.com/office/powerpoint/2010/main" val="1731019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Criteria for Unity:</a:t>
            </a:r>
          </a:p>
        </p:txBody>
      </p:sp>
      <p:sp>
        <p:nvSpPr>
          <p:cNvPr id="3" name="Content Placeholder 2"/>
          <p:cNvSpPr>
            <a:spLocks noGrp="1"/>
          </p:cNvSpPr>
          <p:nvPr>
            <p:ph idx="1"/>
          </p:nvPr>
        </p:nvSpPr>
        <p:spPr>
          <a:xfrm>
            <a:off x="628650" y="1416676"/>
            <a:ext cx="7886700" cy="5344732"/>
          </a:xfrm>
        </p:spPr>
        <p:txBody>
          <a:bodyPr/>
          <a:lstStyle/>
          <a:p>
            <a:r>
              <a:rPr lang="en-US" dirty="0"/>
              <a:t>Common respect for divine authority.</a:t>
            </a:r>
          </a:p>
          <a:p>
            <a:pPr lvl="1"/>
            <a:r>
              <a:rPr lang="en-US" dirty="0"/>
              <a:t>Jesus Christ has </a:t>
            </a:r>
            <a:r>
              <a:rPr lang="en-US" i="1" dirty="0"/>
              <a:t>ALL AUTHORITY</a:t>
            </a:r>
            <a:r>
              <a:rPr lang="en-US" dirty="0"/>
              <a:t>.</a:t>
            </a:r>
          </a:p>
          <a:p>
            <a:pPr lvl="2"/>
            <a:r>
              <a:rPr lang="en-US" dirty="0"/>
              <a:t>“All authority has been given to Me in heaven and on earth.”  </a:t>
            </a:r>
            <a:r>
              <a:rPr lang="en-US" b="1" i="1" dirty="0"/>
              <a:t>(Matthew 28:18)</a:t>
            </a:r>
          </a:p>
          <a:p>
            <a:pPr lvl="1"/>
            <a:r>
              <a:rPr lang="en-US" dirty="0"/>
              <a:t>Christ is head over all things to the church.</a:t>
            </a:r>
          </a:p>
          <a:p>
            <a:pPr lvl="2"/>
            <a:r>
              <a:rPr lang="en-US" dirty="0"/>
              <a:t>“And He put all things in subjection under His feet, and gave Him as head over all things to the church, which is His body, the fullness of Him who fills all in all.”  </a:t>
            </a:r>
            <a:r>
              <a:rPr lang="en-US" b="1" i="1" dirty="0"/>
              <a:t>(Ephesians 1:22-23)</a:t>
            </a:r>
          </a:p>
          <a:p>
            <a:pPr lvl="1"/>
            <a:r>
              <a:rPr lang="en-US" dirty="0"/>
              <a:t>Apostles guided into all truth by the Holy Spirit.</a:t>
            </a:r>
          </a:p>
          <a:p>
            <a:pPr lvl="2"/>
            <a:r>
              <a:rPr lang="en-US" dirty="0"/>
              <a:t>“But when He, the Spirit of truth, comes, He will guide you into all the truth; for He will not speak on His own initiative, but whatever He hears, He will speak; and He will disclose to you what is to come.  He will glorify Me, for He will take of Mine and will disclose it to you.  All things that the Father has are Mine; therefore I said that He takes of Mine and will disclose it to you.”  </a:t>
            </a:r>
            <a:r>
              <a:rPr lang="en-US" b="1" i="1" dirty="0"/>
              <a:t>(John 16:13-15)</a:t>
            </a:r>
          </a:p>
        </p:txBody>
      </p:sp>
    </p:spTree>
    <p:extLst>
      <p:ext uri="{BB962C8B-B14F-4D97-AF65-F5344CB8AC3E}">
        <p14:creationId xmlns:p14="http://schemas.microsoft.com/office/powerpoint/2010/main" val="1197444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Criteria for Unity:</a:t>
            </a:r>
          </a:p>
        </p:txBody>
      </p:sp>
      <p:sp>
        <p:nvSpPr>
          <p:cNvPr id="3" name="Content Placeholder 2"/>
          <p:cNvSpPr>
            <a:spLocks noGrp="1"/>
          </p:cNvSpPr>
          <p:nvPr>
            <p:ph idx="1"/>
          </p:nvPr>
        </p:nvSpPr>
        <p:spPr>
          <a:xfrm>
            <a:off x="628650" y="1416676"/>
            <a:ext cx="7886700" cy="5344732"/>
          </a:xfrm>
        </p:spPr>
        <p:txBody>
          <a:bodyPr/>
          <a:lstStyle/>
          <a:p>
            <a:r>
              <a:rPr lang="en-US" dirty="0"/>
              <a:t>Common respect for divine authority.</a:t>
            </a:r>
          </a:p>
          <a:p>
            <a:pPr lvl="1"/>
            <a:r>
              <a:rPr lang="en-US" dirty="0"/>
              <a:t>Teachings and writings of the apostles </a:t>
            </a:r>
            <a:r>
              <a:rPr lang="en-US" i="1" dirty="0"/>
              <a:t>are</a:t>
            </a:r>
            <a:r>
              <a:rPr lang="en-US" dirty="0"/>
              <a:t> the words of Christ.</a:t>
            </a:r>
          </a:p>
          <a:p>
            <a:pPr lvl="2"/>
            <a:r>
              <a:rPr lang="en-US" dirty="0"/>
              <a:t>“For who has known the mind of the Lord, that he will instruct Him?  But we have the mind of Christ.”  </a:t>
            </a:r>
            <a:r>
              <a:rPr lang="en-US" b="1" i="1" dirty="0"/>
              <a:t>(1 Corinthians 2:16)</a:t>
            </a:r>
          </a:p>
          <a:p>
            <a:pPr lvl="1"/>
            <a:r>
              <a:rPr lang="en-US" dirty="0"/>
              <a:t>So, how can we know what the apostles knew?</a:t>
            </a:r>
          </a:p>
          <a:p>
            <a:pPr lvl="2"/>
            <a:r>
              <a:rPr lang="en-US" dirty="0"/>
              <a:t>“By revelation there was made known to me the mystery, as I wrote before in brief.  By referring to this, when you read you can understand my insight into the mystery of Christ.”  </a:t>
            </a:r>
            <a:r>
              <a:rPr lang="en-US" b="1" i="1" dirty="0"/>
              <a:t>(Ephesians 3:3-4)</a:t>
            </a:r>
          </a:p>
        </p:txBody>
      </p:sp>
    </p:spTree>
    <p:extLst>
      <p:ext uri="{BB962C8B-B14F-4D97-AF65-F5344CB8AC3E}">
        <p14:creationId xmlns:p14="http://schemas.microsoft.com/office/powerpoint/2010/main" val="3697338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Criteria for Unity:</a:t>
            </a:r>
          </a:p>
        </p:txBody>
      </p:sp>
      <p:sp>
        <p:nvSpPr>
          <p:cNvPr id="3" name="Content Placeholder 2"/>
          <p:cNvSpPr>
            <a:spLocks noGrp="1"/>
          </p:cNvSpPr>
          <p:nvPr>
            <p:ph idx="1"/>
          </p:nvPr>
        </p:nvSpPr>
        <p:spPr>
          <a:xfrm>
            <a:off x="628650" y="1416676"/>
            <a:ext cx="7886700" cy="5344732"/>
          </a:xfrm>
        </p:spPr>
        <p:txBody>
          <a:bodyPr/>
          <a:lstStyle/>
          <a:p>
            <a:r>
              <a:rPr lang="en-US" dirty="0"/>
              <a:t>Common respect for divine authority.</a:t>
            </a:r>
          </a:p>
          <a:p>
            <a:pPr lvl="1"/>
            <a:r>
              <a:rPr lang="en-US" dirty="0"/>
              <a:t>Is the will of Christ continually changing?</a:t>
            </a:r>
          </a:p>
          <a:p>
            <a:pPr lvl="2"/>
            <a:r>
              <a:rPr lang="en-US" dirty="0"/>
              <a:t>“Beloved, while I was making every effort to write you about our common salvation, I felt the necessity to write to you appealing that you contend earnestly for the faith which was once for all handed down to the saints.”  </a:t>
            </a:r>
            <a:r>
              <a:rPr lang="en-US" b="1" i="1" dirty="0"/>
              <a:t>(Jude 1:3)</a:t>
            </a:r>
          </a:p>
          <a:p>
            <a:pPr lvl="2"/>
            <a:r>
              <a:rPr lang="en-US" dirty="0"/>
              <a:t>“But even if we, or an angel from heaven, should preach to you a gospel contrary to what we have preached to you, he is to be accursed!  As we have said before, so I say again now, if any man is preaching to you a gospel contrary to what you received, he is to be accursed!”  </a:t>
            </a:r>
            <a:r>
              <a:rPr lang="en-US" b="1" i="1" dirty="0"/>
              <a:t>(Galatians 1:8-9)</a:t>
            </a:r>
          </a:p>
          <a:p>
            <a:pPr lvl="1"/>
            <a:r>
              <a:rPr lang="en-US" b="1" dirty="0"/>
              <a:t>Only way to earnestly contend for the faith once delivered is to reject any doctrine that contradicts the teaching of inspired scripture.</a:t>
            </a:r>
          </a:p>
        </p:txBody>
      </p:sp>
    </p:spTree>
    <p:extLst>
      <p:ext uri="{BB962C8B-B14F-4D97-AF65-F5344CB8AC3E}">
        <p14:creationId xmlns:p14="http://schemas.microsoft.com/office/powerpoint/2010/main" val="2334387226"/>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Depth</Template>
  <TotalTime>1890</TotalTime>
  <Words>2113</Words>
  <Application>Microsoft Office PowerPoint</Application>
  <PresentationFormat>On-screen Show (4:3)</PresentationFormat>
  <Paragraphs>113</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Corbel</vt:lpstr>
      <vt:lpstr>Yu Mincho Demibold</vt:lpstr>
      <vt:lpstr>Depth</vt:lpstr>
      <vt:lpstr>Unity Among Christians</vt:lpstr>
      <vt:lpstr>Ephesians 4:1-3</vt:lpstr>
      <vt:lpstr>How have we done?</vt:lpstr>
      <vt:lpstr>What is the unity of the Spirit?</vt:lpstr>
      <vt:lpstr>How important is it?</vt:lpstr>
      <vt:lpstr>Three important lessons from John 17:</vt:lpstr>
      <vt:lpstr>Criteria for Unity:</vt:lpstr>
      <vt:lpstr>Criteria for Unity:</vt:lpstr>
      <vt:lpstr>Criteria for Unity:</vt:lpstr>
      <vt:lpstr>Criteria for Unity:</vt:lpstr>
      <vt:lpstr>Criteria for Unity:</vt:lpstr>
      <vt:lpstr>Criteria for Unity:</vt:lpstr>
      <vt:lpstr>Criteria for Unity:</vt:lpstr>
      <vt:lpstr>Criteria for Unity:</vt:lpstr>
      <vt:lpstr>Enemies of Unity:</vt:lpstr>
      <vt:lpstr>Enemies of Unity:</vt:lpstr>
      <vt:lpstr>Enemies of Unity:</vt:lpstr>
      <vt:lpstr>Enemies of Unity:</vt:lpstr>
      <vt:lpstr>Is unity among Christians possible?</vt:lpstr>
      <vt:lpstr>In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McKee</dc:creator>
  <cp:lastModifiedBy>John McKee</cp:lastModifiedBy>
  <cp:revision>98</cp:revision>
  <cp:lastPrinted>2015-05-10T20:14:11Z</cp:lastPrinted>
  <dcterms:created xsi:type="dcterms:W3CDTF">2015-05-06T14:40:27Z</dcterms:created>
  <dcterms:modified xsi:type="dcterms:W3CDTF">2017-05-28T12:43:56Z</dcterms:modified>
</cp:coreProperties>
</file>