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2" r:id="rId2"/>
    <p:sldId id="295" r:id="rId3"/>
    <p:sldId id="324" r:id="rId4"/>
    <p:sldId id="325" r:id="rId5"/>
    <p:sldId id="323" r:id="rId6"/>
    <p:sldId id="326" r:id="rId7"/>
    <p:sldId id="327" r:id="rId8"/>
    <p:sldId id="328" r:id="rId9"/>
    <p:sldId id="329" r:id="rId10"/>
    <p:sldId id="330" r:id="rId11"/>
    <p:sldId id="334" r:id="rId12"/>
    <p:sldId id="333" r:id="rId13"/>
    <p:sldId id="332"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2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9063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11630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11911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552197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219505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557519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67024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8463497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57322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24467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908902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91791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258057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798872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462970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78730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9961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A729B51-85D6-40C9-924C-2A05AD647437}" type="datetimeFigureOut">
              <a:rPr lang="en-US" smtClean="0"/>
              <a:t>6/10/2017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A064551-FC45-48CA-B5A2-9644415B19FD}" type="slidenum">
              <a:rPr lang="en-US" smtClean="0"/>
              <a:t>‹#›</a:t>
            </a:fld>
            <a:endParaRPr lang="en-US" dirty="0"/>
          </a:p>
        </p:txBody>
      </p:sp>
    </p:spTree>
    <p:extLst>
      <p:ext uri="{BB962C8B-B14F-4D97-AF65-F5344CB8AC3E}">
        <p14:creationId xmlns:p14="http://schemas.microsoft.com/office/powerpoint/2010/main" val="49207007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39039"/>
            <a:ext cx="7772400" cy="964014"/>
          </a:xfrm>
        </p:spPr>
        <p:txBody>
          <a:bodyPr>
            <a:normAutofit fontScale="90000"/>
          </a:bodyPr>
          <a:lstStyle/>
          <a:p>
            <a:pPr algn="ctr"/>
            <a:r>
              <a:rPr lang="en-US" dirty="0">
                <a:latin typeface="Yu Mincho Demibold" panose="02020600000000000000" pitchFamily="18" charset="-128"/>
                <a:ea typeface="Yu Mincho Demibold" panose="02020600000000000000" pitchFamily="18" charset="-128"/>
              </a:rPr>
              <a:t>Unity: One Hope</a:t>
            </a:r>
          </a:p>
        </p:txBody>
      </p:sp>
      <p:sp>
        <p:nvSpPr>
          <p:cNvPr id="6" name="TextBox 5"/>
          <p:cNvSpPr txBox="1"/>
          <p:nvPr/>
        </p:nvSpPr>
        <p:spPr>
          <a:xfrm>
            <a:off x="1989785" y="4291199"/>
            <a:ext cx="5164429" cy="646331"/>
          </a:xfrm>
          <a:prstGeom prst="rect">
            <a:avLst/>
          </a:prstGeom>
          <a:noFill/>
        </p:spPr>
        <p:txBody>
          <a:bodyPr wrap="square" rtlCol="0">
            <a:spAutoFit/>
          </a:bodyPr>
          <a:lstStyle/>
          <a:p>
            <a:pPr algn="ctr"/>
            <a:r>
              <a:rPr lang="en-US" sz="3600" dirty="0">
                <a:latin typeface="Yu Mincho Demibold" panose="02020600000000000000" pitchFamily="18" charset="-128"/>
                <a:ea typeface="Yu Mincho Demibold" panose="02020600000000000000" pitchFamily="18" charset="-128"/>
              </a:rPr>
              <a:t>Ephesians 4:1-6</a:t>
            </a:r>
          </a:p>
        </p:txBody>
      </p:sp>
    </p:spTree>
    <p:extLst>
      <p:ext uri="{BB962C8B-B14F-4D97-AF65-F5344CB8AC3E}">
        <p14:creationId xmlns:p14="http://schemas.microsoft.com/office/powerpoint/2010/main" val="288123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Only right way to answer that question is to allow the Scriptures to answer it for us.</a:t>
            </a:r>
          </a:p>
          <a:p>
            <a:r>
              <a:rPr lang="en-US" dirty="0"/>
              <a:t>Consider scriptures that describe our hope…</a:t>
            </a:r>
          </a:p>
          <a:p>
            <a:pPr lvl="1"/>
            <a:r>
              <a:rPr lang="en-US" dirty="0"/>
              <a:t>“But since we are of the day, let us be sober, having put on the breastplate of faith and love, and as a helmet, the hope of salvation.  For God has not destined us for wrath, but for </a:t>
            </a:r>
            <a:r>
              <a:rPr lang="en-US" b="1" i="1" dirty="0"/>
              <a:t>obtaining salvation </a:t>
            </a:r>
            <a:r>
              <a:rPr lang="en-US" dirty="0"/>
              <a:t>through our Lord Jesus Christ, who died for us, so that whether we are awake or asleep, </a:t>
            </a:r>
            <a:r>
              <a:rPr lang="en-US" b="1" i="1" dirty="0"/>
              <a:t>we will live together with Him</a:t>
            </a:r>
            <a:r>
              <a:rPr lang="en-US" dirty="0"/>
              <a:t>.”          </a:t>
            </a:r>
            <a:r>
              <a:rPr lang="en-US" b="1" i="1" dirty="0"/>
              <a:t>(1 Thessalonians 5:8-10)</a:t>
            </a:r>
          </a:p>
        </p:txBody>
      </p:sp>
    </p:spTree>
    <p:extLst>
      <p:ext uri="{BB962C8B-B14F-4D97-AF65-F5344CB8AC3E}">
        <p14:creationId xmlns:p14="http://schemas.microsoft.com/office/powerpoint/2010/main" val="1642650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Only right way to answer that question is to allow the Scriptures to answer it for us.</a:t>
            </a:r>
          </a:p>
          <a:p>
            <a:r>
              <a:rPr lang="en-US" dirty="0"/>
              <a:t>Consider scriptures that describe our hope…</a:t>
            </a:r>
          </a:p>
          <a:p>
            <a:pPr lvl="1"/>
            <a:r>
              <a:rPr lang="en-US" dirty="0"/>
              <a:t>“Paul, a bond-servant of God and an apostle of Jesus Christ, for the faith of those chosen of God and the knowledge of the truth which is according to godliness, in the hope of eternal life, which </a:t>
            </a:r>
            <a:r>
              <a:rPr lang="en-US" b="1" i="1" dirty="0"/>
              <a:t>God, who cannot lie, promised long ages ago</a:t>
            </a:r>
            <a:r>
              <a:rPr lang="en-US" dirty="0"/>
              <a:t>, but </a:t>
            </a:r>
            <a:r>
              <a:rPr lang="en-US" b="1" i="1" dirty="0"/>
              <a:t>at the proper time manifested, even His word</a:t>
            </a:r>
            <a:r>
              <a:rPr lang="en-US" dirty="0"/>
              <a:t>, in the proclamation with which I was entrusted according to the commandment of God our Savior.”  </a:t>
            </a:r>
            <a:r>
              <a:rPr lang="en-US" b="1" i="1" dirty="0"/>
              <a:t>(Titus 1:1-3)</a:t>
            </a:r>
          </a:p>
        </p:txBody>
      </p:sp>
    </p:spTree>
    <p:extLst>
      <p:ext uri="{BB962C8B-B14F-4D97-AF65-F5344CB8AC3E}">
        <p14:creationId xmlns:p14="http://schemas.microsoft.com/office/powerpoint/2010/main" val="884541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Only right way to answer that question is to allow the Scriptures to answer it for us.</a:t>
            </a:r>
          </a:p>
          <a:p>
            <a:r>
              <a:rPr lang="en-US" dirty="0"/>
              <a:t>“hope…God promised long ages ago…”</a:t>
            </a:r>
          </a:p>
          <a:p>
            <a:pPr lvl="1"/>
            <a:r>
              <a:rPr lang="en-US" dirty="0"/>
              <a:t>Abraham “was looking for the city which has foundations, whose architect and builder is God.”  </a:t>
            </a:r>
            <a:r>
              <a:rPr lang="en-US" b="1" i="1" dirty="0"/>
              <a:t>(Hebrews 11:10)</a:t>
            </a:r>
          </a:p>
          <a:p>
            <a:pPr lvl="1"/>
            <a:r>
              <a:rPr lang="en-US" dirty="0"/>
              <a:t>“All these died in faith, without receiving the promises, but having seen them and having welcomed them from a distance, and having confessed that they were strangers and exiles on the earth…they desire a better country, that is, a heavenly one.  Therefore God is not ashamed to be called their God; for He has prepared a city for them.”  </a:t>
            </a:r>
            <a:r>
              <a:rPr lang="en-US" b="1" i="1" dirty="0"/>
              <a:t>(Hebrews 11:13-16)</a:t>
            </a:r>
          </a:p>
        </p:txBody>
      </p:sp>
    </p:spTree>
    <p:extLst>
      <p:ext uri="{BB962C8B-B14F-4D97-AF65-F5344CB8AC3E}">
        <p14:creationId xmlns:p14="http://schemas.microsoft.com/office/powerpoint/2010/main" val="3251086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Only right way to answer that question is to allow the Scriptures to answer it for us.</a:t>
            </a:r>
          </a:p>
          <a:p>
            <a:r>
              <a:rPr lang="en-US" dirty="0"/>
              <a:t>“…at the proper time manifested, even His word…”</a:t>
            </a:r>
          </a:p>
          <a:p>
            <a:pPr lvl="1"/>
            <a:r>
              <a:rPr lang="en-US" b="1" i="1" dirty="0"/>
              <a:t>(1 Thessalonians 4:13-18)  </a:t>
            </a:r>
            <a:r>
              <a:rPr lang="en-US" dirty="0"/>
              <a:t>“We do not want you to be uninformed, brethren, about those who are asleep, so that you will not grieve as do the rest who have no hope.  For if we believe that Jesus died and rose again, even so God will bring with Him those who have fallen asleep in Jesus.  For this we say to you by the word of the Lord, that we who are alive and remain until the coming of the Lord, will not precede those who have fallen asleep…”</a:t>
            </a:r>
          </a:p>
        </p:txBody>
      </p:sp>
    </p:spTree>
    <p:extLst>
      <p:ext uri="{BB962C8B-B14F-4D97-AF65-F5344CB8AC3E}">
        <p14:creationId xmlns:p14="http://schemas.microsoft.com/office/powerpoint/2010/main" val="1621255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Only right way to answer that question is to allow the Scriptures to answer it for us.</a:t>
            </a:r>
          </a:p>
          <a:p>
            <a:r>
              <a:rPr lang="en-US" dirty="0"/>
              <a:t>“…at the proper time manifested, even His word…”</a:t>
            </a:r>
          </a:p>
          <a:p>
            <a:pPr lvl="1"/>
            <a:r>
              <a:rPr lang="en-US" b="1" i="1" dirty="0"/>
              <a:t>(1 Thessalonians 4:13-18)  </a:t>
            </a:r>
            <a:r>
              <a:rPr lang="en-US" dirty="0"/>
              <a:t>“…For the Lord Himself will descend from heaven with a shout, with the voice of the archangel and with the trumpet of God, and the dead in Christ will rise first.  Then we who are alive and remain will be caught up together with them in the clouds to meet the Lord in the air, and so we shall always be with the Lord.  Therefore comfort one another with these words.”  </a:t>
            </a:r>
          </a:p>
        </p:txBody>
      </p:sp>
    </p:spTree>
    <p:extLst>
      <p:ext uri="{BB962C8B-B14F-4D97-AF65-F5344CB8AC3E}">
        <p14:creationId xmlns:p14="http://schemas.microsoft.com/office/powerpoint/2010/main" val="4252508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Only right way to answer that question is to allow the Scriptures to answer it for us.</a:t>
            </a:r>
          </a:p>
          <a:p>
            <a:r>
              <a:rPr lang="en-US" dirty="0"/>
              <a:t>Beautiful summation of our hope…</a:t>
            </a:r>
          </a:p>
          <a:p>
            <a:pPr lvl="1"/>
            <a:r>
              <a:rPr lang="en-US" dirty="0"/>
              <a:t>“Blessed be the God and Father of our Lord Jesus Christ, who according to His great mercy has caused us to be born again to a living hope through the resurrection of Jesus Christ from the dead, to obtain an inheritance which is imperishable and undefiled and will not fade away, reserved in heaven for you.” </a:t>
            </a:r>
            <a:r>
              <a:rPr lang="en-US" b="1" i="1" dirty="0"/>
              <a:t> (1 Peter 1:3-4)</a:t>
            </a:r>
          </a:p>
        </p:txBody>
      </p:sp>
    </p:spTree>
    <p:extLst>
      <p:ext uri="{BB962C8B-B14F-4D97-AF65-F5344CB8AC3E}">
        <p14:creationId xmlns:p14="http://schemas.microsoft.com/office/powerpoint/2010/main" val="2306130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are we to understand the “One Hope of our Calling”?</a:t>
            </a:r>
          </a:p>
        </p:txBody>
      </p:sp>
      <p:sp>
        <p:nvSpPr>
          <p:cNvPr id="3" name="Content Placeholder 2"/>
          <p:cNvSpPr>
            <a:spLocks noGrp="1"/>
          </p:cNvSpPr>
          <p:nvPr>
            <p:ph idx="1"/>
          </p:nvPr>
        </p:nvSpPr>
        <p:spPr>
          <a:xfrm>
            <a:off x="628650" y="1825625"/>
            <a:ext cx="7886700" cy="4832752"/>
          </a:xfrm>
        </p:spPr>
        <p:txBody>
          <a:bodyPr/>
          <a:lstStyle/>
          <a:p>
            <a:r>
              <a:rPr lang="en-US" dirty="0"/>
              <a:t>Things to remember about our Hope:</a:t>
            </a:r>
          </a:p>
          <a:p>
            <a:pPr lvl="1"/>
            <a:r>
              <a:rPr lang="en-US" dirty="0"/>
              <a:t>Look forward to resurrection</a:t>
            </a:r>
          </a:p>
          <a:p>
            <a:pPr lvl="1"/>
            <a:r>
              <a:rPr lang="en-US" dirty="0"/>
              <a:t>Salvation from eternal destruction</a:t>
            </a:r>
          </a:p>
          <a:p>
            <a:pPr lvl="1"/>
            <a:r>
              <a:rPr lang="en-US" dirty="0"/>
              <a:t>“Undefiled”:  No sin or wickedness there</a:t>
            </a:r>
          </a:p>
          <a:p>
            <a:pPr lvl="1"/>
            <a:r>
              <a:rPr lang="en-US" dirty="0"/>
              <a:t>“Imperishable inheritance”:  Never fade away</a:t>
            </a:r>
          </a:p>
          <a:p>
            <a:pPr lvl="1"/>
            <a:r>
              <a:rPr lang="en-US" dirty="0"/>
              <a:t>Live with the Lord in heaven</a:t>
            </a:r>
          </a:p>
          <a:p>
            <a:pPr lvl="1"/>
            <a:endParaRPr lang="en-US" b="1" i="1" dirty="0"/>
          </a:p>
          <a:p>
            <a:pPr marL="457200" lvl="1" indent="0">
              <a:buNone/>
            </a:pPr>
            <a:r>
              <a:rPr lang="en-US" b="1" i="1" dirty="0"/>
              <a:t>Nearly every passage emphasizes that our hope is because of the grace and mercy of God and Jesus’ willingness to die on our behalf.</a:t>
            </a:r>
          </a:p>
          <a:p>
            <a:pPr lvl="1"/>
            <a:endParaRPr lang="en-US" b="1" i="1" dirty="0"/>
          </a:p>
        </p:txBody>
      </p:sp>
    </p:spTree>
    <p:extLst>
      <p:ext uri="{BB962C8B-B14F-4D97-AF65-F5344CB8AC3E}">
        <p14:creationId xmlns:p14="http://schemas.microsoft.com/office/powerpoint/2010/main" val="3683501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a:t>
            </a:r>
          </a:p>
        </p:txBody>
      </p:sp>
      <p:sp>
        <p:nvSpPr>
          <p:cNvPr id="3" name="Content Placeholder 2"/>
          <p:cNvSpPr>
            <a:spLocks noGrp="1"/>
          </p:cNvSpPr>
          <p:nvPr>
            <p:ph idx="1"/>
          </p:nvPr>
        </p:nvSpPr>
        <p:spPr>
          <a:xfrm>
            <a:off x="628650" y="1825625"/>
            <a:ext cx="7886700" cy="4832752"/>
          </a:xfrm>
        </p:spPr>
        <p:txBody>
          <a:bodyPr/>
          <a:lstStyle/>
          <a:p>
            <a:r>
              <a:rPr lang="en-US" dirty="0"/>
              <a:t>Scriptures suggest three things:</a:t>
            </a:r>
          </a:p>
          <a:p>
            <a:pPr lvl="1"/>
            <a:r>
              <a:rPr lang="en-US" b="1" i="1" dirty="0"/>
              <a:t>Confidence</a:t>
            </a:r>
          </a:p>
          <a:p>
            <a:pPr lvl="1"/>
            <a:r>
              <a:rPr lang="en-US" b="1" i="1" dirty="0"/>
              <a:t>Protection</a:t>
            </a:r>
          </a:p>
          <a:p>
            <a:pPr lvl="1"/>
            <a:r>
              <a:rPr lang="en-US" b="1" i="1" dirty="0"/>
              <a:t>Demands</a:t>
            </a:r>
          </a:p>
          <a:p>
            <a:pPr lvl="1"/>
            <a:endParaRPr lang="en-US" b="1" i="1" dirty="0"/>
          </a:p>
        </p:txBody>
      </p:sp>
    </p:spTree>
    <p:extLst>
      <p:ext uri="{BB962C8B-B14F-4D97-AF65-F5344CB8AC3E}">
        <p14:creationId xmlns:p14="http://schemas.microsoft.com/office/powerpoint/2010/main" val="947728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a:t>
            </a:r>
          </a:p>
        </p:txBody>
      </p:sp>
      <p:sp>
        <p:nvSpPr>
          <p:cNvPr id="3" name="Content Placeholder 2"/>
          <p:cNvSpPr>
            <a:spLocks noGrp="1"/>
          </p:cNvSpPr>
          <p:nvPr>
            <p:ph idx="1"/>
          </p:nvPr>
        </p:nvSpPr>
        <p:spPr>
          <a:xfrm>
            <a:off x="628650" y="1825625"/>
            <a:ext cx="7886700" cy="4832752"/>
          </a:xfrm>
        </p:spPr>
        <p:txBody>
          <a:bodyPr/>
          <a:lstStyle/>
          <a:p>
            <a:r>
              <a:rPr lang="en-US" dirty="0"/>
              <a:t>Confidence.</a:t>
            </a:r>
          </a:p>
          <a:p>
            <a:pPr lvl="1"/>
            <a:r>
              <a:rPr lang="en-US" b="1" i="1" dirty="0"/>
              <a:t>(Hebrews 6:13-20)</a:t>
            </a:r>
            <a:r>
              <a:rPr lang="en-US" dirty="0"/>
              <a:t>  “When God made the promise to Abraham, since He could swear by no one greater, He swore by Himself, saying, ‘I will surely bless you and I will surely multiply you.’  And so, having patiently waited, he obtained the promise.  For men swear by one greater than themselves, and with them an oath given as confirmation is an end of every dispute…”</a:t>
            </a:r>
            <a:endParaRPr lang="en-US" b="1" i="1" dirty="0"/>
          </a:p>
          <a:p>
            <a:pPr lvl="1"/>
            <a:endParaRPr lang="en-US" b="1" i="1" dirty="0"/>
          </a:p>
        </p:txBody>
      </p:sp>
    </p:spTree>
    <p:extLst>
      <p:ext uri="{BB962C8B-B14F-4D97-AF65-F5344CB8AC3E}">
        <p14:creationId xmlns:p14="http://schemas.microsoft.com/office/powerpoint/2010/main" val="665369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a:t>
            </a:r>
          </a:p>
        </p:txBody>
      </p:sp>
      <p:sp>
        <p:nvSpPr>
          <p:cNvPr id="3" name="Content Placeholder 2"/>
          <p:cNvSpPr>
            <a:spLocks noGrp="1"/>
          </p:cNvSpPr>
          <p:nvPr>
            <p:ph idx="1"/>
          </p:nvPr>
        </p:nvSpPr>
        <p:spPr>
          <a:xfrm>
            <a:off x="628650" y="1825625"/>
            <a:ext cx="7886700" cy="4832752"/>
          </a:xfrm>
        </p:spPr>
        <p:txBody>
          <a:bodyPr/>
          <a:lstStyle/>
          <a:p>
            <a:r>
              <a:rPr lang="en-US" dirty="0"/>
              <a:t>Confidence.</a:t>
            </a:r>
          </a:p>
          <a:p>
            <a:pPr lvl="1"/>
            <a:r>
              <a:rPr lang="en-US" b="1" i="1" dirty="0"/>
              <a:t>(Hebrews 6:13-20)</a:t>
            </a:r>
            <a:r>
              <a:rPr lang="en-US" dirty="0"/>
              <a:t>  “…In the same way God, desiring even more to show to the heirs of the promise the unchangeableness of His purpose, interposed with an oath, so that by two unchangeable things in which it is impossible for God to lie, we who have taken refuge would have </a:t>
            </a:r>
            <a:r>
              <a:rPr lang="en-US" b="1" i="1" dirty="0"/>
              <a:t>strong encouragement to take hold of the hope set before us</a:t>
            </a:r>
            <a:r>
              <a:rPr lang="en-US" dirty="0"/>
              <a:t>.  This hope we have as an anchor of the soul, </a:t>
            </a:r>
            <a:r>
              <a:rPr lang="en-US" b="1" i="1" dirty="0"/>
              <a:t>a hope both sure and steadfast </a:t>
            </a:r>
            <a:r>
              <a:rPr lang="en-US" dirty="0"/>
              <a:t>and one which enters within the veil, where Jesus has entered as a forerunner for us, having become a high priest forever according to the order of Melchizedek.”</a:t>
            </a:r>
          </a:p>
          <a:p>
            <a:pPr lvl="1"/>
            <a:r>
              <a:rPr lang="en-US" b="1" i="1" dirty="0"/>
              <a:t>Two unchangeable things:  God’s word and His oath.</a:t>
            </a:r>
          </a:p>
          <a:p>
            <a:pPr lvl="1"/>
            <a:endParaRPr lang="en-US" b="1" i="1" dirty="0"/>
          </a:p>
        </p:txBody>
      </p:sp>
    </p:spTree>
    <p:extLst>
      <p:ext uri="{BB962C8B-B14F-4D97-AF65-F5344CB8AC3E}">
        <p14:creationId xmlns:p14="http://schemas.microsoft.com/office/powerpoint/2010/main" val="1273199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4:1-6</a:t>
            </a:r>
          </a:p>
        </p:txBody>
      </p:sp>
      <p:sp>
        <p:nvSpPr>
          <p:cNvPr id="3" name="Content Placeholder 2"/>
          <p:cNvSpPr>
            <a:spLocks noGrp="1"/>
          </p:cNvSpPr>
          <p:nvPr>
            <p:ph idx="1"/>
          </p:nvPr>
        </p:nvSpPr>
        <p:spPr/>
        <p:txBody>
          <a:bodyPr/>
          <a:lstStyle/>
          <a:p>
            <a:r>
              <a:rPr lang="en-US" dirty="0">
                <a:solidFill>
                  <a:schemeClr val="bg1">
                    <a:lumMod val="50000"/>
                  </a:schemeClr>
                </a:solidFill>
              </a:rPr>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There is one body and one Spirit, just as </a:t>
            </a:r>
            <a:r>
              <a:rPr lang="en-US" b="1" i="1" dirty="0"/>
              <a:t>you are called in one hope of your calling</a:t>
            </a:r>
            <a:r>
              <a:rPr lang="en-US" dirty="0">
                <a:solidFill>
                  <a:schemeClr val="bg1">
                    <a:lumMod val="50000"/>
                  </a:schemeClr>
                </a:solidFill>
              </a:rPr>
              <a:t>; one Lord, one faith, one baptism, one God and Father of all who is over all and through all and in all.”</a:t>
            </a:r>
          </a:p>
        </p:txBody>
      </p:sp>
    </p:spTree>
    <p:extLst>
      <p:ext uri="{BB962C8B-B14F-4D97-AF65-F5344CB8AC3E}">
        <p14:creationId xmlns:p14="http://schemas.microsoft.com/office/powerpoint/2010/main" val="3078415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a:t>
            </a:r>
          </a:p>
        </p:txBody>
      </p:sp>
      <p:sp>
        <p:nvSpPr>
          <p:cNvPr id="3" name="Content Placeholder 2"/>
          <p:cNvSpPr>
            <a:spLocks noGrp="1"/>
          </p:cNvSpPr>
          <p:nvPr>
            <p:ph idx="1"/>
          </p:nvPr>
        </p:nvSpPr>
        <p:spPr>
          <a:xfrm>
            <a:off x="628650" y="1825625"/>
            <a:ext cx="7886700" cy="4832752"/>
          </a:xfrm>
        </p:spPr>
        <p:txBody>
          <a:bodyPr/>
          <a:lstStyle/>
          <a:p>
            <a:r>
              <a:rPr lang="en-US" dirty="0"/>
              <a:t>Confidence.</a:t>
            </a:r>
          </a:p>
          <a:p>
            <a:pPr lvl="1"/>
            <a:r>
              <a:rPr lang="en-US" b="1" i="1" dirty="0"/>
              <a:t>Back to 1 Peter 1:3 – </a:t>
            </a:r>
            <a:r>
              <a:rPr lang="en-US" dirty="0"/>
              <a:t>“Blessed be the God and Father of our Lord Jesus Christ, who according to His great mercy has caused us to be born again to a living hope </a:t>
            </a:r>
            <a:r>
              <a:rPr lang="en-US" b="1" i="1" dirty="0"/>
              <a:t>through the resurrection of Jesus Christ from the dead</a:t>
            </a:r>
            <a:r>
              <a:rPr lang="en-US" dirty="0"/>
              <a:t>.”</a:t>
            </a:r>
          </a:p>
          <a:p>
            <a:pPr lvl="1"/>
            <a:r>
              <a:rPr lang="en-US" dirty="0"/>
              <a:t>We have three assurances of our Hope of eternal life:</a:t>
            </a:r>
          </a:p>
          <a:p>
            <a:pPr lvl="2"/>
            <a:r>
              <a:rPr lang="en-US" dirty="0"/>
              <a:t>The Word of God</a:t>
            </a:r>
          </a:p>
          <a:p>
            <a:pPr lvl="2"/>
            <a:r>
              <a:rPr lang="en-US" dirty="0"/>
              <a:t>The Oath of God</a:t>
            </a:r>
          </a:p>
          <a:p>
            <a:pPr lvl="2"/>
            <a:r>
              <a:rPr lang="en-US" dirty="0"/>
              <a:t>The resurrection of Jesus Christ from the dead.</a:t>
            </a:r>
          </a:p>
          <a:p>
            <a:pPr lvl="1"/>
            <a:endParaRPr lang="en-US" b="1" i="1" dirty="0"/>
          </a:p>
        </p:txBody>
      </p:sp>
    </p:spTree>
    <p:extLst>
      <p:ext uri="{BB962C8B-B14F-4D97-AF65-F5344CB8AC3E}">
        <p14:creationId xmlns:p14="http://schemas.microsoft.com/office/powerpoint/2010/main" val="1898019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a:t>
            </a:r>
          </a:p>
        </p:txBody>
      </p:sp>
      <p:sp>
        <p:nvSpPr>
          <p:cNvPr id="3" name="Content Placeholder 2"/>
          <p:cNvSpPr>
            <a:spLocks noGrp="1"/>
          </p:cNvSpPr>
          <p:nvPr>
            <p:ph idx="1"/>
          </p:nvPr>
        </p:nvSpPr>
        <p:spPr>
          <a:xfrm>
            <a:off x="628649" y="1825625"/>
            <a:ext cx="8025953" cy="4832752"/>
          </a:xfrm>
        </p:spPr>
        <p:txBody>
          <a:bodyPr/>
          <a:lstStyle/>
          <a:p>
            <a:r>
              <a:rPr lang="en-US"/>
              <a:t>Protection.</a:t>
            </a:r>
            <a:endParaRPr lang="en-US" dirty="0"/>
          </a:p>
          <a:p>
            <a:pPr lvl="1"/>
            <a:r>
              <a:rPr lang="en-US" dirty="0"/>
              <a:t>“But since we are of the day, let us be sober, having put on the breastplate of faith and love, and </a:t>
            </a:r>
            <a:r>
              <a:rPr lang="en-US" b="1" i="1" dirty="0"/>
              <a:t>as a helmet, the hope of salvation</a:t>
            </a:r>
            <a:r>
              <a:rPr lang="en-US" dirty="0"/>
              <a:t>.  For God has not destined us for wrath, but for obtaining salvation through our Lord Jesus Christ, who died for us, so that whether we are awake or asleep, we will live together with Him.  </a:t>
            </a:r>
            <a:r>
              <a:rPr lang="en-US" b="1" i="1" dirty="0"/>
              <a:t>Therefore encourage one another and build up one another</a:t>
            </a:r>
            <a:r>
              <a:rPr lang="en-US" dirty="0"/>
              <a:t>, just as you also are doing.”  </a:t>
            </a:r>
            <a:r>
              <a:rPr lang="en-US" b="1" i="1" dirty="0"/>
              <a:t>(1 Thessalonians 5:8-11)</a:t>
            </a:r>
          </a:p>
          <a:p>
            <a:pPr lvl="1"/>
            <a:r>
              <a:rPr lang="en-US" b="1" dirty="0"/>
              <a:t>Ultimate reward is greater than any temptation.</a:t>
            </a:r>
          </a:p>
          <a:p>
            <a:pPr lvl="1"/>
            <a:r>
              <a:rPr lang="en-US" b="1" dirty="0"/>
              <a:t>Any earthly problem pales in comparison to eternal rest.</a:t>
            </a:r>
          </a:p>
          <a:p>
            <a:pPr lvl="1"/>
            <a:endParaRPr lang="en-US" dirty="0"/>
          </a:p>
          <a:p>
            <a:pPr lvl="1"/>
            <a:endParaRPr lang="en-US" b="1" i="1" dirty="0"/>
          </a:p>
        </p:txBody>
      </p:sp>
    </p:spTree>
    <p:extLst>
      <p:ext uri="{BB962C8B-B14F-4D97-AF65-F5344CB8AC3E}">
        <p14:creationId xmlns:p14="http://schemas.microsoft.com/office/powerpoint/2010/main" val="879186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  Demands.</a:t>
            </a:r>
          </a:p>
        </p:txBody>
      </p:sp>
      <p:sp>
        <p:nvSpPr>
          <p:cNvPr id="3" name="Content Placeholder 2"/>
          <p:cNvSpPr>
            <a:spLocks noGrp="1"/>
          </p:cNvSpPr>
          <p:nvPr>
            <p:ph idx="1"/>
          </p:nvPr>
        </p:nvSpPr>
        <p:spPr>
          <a:xfrm>
            <a:off x="628649" y="1690690"/>
            <a:ext cx="8025953" cy="5167310"/>
          </a:xfrm>
        </p:spPr>
        <p:txBody>
          <a:bodyPr>
            <a:normAutofit/>
          </a:bodyPr>
          <a:lstStyle/>
          <a:p>
            <a:r>
              <a:rPr lang="en-US" dirty="0"/>
              <a:t>Our Hope demands perseverance.</a:t>
            </a:r>
          </a:p>
          <a:p>
            <a:pPr lvl="1"/>
            <a:r>
              <a:rPr lang="en-US" dirty="0"/>
              <a:t>“For in hope we have been saved, but hope that is seen is not hope; for who hopes for what he already sees?  But if we hope for what we do not see, with perseverance we wait eagerly for it.”  </a:t>
            </a:r>
            <a:r>
              <a:rPr lang="en-US" b="1" i="1" dirty="0"/>
              <a:t>(Romans 8:24-25)</a:t>
            </a:r>
          </a:p>
          <a:p>
            <a:pPr lvl="1"/>
            <a:r>
              <a:rPr lang="en-US" dirty="0"/>
              <a:t>“But Christ was faithful as a Son over His house whose house we are, if we hold fast our confidence and the boast of our hope firm until the end.”  </a:t>
            </a:r>
            <a:r>
              <a:rPr lang="en-US" b="1" i="1" dirty="0"/>
              <a:t>(Hebrews 3:6)</a:t>
            </a:r>
          </a:p>
          <a:p>
            <a:pPr lvl="1"/>
            <a:r>
              <a:rPr lang="en-US" dirty="0"/>
              <a:t>“And we desire that each one of you show the same diligence so as to realize the full assurance of hope until the end.”    </a:t>
            </a:r>
            <a:r>
              <a:rPr lang="en-US" b="1" i="1" dirty="0"/>
              <a:t>(Hebrews 6:11)</a:t>
            </a:r>
          </a:p>
          <a:p>
            <a:pPr lvl="1"/>
            <a:r>
              <a:rPr lang="en-US" dirty="0"/>
              <a:t>“Let us hold fast the confession of our hope without wavering, for He who promised is faithful.” </a:t>
            </a:r>
            <a:r>
              <a:rPr lang="en-US" b="1" i="1" dirty="0"/>
              <a:t> (Hebrews 10:23)</a:t>
            </a:r>
          </a:p>
          <a:p>
            <a:pPr lvl="1"/>
            <a:endParaRPr lang="en-US" b="1" dirty="0"/>
          </a:p>
          <a:p>
            <a:pPr lvl="1"/>
            <a:endParaRPr lang="en-US" dirty="0"/>
          </a:p>
          <a:p>
            <a:pPr lvl="1"/>
            <a:endParaRPr lang="en-US" b="1" i="1" dirty="0"/>
          </a:p>
        </p:txBody>
      </p:sp>
    </p:spTree>
    <p:extLst>
      <p:ext uri="{BB962C8B-B14F-4D97-AF65-F5344CB8AC3E}">
        <p14:creationId xmlns:p14="http://schemas.microsoft.com/office/powerpoint/2010/main" val="850237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  Demands.</a:t>
            </a:r>
          </a:p>
        </p:txBody>
      </p:sp>
      <p:sp>
        <p:nvSpPr>
          <p:cNvPr id="3" name="Content Placeholder 2"/>
          <p:cNvSpPr>
            <a:spLocks noGrp="1"/>
          </p:cNvSpPr>
          <p:nvPr>
            <p:ph idx="1"/>
          </p:nvPr>
        </p:nvSpPr>
        <p:spPr>
          <a:xfrm>
            <a:off x="628649" y="1690690"/>
            <a:ext cx="8025953" cy="5167310"/>
          </a:xfrm>
        </p:spPr>
        <p:txBody>
          <a:bodyPr>
            <a:normAutofit/>
          </a:bodyPr>
          <a:lstStyle/>
          <a:p>
            <a:r>
              <a:rPr lang="en-US" dirty="0"/>
              <a:t>Our Hope demands Holiness.</a:t>
            </a:r>
          </a:p>
          <a:p>
            <a:pPr lvl="1"/>
            <a:r>
              <a:rPr lang="en-US" dirty="0"/>
              <a:t>“Therefore, prepare your minds for action, keep sober in spirit, fix your hope completely on the grace to be brought to you at the revelation of Jesus Christ.  As obedient children, do not be conformed to the former lusts which were yours in your ignorance, but like the Holy One who called you, be holy yourselves, also in all your behavior; because it is written, ‘You shall be holy, for I am holy.’”  </a:t>
            </a:r>
            <a:r>
              <a:rPr lang="en-US" b="1" i="1" dirty="0"/>
              <a:t>(1 Peter 1:13-16)</a:t>
            </a:r>
          </a:p>
          <a:p>
            <a:pPr lvl="1"/>
            <a:r>
              <a:rPr lang="en-US" dirty="0"/>
              <a:t>“Beloved, now we are children of God, and it has not appeared as yet what we will be.  We know that when He appears, we will be like Him, because we will see him just as He is.  And everyone who has this hope fixed on Him purifies himself, just as He is pure.”  </a:t>
            </a:r>
            <a:r>
              <a:rPr lang="en-US" b="1" i="1" dirty="0"/>
              <a:t>(1 John 3:2)</a:t>
            </a:r>
          </a:p>
        </p:txBody>
      </p:sp>
    </p:spTree>
    <p:extLst>
      <p:ext uri="{BB962C8B-B14F-4D97-AF65-F5344CB8AC3E}">
        <p14:creationId xmlns:p14="http://schemas.microsoft.com/office/powerpoint/2010/main" val="1008620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this One Hope mean to our lives?  Demands.</a:t>
            </a:r>
          </a:p>
        </p:txBody>
      </p:sp>
      <p:sp>
        <p:nvSpPr>
          <p:cNvPr id="3" name="Content Placeholder 2"/>
          <p:cNvSpPr>
            <a:spLocks noGrp="1"/>
          </p:cNvSpPr>
          <p:nvPr>
            <p:ph idx="1"/>
          </p:nvPr>
        </p:nvSpPr>
        <p:spPr>
          <a:xfrm>
            <a:off x="628649" y="1690690"/>
            <a:ext cx="8025953" cy="5167310"/>
          </a:xfrm>
        </p:spPr>
        <p:txBody>
          <a:bodyPr>
            <a:normAutofit/>
          </a:bodyPr>
          <a:lstStyle/>
          <a:p>
            <a:r>
              <a:rPr lang="en-US" dirty="0"/>
              <a:t>Our Hope deserves defense.</a:t>
            </a:r>
          </a:p>
          <a:p>
            <a:pPr lvl="1"/>
            <a:r>
              <a:rPr lang="en-US" dirty="0"/>
              <a:t>“But sanctify Christ as Lord in your hearts, always being ready to make a defense to everyone who asks you to give an account for the hope that is in you, yet with gentleness and reverence.”  </a:t>
            </a:r>
            <a:r>
              <a:rPr lang="en-US" b="1" i="1" dirty="0"/>
              <a:t>(1 Peter 3:15)</a:t>
            </a:r>
          </a:p>
        </p:txBody>
      </p:sp>
    </p:spTree>
    <p:extLst>
      <p:ext uri="{BB962C8B-B14F-4D97-AF65-F5344CB8AC3E}">
        <p14:creationId xmlns:p14="http://schemas.microsoft.com/office/powerpoint/2010/main" val="28996341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one hope of your calling…”</a:t>
            </a:r>
          </a:p>
        </p:txBody>
      </p:sp>
      <p:sp>
        <p:nvSpPr>
          <p:cNvPr id="3" name="Content Placeholder 2"/>
          <p:cNvSpPr>
            <a:spLocks noGrp="1"/>
          </p:cNvSpPr>
          <p:nvPr>
            <p:ph idx="1"/>
          </p:nvPr>
        </p:nvSpPr>
        <p:spPr>
          <a:xfrm>
            <a:off x="425003" y="1690690"/>
            <a:ext cx="8229599" cy="5167310"/>
          </a:xfrm>
        </p:spPr>
        <p:txBody>
          <a:bodyPr>
            <a:normAutofit/>
          </a:bodyPr>
          <a:lstStyle/>
          <a:p>
            <a:r>
              <a:rPr lang="en-US" dirty="0"/>
              <a:t>There are many hopes that unite groups of people, but there is one hope that unites the people of God.</a:t>
            </a:r>
          </a:p>
          <a:p>
            <a:r>
              <a:rPr lang="en-US" dirty="0"/>
              <a:t>Our hope is salvation from destruction and the joy of living with God for eternity in a city prepared for us.</a:t>
            </a:r>
          </a:p>
          <a:p>
            <a:r>
              <a:rPr lang="en-US" dirty="0"/>
              <a:t>This hope is made possible only by the grace of God and the sacrifice of Jesus Christ.</a:t>
            </a:r>
          </a:p>
          <a:p>
            <a:r>
              <a:rPr lang="en-US" dirty="0"/>
              <a:t>Our confidence is in the faithfulness of God and the resurrection of Jesus from the dead.</a:t>
            </a:r>
          </a:p>
          <a:p>
            <a:r>
              <a:rPr lang="en-US" dirty="0"/>
              <a:t>This hope demands our perseverance, holiness and defense of the hope that shapes </a:t>
            </a:r>
            <a:r>
              <a:rPr lang="en-US"/>
              <a:t>our very lives.</a:t>
            </a:r>
            <a:endParaRPr lang="en-US" dirty="0"/>
          </a:p>
        </p:txBody>
      </p:sp>
    </p:spTree>
    <p:extLst>
      <p:ext uri="{BB962C8B-B14F-4D97-AF65-F5344CB8AC3E}">
        <p14:creationId xmlns:p14="http://schemas.microsoft.com/office/powerpoint/2010/main" val="2581607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365126"/>
            <a:ext cx="8000195" cy="1325563"/>
          </a:xfrm>
        </p:spPr>
        <p:txBody>
          <a:bodyPr>
            <a:normAutofit/>
          </a:bodyPr>
          <a:lstStyle/>
          <a:p>
            <a:r>
              <a:rPr lang="en-US" dirty="0"/>
              <a:t>How do I avail myself of this Hope?</a:t>
            </a:r>
          </a:p>
        </p:txBody>
      </p:sp>
      <p:sp>
        <p:nvSpPr>
          <p:cNvPr id="3" name="Content Placeholder 2"/>
          <p:cNvSpPr>
            <a:spLocks noGrp="1"/>
          </p:cNvSpPr>
          <p:nvPr>
            <p:ph idx="1"/>
          </p:nvPr>
        </p:nvSpPr>
        <p:spPr>
          <a:xfrm>
            <a:off x="628649" y="1918952"/>
            <a:ext cx="8099345" cy="4765182"/>
          </a:xfrm>
        </p:spPr>
        <p:txBody>
          <a:bodyPr>
            <a:normAutofit/>
          </a:bodyPr>
          <a:lstStyle/>
          <a:p>
            <a:r>
              <a:rPr lang="en-US" dirty="0"/>
              <a:t>Believe that Jesus of Nazareth is the Christ.         </a:t>
            </a:r>
            <a:r>
              <a:rPr lang="en-US" b="1" i="1" dirty="0"/>
              <a:t>(John 8:24)</a:t>
            </a:r>
          </a:p>
          <a:p>
            <a:r>
              <a:rPr lang="en-US" dirty="0"/>
              <a:t>Confess Christ so He will confess you.              </a:t>
            </a:r>
            <a:r>
              <a:rPr lang="en-US" b="1" i="1" dirty="0"/>
              <a:t>(Matthew 10:32)</a:t>
            </a:r>
          </a:p>
          <a:p>
            <a:r>
              <a:rPr lang="en-US" dirty="0"/>
              <a:t>Repent and be baptized for the remission of sins. </a:t>
            </a:r>
            <a:r>
              <a:rPr lang="en-US" b="1" i="1" dirty="0"/>
              <a:t>(Acts 2:38)</a:t>
            </a:r>
          </a:p>
          <a:p>
            <a:pPr marL="228600" lvl="1">
              <a:spcBef>
                <a:spcPts val="1000"/>
              </a:spcBef>
            </a:pPr>
            <a:r>
              <a:rPr lang="en-US" sz="2800" dirty="0"/>
              <a:t>“And we desire that each one of you show the same diligence so as to realize the full assurance of hope until the end.”    </a:t>
            </a:r>
            <a:r>
              <a:rPr lang="en-US" sz="2800" b="1" i="1" dirty="0"/>
              <a:t>(Hebrews 6:11)</a:t>
            </a:r>
            <a:endParaRPr lang="en-US" sz="2800" dirty="0"/>
          </a:p>
        </p:txBody>
      </p:sp>
    </p:spTree>
    <p:extLst>
      <p:ext uri="{BB962C8B-B14F-4D97-AF65-F5344CB8AC3E}">
        <p14:creationId xmlns:p14="http://schemas.microsoft.com/office/powerpoint/2010/main" val="258096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Hope is also the helmet of salvation!</a:t>
            </a:r>
          </a:p>
        </p:txBody>
      </p:sp>
      <p:sp>
        <p:nvSpPr>
          <p:cNvPr id="3" name="Content Placeholder 2"/>
          <p:cNvSpPr>
            <a:spLocks noGrp="1"/>
          </p:cNvSpPr>
          <p:nvPr>
            <p:ph idx="1"/>
          </p:nvPr>
        </p:nvSpPr>
        <p:spPr/>
        <p:txBody>
          <a:bodyPr/>
          <a:lstStyle/>
          <a:p>
            <a:r>
              <a:rPr lang="en-US" dirty="0"/>
              <a:t>“But since we are of the day, let us be sober, having put on the breastplate of faith and love, and as a helmet, the hope of salvation.  For God has not destined us for wrath, but for obtaining salvation through our Lord Jesus Christ, who died for us, so that whether we are awake or asleep, we will live together with Him.”  </a:t>
            </a:r>
            <a:r>
              <a:rPr lang="en-US" b="1" i="1" dirty="0"/>
              <a:t>(1 Thessalonians 5:8-10)</a:t>
            </a:r>
          </a:p>
          <a:p>
            <a:endParaRPr lang="en-US" dirty="0"/>
          </a:p>
        </p:txBody>
      </p:sp>
    </p:spTree>
    <p:extLst>
      <p:ext uri="{BB962C8B-B14F-4D97-AF65-F5344CB8AC3E}">
        <p14:creationId xmlns:p14="http://schemas.microsoft.com/office/powerpoint/2010/main" val="486604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aspects of Hope:</a:t>
            </a:r>
          </a:p>
        </p:txBody>
      </p:sp>
      <p:sp>
        <p:nvSpPr>
          <p:cNvPr id="3" name="Content Placeholder 2"/>
          <p:cNvSpPr>
            <a:spLocks noGrp="1"/>
          </p:cNvSpPr>
          <p:nvPr>
            <p:ph idx="1"/>
          </p:nvPr>
        </p:nvSpPr>
        <p:spPr/>
        <p:txBody>
          <a:bodyPr/>
          <a:lstStyle/>
          <a:p>
            <a:r>
              <a:rPr lang="en-US" dirty="0"/>
              <a:t>Protection to give us perseverance in the face of adversity – Armor!</a:t>
            </a:r>
          </a:p>
          <a:p>
            <a:r>
              <a:rPr lang="en-US" dirty="0"/>
              <a:t>Source of unity among those committed to attaining a common goal.  Unity!</a:t>
            </a:r>
          </a:p>
          <a:p>
            <a:r>
              <a:rPr lang="en-US" dirty="0"/>
              <a:t>In this lesson, we will focus on the one hope that draws us together and forms a common bond.</a:t>
            </a:r>
          </a:p>
        </p:txBody>
      </p:sp>
    </p:spTree>
    <p:extLst>
      <p:ext uri="{BB962C8B-B14F-4D97-AF65-F5344CB8AC3E}">
        <p14:creationId xmlns:p14="http://schemas.microsoft.com/office/powerpoint/2010/main" val="2270551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Hope has two components:</a:t>
            </a:r>
          </a:p>
        </p:txBody>
      </p:sp>
      <p:sp>
        <p:nvSpPr>
          <p:cNvPr id="3" name="Content Placeholder 2"/>
          <p:cNvSpPr>
            <a:spLocks noGrp="1"/>
          </p:cNvSpPr>
          <p:nvPr>
            <p:ph idx="1"/>
          </p:nvPr>
        </p:nvSpPr>
        <p:spPr>
          <a:xfrm>
            <a:off x="628650" y="1596980"/>
            <a:ext cx="7886700" cy="5074276"/>
          </a:xfrm>
        </p:spPr>
        <p:txBody>
          <a:bodyPr/>
          <a:lstStyle/>
          <a:p>
            <a:r>
              <a:rPr lang="en-US" b="1" dirty="0"/>
              <a:t>Desire</a:t>
            </a:r>
            <a:r>
              <a:rPr lang="en-US" dirty="0"/>
              <a:t> – I want something to happen</a:t>
            </a:r>
          </a:p>
          <a:p>
            <a:r>
              <a:rPr lang="en-US" b="1" dirty="0"/>
              <a:t>Expectation</a:t>
            </a:r>
            <a:r>
              <a:rPr lang="en-US" dirty="0"/>
              <a:t> – I am confident it can or will happen</a:t>
            </a:r>
          </a:p>
          <a:p>
            <a:r>
              <a:rPr lang="en-US" dirty="0"/>
              <a:t>For example:</a:t>
            </a:r>
          </a:p>
          <a:p>
            <a:pPr lvl="1"/>
            <a:r>
              <a:rPr lang="en-US" dirty="0"/>
              <a:t>I would love to visit the moon</a:t>
            </a:r>
          </a:p>
          <a:p>
            <a:pPr lvl="1"/>
            <a:r>
              <a:rPr lang="en-US" dirty="0"/>
              <a:t>I have no real expectation of ever visiting the moon</a:t>
            </a:r>
          </a:p>
          <a:p>
            <a:pPr lvl="1"/>
            <a:r>
              <a:rPr lang="en-US" dirty="0"/>
              <a:t>Therefore, I have no real hope of going to the moon</a:t>
            </a:r>
          </a:p>
          <a:p>
            <a:r>
              <a:rPr lang="en-US" dirty="0"/>
              <a:t>Or:</a:t>
            </a:r>
          </a:p>
          <a:p>
            <a:pPr lvl="1"/>
            <a:r>
              <a:rPr lang="en-US" dirty="0"/>
              <a:t>Fully expect to pay taxes next April</a:t>
            </a:r>
          </a:p>
          <a:p>
            <a:pPr lvl="1"/>
            <a:r>
              <a:rPr lang="en-US" dirty="0"/>
              <a:t>I have no desire to pay taxes</a:t>
            </a:r>
          </a:p>
          <a:p>
            <a:pPr lvl="1"/>
            <a:r>
              <a:rPr lang="en-US" dirty="0"/>
              <a:t>Therefore, I don’t hope to pay taxes</a:t>
            </a:r>
          </a:p>
          <a:p>
            <a:r>
              <a:rPr lang="en-US" b="1" dirty="0"/>
              <a:t>Hope involves both desire and expectation.</a:t>
            </a:r>
          </a:p>
        </p:txBody>
      </p:sp>
    </p:spTree>
    <p:extLst>
      <p:ext uri="{BB962C8B-B14F-4D97-AF65-F5344CB8AC3E}">
        <p14:creationId xmlns:p14="http://schemas.microsoft.com/office/powerpoint/2010/main" val="420175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lots of “hopes” that unite people…</a:t>
            </a:r>
          </a:p>
        </p:txBody>
      </p:sp>
      <p:sp>
        <p:nvSpPr>
          <p:cNvPr id="3" name="Content Placeholder 2"/>
          <p:cNvSpPr>
            <a:spLocks noGrp="1"/>
          </p:cNvSpPr>
          <p:nvPr>
            <p:ph idx="1"/>
          </p:nvPr>
        </p:nvSpPr>
        <p:spPr>
          <a:xfrm>
            <a:off x="628650" y="1825624"/>
            <a:ext cx="7886700" cy="4716843"/>
          </a:xfrm>
        </p:spPr>
        <p:txBody>
          <a:bodyPr/>
          <a:lstStyle/>
          <a:p>
            <a:r>
              <a:rPr lang="en-US" dirty="0"/>
              <a:t>Companies have mission statements.</a:t>
            </a:r>
          </a:p>
          <a:p>
            <a:pPr lvl="1"/>
            <a:r>
              <a:rPr lang="en-US" b="1" dirty="0"/>
              <a:t>Briggs &amp; Stratton’s Mission </a:t>
            </a:r>
            <a:r>
              <a:rPr lang="en-US" dirty="0"/>
              <a:t>- We will provide power and global support to make work easier and improve lives. By doing so, we expand our leadership position, increase the value of our brands and grow our shareholders’ investment.</a:t>
            </a:r>
          </a:p>
          <a:p>
            <a:pPr lvl="1"/>
            <a:r>
              <a:rPr lang="en-US" b="1" dirty="0"/>
              <a:t>Murray Calloway County Hospital </a:t>
            </a:r>
            <a:r>
              <a:rPr lang="en-US" dirty="0"/>
              <a:t>- To be the leading partner in improving the overall well-being of the people we serve.</a:t>
            </a:r>
          </a:p>
          <a:p>
            <a:r>
              <a:rPr lang="en-US" b="1" dirty="0"/>
              <a:t>Individuals have different skills and jobs, but all should be working daily in the direction of fulfilling their common mission and goals.</a:t>
            </a:r>
          </a:p>
        </p:txBody>
      </p:sp>
    </p:spTree>
    <p:extLst>
      <p:ext uri="{BB962C8B-B14F-4D97-AF65-F5344CB8AC3E}">
        <p14:creationId xmlns:p14="http://schemas.microsoft.com/office/powerpoint/2010/main" val="110782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lots of “hopes” that unite people…</a:t>
            </a:r>
          </a:p>
        </p:txBody>
      </p:sp>
      <p:sp>
        <p:nvSpPr>
          <p:cNvPr id="3" name="Content Placeholder 2"/>
          <p:cNvSpPr>
            <a:spLocks noGrp="1"/>
          </p:cNvSpPr>
          <p:nvPr>
            <p:ph idx="1"/>
          </p:nvPr>
        </p:nvSpPr>
        <p:spPr/>
        <p:txBody>
          <a:bodyPr/>
          <a:lstStyle/>
          <a:p>
            <a:r>
              <a:rPr lang="en-US" dirty="0"/>
              <a:t>Buddhists</a:t>
            </a:r>
          </a:p>
          <a:p>
            <a:pPr lvl="1"/>
            <a:r>
              <a:rPr lang="en-US" dirty="0"/>
              <a:t>The ultimate goal of Buddhism is the attainment of the sublime state of </a:t>
            </a:r>
            <a:r>
              <a:rPr lang="en-US" b="1" i="1" dirty="0"/>
              <a:t>Nirvana</a:t>
            </a:r>
            <a:r>
              <a:rPr lang="en-US" dirty="0"/>
              <a:t>, by practicing the Noble Eightfold Path (also known as the Middle Way), thus escaping what is seen as a cycle of suffering and rebirth.</a:t>
            </a:r>
          </a:p>
          <a:p>
            <a:pPr lvl="1"/>
            <a:r>
              <a:rPr lang="en-US" b="1" i="1" dirty="0"/>
              <a:t>Nirvana</a:t>
            </a:r>
            <a:r>
              <a:rPr lang="en-US" dirty="0"/>
              <a:t> is the enlightenment that results in the extinction of greed, craving, hate, aversion and delusion and therefore, suffering.</a:t>
            </a:r>
          </a:p>
          <a:p>
            <a:pPr marL="457200" lvl="1" indent="0">
              <a:buNone/>
            </a:pPr>
            <a:r>
              <a:rPr lang="en-US" b="1" dirty="0"/>
              <a:t>Those who share this HOPE will have a common view of life and the world around them.</a:t>
            </a:r>
          </a:p>
        </p:txBody>
      </p:sp>
    </p:spTree>
    <p:extLst>
      <p:ext uri="{BB962C8B-B14F-4D97-AF65-F5344CB8AC3E}">
        <p14:creationId xmlns:p14="http://schemas.microsoft.com/office/powerpoint/2010/main" val="867595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lots of “hopes” that unite people…</a:t>
            </a:r>
          </a:p>
        </p:txBody>
      </p:sp>
      <p:sp>
        <p:nvSpPr>
          <p:cNvPr id="3" name="Content Placeholder 2"/>
          <p:cNvSpPr>
            <a:spLocks noGrp="1"/>
          </p:cNvSpPr>
          <p:nvPr>
            <p:ph idx="1"/>
          </p:nvPr>
        </p:nvSpPr>
        <p:spPr/>
        <p:txBody>
          <a:bodyPr/>
          <a:lstStyle/>
          <a:p>
            <a:r>
              <a:rPr lang="en-US" dirty="0"/>
              <a:t>Hinduism</a:t>
            </a:r>
          </a:p>
          <a:p>
            <a:pPr lvl="1"/>
            <a:r>
              <a:rPr lang="en-US" dirty="0"/>
              <a:t>Much variation under the Hindu umbrella</a:t>
            </a:r>
          </a:p>
          <a:p>
            <a:pPr lvl="1"/>
            <a:r>
              <a:rPr lang="en-US" dirty="0"/>
              <a:t>Proper goals or aims of human life:</a:t>
            </a:r>
          </a:p>
          <a:p>
            <a:pPr lvl="2"/>
            <a:r>
              <a:rPr lang="en-US" b="1" i="1" dirty="0"/>
              <a:t>Dharma</a:t>
            </a:r>
            <a:r>
              <a:rPr lang="en-US" dirty="0"/>
              <a:t> – righteousness, ethics</a:t>
            </a:r>
          </a:p>
          <a:p>
            <a:pPr lvl="2"/>
            <a:r>
              <a:rPr lang="en-US" b="1" i="1" dirty="0" err="1"/>
              <a:t>Artha</a:t>
            </a:r>
            <a:r>
              <a:rPr lang="en-US" dirty="0"/>
              <a:t> – livelihood, wealth</a:t>
            </a:r>
          </a:p>
          <a:p>
            <a:pPr lvl="2"/>
            <a:r>
              <a:rPr lang="en-US" b="1" i="1" dirty="0"/>
              <a:t>Kama</a:t>
            </a:r>
            <a:r>
              <a:rPr lang="en-US" dirty="0"/>
              <a:t> – sensual pleasure</a:t>
            </a:r>
          </a:p>
          <a:p>
            <a:pPr lvl="2"/>
            <a:r>
              <a:rPr lang="en-US" b="1" i="1" dirty="0" err="1"/>
              <a:t>Moksa</a:t>
            </a:r>
            <a:r>
              <a:rPr lang="en-US" dirty="0"/>
              <a:t> – liberation, freedom from samsara (birth/rebirth cycle)</a:t>
            </a:r>
          </a:p>
          <a:p>
            <a:pPr marL="914400" lvl="2" indent="0">
              <a:buNone/>
            </a:pPr>
            <a:endParaRPr lang="en-US" dirty="0"/>
          </a:p>
          <a:p>
            <a:pPr marL="457200" lvl="1" indent="0">
              <a:buNone/>
            </a:pPr>
            <a:r>
              <a:rPr lang="en-US" b="1" dirty="0"/>
              <a:t>People who share these HOPES will have a common view of life and the world around them.</a:t>
            </a:r>
          </a:p>
        </p:txBody>
      </p:sp>
    </p:spTree>
    <p:extLst>
      <p:ext uri="{BB962C8B-B14F-4D97-AF65-F5344CB8AC3E}">
        <p14:creationId xmlns:p14="http://schemas.microsoft.com/office/powerpoint/2010/main" val="3833364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are lots of “hopes” that unite people…</a:t>
            </a:r>
          </a:p>
        </p:txBody>
      </p:sp>
      <p:sp>
        <p:nvSpPr>
          <p:cNvPr id="3" name="Content Placeholder 2"/>
          <p:cNvSpPr>
            <a:spLocks noGrp="1"/>
          </p:cNvSpPr>
          <p:nvPr>
            <p:ph idx="1"/>
          </p:nvPr>
        </p:nvSpPr>
        <p:spPr>
          <a:xfrm>
            <a:off x="628650" y="1825625"/>
            <a:ext cx="7886700" cy="4832752"/>
          </a:xfrm>
        </p:spPr>
        <p:txBody>
          <a:bodyPr/>
          <a:lstStyle/>
          <a:p>
            <a:r>
              <a:rPr lang="en-US" dirty="0"/>
              <a:t>Humanism</a:t>
            </a:r>
          </a:p>
          <a:p>
            <a:pPr lvl="1"/>
            <a:r>
              <a:rPr lang="en-US" b="1" dirty="0"/>
              <a:t>NO hope </a:t>
            </a:r>
            <a:r>
              <a:rPr lang="en-US" dirty="0"/>
              <a:t>of anything beyond death.</a:t>
            </a:r>
          </a:p>
          <a:p>
            <a:pPr lvl="1"/>
            <a:r>
              <a:rPr lang="en-US" dirty="0"/>
              <a:t>“Enlightenment principle of individualism, which celebrates emancipating the individual from traditional controls by family, church, and state, increasingly empowering each of us to set the terms of his or her own life.”</a:t>
            </a:r>
          </a:p>
          <a:p>
            <a:pPr lvl="1"/>
            <a:r>
              <a:rPr lang="en-US" dirty="0"/>
              <a:t>Strive to define meaning for life in the absence of a Supreme Being.</a:t>
            </a:r>
          </a:p>
          <a:p>
            <a:pPr lvl="1"/>
            <a:endParaRPr lang="en-US" dirty="0"/>
          </a:p>
          <a:p>
            <a:pPr marL="457200" lvl="1" indent="0">
              <a:buNone/>
            </a:pPr>
            <a:r>
              <a:rPr lang="en-US" b="1" dirty="0"/>
              <a:t>These people take pride in their shared HOPELESSNESS and it gives them a common view of life and the world around them.</a:t>
            </a:r>
          </a:p>
        </p:txBody>
      </p:sp>
    </p:spTree>
    <p:extLst>
      <p:ext uri="{BB962C8B-B14F-4D97-AF65-F5344CB8AC3E}">
        <p14:creationId xmlns:p14="http://schemas.microsoft.com/office/powerpoint/2010/main" val="3969326706"/>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10289</TotalTime>
  <Words>2579</Words>
  <Application>Microsoft Office PowerPoint</Application>
  <PresentationFormat>On-screen Show (4:3)</PresentationFormat>
  <Paragraphs>132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Yu Mincho Demibold</vt:lpstr>
      <vt:lpstr>Arial</vt:lpstr>
      <vt:lpstr>Corbel</vt:lpstr>
      <vt:lpstr>Depth</vt:lpstr>
      <vt:lpstr>Unity: One Hope</vt:lpstr>
      <vt:lpstr>Ephesians 4:1-6</vt:lpstr>
      <vt:lpstr>Hope is also the helmet of salvation!</vt:lpstr>
      <vt:lpstr>Two aspects of Hope:</vt:lpstr>
      <vt:lpstr>True Hope has two components:</vt:lpstr>
      <vt:lpstr>There are lots of “hopes” that unite people…</vt:lpstr>
      <vt:lpstr>There are lots of “hopes” that unite people…</vt:lpstr>
      <vt:lpstr>There are lots of “hopes” that unite people…</vt:lpstr>
      <vt:lpstr>There are lots of “hopes” that unite people…</vt:lpstr>
      <vt:lpstr>So, how are we to understand the “One Hope of our Calling”?</vt:lpstr>
      <vt:lpstr>So, how are we to understand the “One Hope of our Calling”?</vt:lpstr>
      <vt:lpstr>So, how are we to understand the “One Hope of our Calling”?</vt:lpstr>
      <vt:lpstr>So, how are we to understand the “One Hope of our Calling”?</vt:lpstr>
      <vt:lpstr>So, how are we to understand the “One Hope of our Calling”?</vt:lpstr>
      <vt:lpstr>So, how are we to understand the “One Hope of our Calling”?</vt:lpstr>
      <vt:lpstr>So, how are we to understand the “One Hope of our Calling”?</vt:lpstr>
      <vt:lpstr>What does this One Hope mean to our lives?</vt:lpstr>
      <vt:lpstr>What does this One Hope mean to our lives?</vt:lpstr>
      <vt:lpstr>What does this One Hope mean to our lives?</vt:lpstr>
      <vt:lpstr>What does this One Hope mean to our lives?</vt:lpstr>
      <vt:lpstr>What does this One Hope mean to our lives?</vt:lpstr>
      <vt:lpstr>What does this One Hope mean to our lives?  Demands.</vt:lpstr>
      <vt:lpstr>What does this One Hope mean to our lives?  Demands.</vt:lpstr>
      <vt:lpstr>What does this One Hope mean to our lives?  Demands.</vt:lpstr>
      <vt:lpstr>“There is one hope of your calling…”</vt:lpstr>
      <vt:lpstr>How do I avail myself of this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McKee</dc:creator>
  <cp:lastModifiedBy>John McKee</cp:lastModifiedBy>
  <cp:revision>206</cp:revision>
  <cp:lastPrinted>2015-05-10T20:14:11Z</cp:lastPrinted>
  <dcterms:created xsi:type="dcterms:W3CDTF">2015-05-06T14:40:27Z</dcterms:created>
  <dcterms:modified xsi:type="dcterms:W3CDTF">2017-06-10T16:07:33Z</dcterms:modified>
</cp:coreProperties>
</file>