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61" r:id="rId4"/>
    <p:sldId id="268"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9" r:id="rId23"/>
    <p:sldId id="293" r:id="rId24"/>
    <p:sldId id="290" r:id="rId25"/>
    <p:sldId id="265" r:id="rId26"/>
    <p:sldId id="291" r:id="rId27"/>
    <p:sldId id="260" r:id="rId28"/>
    <p:sldId id="292" r:id="rId29"/>
    <p:sldId id="294" r:id="rId30"/>
    <p:sldId id="295"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70BFC72E-2108-4A1C-8D3A-72F93D60BAED}" type="datetimeFigureOut">
              <a:rPr lang="en-US" smtClean="0"/>
              <a:t>6/11/2017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538133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BFC72E-2108-4A1C-8D3A-72F93D60BAED}"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664792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BFC72E-2108-4A1C-8D3A-72F93D60BAED}"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3529076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BFC72E-2108-4A1C-8D3A-72F93D60BAED}"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F1208-508A-4501-8D2B-ABBCCE515B3C}" type="slidenum">
              <a:rPr lang="en-US" smtClean="0"/>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101162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BFC72E-2108-4A1C-8D3A-72F93D60BAED}"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3777739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70BFC72E-2108-4A1C-8D3A-72F93D60BAED}" type="datetimeFigureOut">
              <a:rPr lang="en-US" smtClean="0"/>
              <a:t>6/11/2017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1846075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70BFC72E-2108-4A1C-8D3A-72F93D60BAED}" type="datetimeFigureOut">
              <a:rPr lang="en-US" smtClean="0"/>
              <a:t>6/11/2017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300918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FC72E-2108-4A1C-8D3A-72F93D60BAED}" type="datetimeFigureOut">
              <a:rPr lang="en-US" smtClean="0"/>
              <a:t>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1504618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FC72E-2108-4A1C-8D3A-72F93D60BAED}" type="datetimeFigureOut">
              <a:rPr lang="en-US" smtClean="0"/>
              <a:t>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2321814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FC72E-2108-4A1C-8D3A-72F93D60BAED}" type="datetimeFigureOut">
              <a:rPr lang="en-US" smtClean="0"/>
              <a:t>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3566164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BFC72E-2108-4A1C-8D3A-72F93D60BAED}" type="datetimeFigureOut">
              <a:rPr lang="en-US" smtClean="0"/>
              <a:t>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67230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BFC72E-2108-4A1C-8D3A-72F93D60BAED}"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904268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BFC72E-2108-4A1C-8D3A-72F93D60BAED}" type="datetimeFigureOut">
              <a:rPr lang="en-US" smtClean="0"/>
              <a:t>6/11/2017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2148491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BFC72E-2108-4A1C-8D3A-72F93D60BAED}" type="datetimeFigureOut">
              <a:rPr lang="en-US" smtClean="0"/>
              <a:t>6/11/2017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1644256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FC72E-2108-4A1C-8D3A-72F93D60BAED}" type="datetimeFigureOut">
              <a:rPr lang="en-US" smtClean="0"/>
              <a:t>6/11/2017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3134879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BFC72E-2108-4A1C-8D3A-72F93D60BAED}"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2487877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BFC72E-2108-4A1C-8D3A-72F93D60BAED}"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F1208-508A-4501-8D2B-ABBCCE515B3C}" type="slidenum">
              <a:rPr lang="en-US" smtClean="0"/>
              <a:t>‹#›</a:t>
            </a:fld>
            <a:endParaRPr lang="en-US"/>
          </a:p>
        </p:txBody>
      </p:sp>
    </p:spTree>
    <p:extLst>
      <p:ext uri="{BB962C8B-B14F-4D97-AF65-F5344CB8AC3E}">
        <p14:creationId xmlns:p14="http://schemas.microsoft.com/office/powerpoint/2010/main" val="4207633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70BFC72E-2108-4A1C-8D3A-72F93D60BAED}" type="datetimeFigureOut">
              <a:rPr lang="en-US" smtClean="0"/>
              <a:t>6/11/2017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AB1F1208-508A-4501-8D2B-ABBCCE515B3C}" type="slidenum">
              <a:rPr lang="en-US" smtClean="0"/>
              <a:t>‹#›</a:t>
            </a:fld>
            <a:endParaRPr lang="en-US"/>
          </a:p>
        </p:txBody>
      </p:sp>
    </p:spTree>
    <p:extLst>
      <p:ext uri="{BB962C8B-B14F-4D97-AF65-F5344CB8AC3E}">
        <p14:creationId xmlns:p14="http://schemas.microsoft.com/office/powerpoint/2010/main" val="160608174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442532"/>
            <a:ext cx="6858000" cy="2546372"/>
          </a:xfrm>
        </p:spPr>
        <p:txBody>
          <a:bodyPr>
            <a:normAutofit/>
          </a:bodyPr>
          <a:lstStyle/>
          <a:p>
            <a:r>
              <a:rPr lang="en-US" dirty="0">
                <a:latin typeface="Yu Mincho Demibold" panose="02020600000000000000" pitchFamily="18" charset="-128"/>
                <a:ea typeface="Yu Mincho Demibold" panose="02020600000000000000" pitchFamily="18" charset="-128"/>
              </a:rPr>
              <a:t>Unity:  One God </a:t>
            </a:r>
            <a:br>
              <a:rPr lang="en-US" dirty="0">
                <a:latin typeface="Yu Mincho Demibold" panose="02020600000000000000" pitchFamily="18" charset="-128"/>
                <a:ea typeface="Yu Mincho Demibold" panose="02020600000000000000" pitchFamily="18" charset="-128"/>
              </a:rPr>
            </a:br>
            <a:r>
              <a:rPr lang="en-US" dirty="0">
                <a:latin typeface="Yu Mincho Demibold" panose="02020600000000000000" pitchFamily="18" charset="-128"/>
                <a:ea typeface="Yu Mincho Demibold" panose="02020600000000000000" pitchFamily="18" charset="-128"/>
              </a:rPr>
              <a:t>and Father</a:t>
            </a:r>
          </a:p>
        </p:txBody>
      </p:sp>
      <p:sp>
        <p:nvSpPr>
          <p:cNvPr id="3" name="Subtitle 2"/>
          <p:cNvSpPr>
            <a:spLocks noGrp="1"/>
          </p:cNvSpPr>
          <p:nvPr>
            <p:ph type="subTitle" idx="1"/>
          </p:nvPr>
        </p:nvSpPr>
        <p:spPr>
          <a:xfrm>
            <a:off x="1143000" y="4275786"/>
            <a:ext cx="6858000" cy="982014"/>
          </a:xfrm>
        </p:spPr>
        <p:txBody>
          <a:bodyPr>
            <a:normAutofit/>
          </a:bodyPr>
          <a:lstStyle/>
          <a:p>
            <a:r>
              <a:rPr lang="en-US" sz="3600" dirty="0">
                <a:latin typeface="Yu Mincho Demibold" panose="02020600000000000000" pitchFamily="18" charset="-128"/>
                <a:ea typeface="Yu Mincho Demibold" panose="02020600000000000000" pitchFamily="18" charset="-128"/>
              </a:rPr>
              <a:t>Ephesians 4:1-6</a:t>
            </a:r>
          </a:p>
        </p:txBody>
      </p:sp>
    </p:spTree>
    <p:extLst>
      <p:ext uri="{BB962C8B-B14F-4D97-AF65-F5344CB8AC3E}">
        <p14:creationId xmlns:p14="http://schemas.microsoft.com/office/powerpoint/2010/main" val="2478779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about God the Father?</a:t>
            </a:r>
          </a:p>
        </p:txBody>
      </p:sp>
      <p:sp>
        <p:nvSpPr>
          <p:cNvPr id="3" name="Content Placeholder 2"/>
          <p:cNvSpPr>
            <a:spLocks noGrp="1"/>
          </p:cNvSpPr>
          <p:nvPr>
            <p:ph idx="1"/>
          </p:nvPr>
        </p:nvSpPr>
        <p:spPr/>
        <p:txBody>
          <a:bodyPr/>
          <a:lstStyle/>
          <a:p>
            <a:r>
              <a:rPr lang="en-US" dirty="0"/>
              <a:t>He is spirit.</a:t>
            </a:r>
          </a:p>
          <a:p>
            <a:r>
              <a:rPr lang="en-US" dirty="0"/>
              <a:t>He is eternal.</a:t>
            </a:r>
          </a:p>
          <a:p>
            <a:pPr lvl="1"/>
            <a:r>
              <a:rPr lang="en-US" dirty="0"/>
              <a:t>“Lord, You have been our dwelling place in all generations.  Before the mountains were born or You gave birth to the earth and the world, even from everlasting to everlasting, You are God.”  </a:t>
            </a:r>
            <a:r>
              <a:rPr lang="en-US" b="1" i="1" dirty="0"/>
              <a:t>(Psalm 90:2)</a:t>
            </a:r>
          </a:p>
        </p:txBody>
      </p:sp>
    </p:spTree>
    <p:extLst>
      <p:ext uri="{BB962C8B-B14F-4D97-AF65-F5344CB8AC3E}">
        <p14:creationId xmlns:p14="http://schemas.microsoft.com/office/powerpoint/2010/main" val="1166524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about God the Father?</a:t>
            </a:r>
          </a:p>
        </p:txBody>
      </p:sp>
      <p:sp>
        <p:nvSpPr>
          <p:cNvPr id="3" name="Content Placeholder 2"/>
          <p:cNvSpPr>
            <a:spLocks noGrp="1"/>
          </p:cNvSpPr>
          <p:nvPr>
            <p:ph idx="1"/>
          </p:nvPr>
        </p:nvSpPr>
        <p:spPr>
          <a:xfrm>
            <a:off x="628650" y="1825625"/>
            <a:ext cx="7886700" cy="4794116"/>
          </a:xfrm>
        </p:spPr>
        <p:txBody>
          <a:bodyPr/>
          <a:lstStyle/>
          <a:p>
            <a:r>
              <a:rPr lang="en-US" dirty="0"/>
              <a:t>He is spirit.</a:t>
            </a:r>
          </a:p>
          <a:p>
            <a:r>
              <a:rPr lang="en-US" dirty="0"/>
              <a:t>He is eternal.</a:t>
            </a:r>
          </a:p>
          <a:p>
            <a:pPr lvl="1"/>
            <a:r>
              <a:rPr lang="en-US" dirty="0"/>
              <a:t>“Then Moses said to God, ‘Behold, I am going to the sons of Israel, and I will say to them, ‘The God of your fathers has sent me to you.’  Now they may say to me, ‘What is His name?’  What shall I say to them?’  God said to Moses, ‘I AM WHO I AM’; and He said, ‘Thus you shall say to the sons of Israel, ‘I AM has sent me to you.’”  </a:t>
            </a:r>
            <a:r>
              <a:rPr lang="en-US" b="1" i="1" dirty="0"/>
              <a:t>(Exodus 3:13-14)</a:t>
            </a:r>
          </a:p>
          <a:p>
            <a:pPr lvl="2"/>
            <a:r>
              <a:rPr lang="en-US" b="1" i="1" dirty="0"/>
              <a:t>I EXIST.</a:t>
            </a:r>
          </a:p>
          <a:p>
            <a:pPr lvl="2"/>
            <a:r>
              <a:rPr lang="en-US" b="1" i="1" dirty="0"/>
              <a:t>I OWE EXPLANATION TO NO ONE.</a:t>
            </a:r>
          </a:p>
          <a:p>
            <a:pPr lvl="2"/>
            <a:r>
              <a:rPr lang="en-US" b="1" i="1" dirty="0"/>
              <a:t>AT ANY POINT IN ETERNITY, I AM.</a:t>
            </a:r>
          </a:p>
        </p:txBody>
      </p:sp>
    </p:spTree>
    <p:extLst>
      <p:ext uri="{BB962C8B-B14F-4D97-AF65-F5344CB8AC3E}">
        <p14:creationId xmlns:p14="http://schemas.microsoft.com/office/powerpoint/2010/main" val="2080131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about God the Father?</a:t>
            </a:r>
          </a:p>
        </p:txBody>
      </p:sp>
      <p:sp>
        <p:nvSpPr>
          <p:cNvPr id="3" name="Content Placeholder 2"/>
          <p:cNvSpPr>
            <a:spLocks noGrp="1"/>
          </p:cNvSpPr>
          <p:nvPr>
            <p:ph idx="1"/>
          </p:nvPr>
        </p:nvSpPr>
        <p:spPr>
          <a:xfrm>
            <a:off x="628650" y="1825625"/>
            <a:ext cx="7886700" cy="4794116"/>
          </a:xfrm>
        </p:spPr>
        <p:txBody>
          <a:bodyPr/>
          <a:lstStyle/>
          <a:p>
            <a:r>
              <a:rPr lang="en-US" dirty="0"/>
              <a:t>He is spirit.</a:t>
            </a:r>
          </a:p>
          <a:p>
            <a:r>
              <a:rPr lang="en-US" dirty="0"/>
              <a:t>He is eternal.</a:t>
            </a:r>
          </a:p>
          <a:p>
            <a:r>
              <a:rPr lang="en-US" dirty="0"/>
              <a:t>He is </a:t>
            </a:r>
            <a:r>
              <a:rPr lang="en-US" i="1" dirty="0"/>
              <a:t>omnipotent</a:t>
            </a:r>
            <a:r>
              <a:rPr lang="en-US" dirty="0"/>
              <a:t>.  (All powerful)</a:t>
            </a:r>
          </a:p>
          <a:p>
            <a:pPr lvl="1"/>
            <a:r>
              <a:rPr lang="en-US" dirty="0"/>
              <a:t>Observable Universe:  91 billion light years in diameter?</a:t>
            </a:r>
          </a:p>
          <a:p>
            <a:pPr lvl="1"/>
            <a:r>
              <a:rPr lang="en-US" dirty="0"/>
              <a:t>Next point.</a:t>
            </a:r>
          </a:p>
        </p:txBody>
      </p:sp>
    </p:spTree>
    <p:extLst>
      <p:ext uri="{BB962C8B-B14F-4D97-AF65-F5344CB8AC3E}">
        <p14:creationId xmlns:p14="http://schemas.microsoft.com/office/powerpoint/2010/main" val="1428717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about God the Father?</a:t>
            </a:r>
          </a:p>
        </p:txBody>
      </p:sp>
      <p:sp>
        <p:nvSpPr>
          <p:cNvPr id="3" name="Content Placeholder 2"/>
          <p:cNvSpPr>
            <a:spLocks noGrp="1"/>
          </p:cNvSpPr>
          <p:nvPr>
            <p:ph idx="1"/>
          </p:nvPr>
        </p:nvSpPr>
        <p:spPr>
          <a:xfrm>
            <a:off x="628650" y="1825625"/>
            <a:ext cx="7886700" cy="4794116"/>
          </a:xfrm>
        </p:spPr>
        <p:txBody>
          <a:bodyPr/>
          <a:lstStyle/>
          <a:p>
            <a:r>
              <a:rPr lang="en-US" dirty="0"/>
              <a:t>He is spirit.</a:t>
            </a:r>
          </a:p>
          <a:p>
            <a:r>
              <a:rPr lang="en-US" dirty="0"/>
              <a:t>He is eternal.</a:t>
            </a:r>
          </a:p>
          <a:p>
            <a:r>
              <a:rPr lang="en-US" dirty="0"/>
              <a:t>He is </a:t>
            </a:r>
            <a:r>
              <a:rPr lang="en-US" i="1" dirty="0"/>
              <a:t>omnipotent</a:t>
            </a:r>
            <a:r>
              <a:rPr lang="en-US" dirty="0"/>
              <a:t>.  (All powerful)</a:t>
            </a:r>
          </a:p>
          <a:p>
            <a:r>
              <a:rPr lang="en-US" dirty="0"/>
              <a:t>He is </a:t>
            </a:r>
            <a:r>
              <a:rPr lang="en-US" i="1" dirty="0"/>
              <a:t>omniscient</a:t>
            </a:r>
            <a:r>
              <a:rPr lang="en-US" dirty="0"/>
              <a:t>.  (All knowing)</a:t>
            </a:r>
          </a:p>
          <a:p>
            <a:pPr lvl="1"/>
            <a:r>
              <a:rPr lang="en-US" dirty="0"/>
              <a:t>“I am God, and there is no other; I am God, and there is no one like Me, declaring the end from the beginning, and from ancient times things which have not been done.”  </a:t>
            </a:r>
            <a:r>
              <a:rPr lang="en-US" b="1" i="1" dirty="0"/>
              <a:t>(Isaiah 46:9-10)</a:t>
            </a:r>
          </a:p>
          <a:p>
            <a:pPr lvl="1"/>
            <a:r>
              <a:rPr lang="en-US" dirty="0"/>
              <a:t>“The very hairs of your head are all numbered.”  </a:t>
            </a:r>
            <a:r>
              <a:rPr lang="en-US" b="1" i="1" dirty="0"/>
              <a:t>(Matthew 10:30)</a:t>
            </a:r>
          </a:p>
          <a:p>
            <a:pPr lvl="1"/>
            <a:r>
              <a:rPr lang="en-US" b="1" i="1" dirty="0"/>
              <a:t>All that genetic code didn’t write itself.</a:t>
            </a:r>
          </a:p>
        </p:txBody>
      </p:sp>
    </p:spTree>
    <p:extLst>
      <p:ext uri="{BB962C8B-B14F-4D97-AF65-F5344CB8AC3E}">
        <p14:creationId xmlns:p14="http://schemas.microsoft.com/office/powerpoint/2010/main" val="985780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about God the Father?</a:t>
            </a:r>
          </a:p>
        </p:txBody>
      </p:sp>
      <p:sp>
        <p:nvSpPr>
          <p:cNvPr id="3" name="Content Placeholder 2"/>
          <p:cNvSpPr>
            <a:spLocks noGrp="1"/>
          </p:cNvSpPr>
          <p:nvPr>
            <p:ph idx="1"/>
          </p:nvPr>
        </p:nvSpPr>
        <p:spPr>
          <a:xfrm>
            <a:off x="628650" y="1825625"/>
            <a:ext cx="7886700" cy="4794116"/>
          </a:xfrm>
        </p:spPr>
        <p:txBody>
          <a:bodyPr/>
          <a:lstStyle/>
          <a:p>
            <a:r>
              <a:rPr lang="en-US" dirty="0"/>
              <a:t>He is spirit.</a:t>
            </a:r>
          </a:p>
          <a:p>
            <a:r>
              <a:rPr lang="en-US" dirty="0"/>
              <a:t>He is eternal.</a:t>
            </a:r>
          </a:p>
          <a:p>
            <a:r>
              <a:rPr lang="en-US" dirty="0"/>
              <a:t>He is </a:t>
            </a:r>
            <a:r>
              <a:rPr lang="en-US" i="1" dirty="0"/>
              <a:t>omnipotent</a:t>
            </a:r>
            <a:r>
              <a:rPr lang="en-US" dirty="0"/>
              <a:t>.  </a:t>
            </a:r>
            <a:r>
              <a:rPr lang="en-US" sz="2400" dirty="0"/>
              <a:t>(All powerful)</a:t>
            </a:r>
          </a:p>
          <a:p>
            <a:r>
              <a:rPr lang="en-US" dirty="0"/>
              <a:t>He is </a:t>
            </a:r>
            <a:r>
              <a:rPr lang="en-US" i="1" dirty="0"/>
              <a:t>omniscient</a:t>
            </a:r>
            <a:r>
              <a:rPr lang="en-US" dirty="0"/>
              <a:t>. </a:t>
            </a:r>
            <a:r>
              <a:rPr lang="en-US" sz="2400" dirty="0"/>
              <a:t> (All knowing)</a:t>
            </a:r>
          </a:p>
          <a:p>
            <a:r>
              <a:rPr lang="en-US" dirty="0"/>
              <a:t>He is </a:t>
            </a:r>
            <a:r>
              <a:rPr lang="en-US" i="1" dirty="0"/>
              <a:t>omnipresent</a:t>
            </a:r>
            <a:r>
              <a:rPr lang="en-US" dirty="0"/>
              <a:t>.  </a:t>
            </a:r>
            <a:r>
              <a:rPr lang="en-US" sz="2400" dirty="0"/>
              <a:t>(Not limited by physical location.)</a:t>
            </a:r>
          </a:p>
          <a:p>
            <a:pPr lvl="1"/>
            <a:r>
              <a:rPr lang="en-US" dirty="0"/>
              <a:t>“Where can I go from Your Spirit?  Or where can I flee from Your presence?  If I ascend to heaven, You are there; If I make my bed in </a:t>
            </a:r>
            <a:r>
              <a:rPr lang="en-US" dirty="0" err="1"/>
              <a:t>Sheol</a:t>
            </a:r>
            <a:r>
              <a:rPr lang="en-US" dirty="0"/>
              <a:t>, behold, You are there.  If I take the wings of the dawn, If I dwell in the </a:t>
            </a:r>
            <a:r>
              <a:rPr lang="en-US" dirty="0" err="1"/>
              <a:t>remostest</a:t>
            </a:r>
            <a:r>
              <a:rPr lang="en-US" dirty="0"/>
              <a:t> part of the sea, even there Your hand will lead me, and Your right hand will lay hold of me.”  </a:t>
            </a:r>
            <a:r>
              <a:rPr lang="en-US" b="1" i="1" dirty="0"/>
              <a:t>(Psalm 139:7-10)</a:t>
            </a:r>
          </a:p>
        </p:txBody>
      </p:sp>
    </p:spTree>
    <p:extLst>
      <p:ext uri="{BB962C8B-B14F-4D97-AF65-F5344CB8AC3E}">
        <p14:creationId xmlns:p14="http://schemas.microsoft.com/office/powerpoint/2010/main" val="1114901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He like?</a:t>
            </a:r>
          </a:p>
        </p:txBody>
      </p:sp>
      <p:sp>
        <p:nvSpPr>
          <p:cNvPr id="3" name="Content Placeholder 2"/>
          <p:cNvSpPr>
            <a:spLocks noGrp="1"/>
          </p:cNvSpPr>
          <p:nvPr>
            <p:ph idx="1"/>
          </p:nvPr>
        </p:nvSpPr>
        <p:spPr>
          <a:xfrm>
            <a:off x="628650" y="1825625"/>
            <a:ext cx="7886700" cy="4794116"/>
          </a:xfrm>
        </p:spPr>
        <p:txBody>
          <a:bodyPr/>
          <a:lstStyle/>
          <a:p>
            <a:r>
              <a:rPr lang="en-US" dirty="0"/>
              <a:t>He is Righteous, Holy.</a:t>
            </a:r>
          </a:p>
          <a:p>
            <a:pPr lvl="1"/>
            <a:r>
              <a:rPr lang="en-US" dirty="0"/>
              <a:t>“The LORD is righteous, He loves righteousness; the upright will behold His face.”  </a:t>
            </a:r>
            <a:r>
              <a:rPr lang="en-US" b="1" i="1" dirty="0"/>
              <a:t>(Psalm 11:7)</a:t>
            </a:r>
          </a:p>
          <a:p>
            <a:pPr lvl="2"/>
            <a:r>
              <a:rPr lang="en-US" b="1" i="1" dirty="0"/>
              <a:t>God defines righteousness.</a:t>
            </a:r>
          </a:p>
          <a:p>
            <a:pPr lvl="2"/>
            <a:r>
              <a:rPr lang="en-US" b="1" i="1" dirty="0"/>
              <a:t>He is the creator; Who else would do it?</a:t>
            </a:r>
          </a:p>
          <a:p>
            <a:pPr lvl="1"/>
            <a:r>
              <a:rPr lang="en-US" dirty="0"/>
              <a:t>“Exalt the LORD our God and worship at His holy hill, for holy is the LORD our God.”  </a:t>
            </a:r>
            <a:r>
              <a:rPr lang="en-US" b="1" i="1" dirty="0"/>
              <a:t>(Psalm 99:9)</a:t>
            </a:r>
          </a:p>
          <a:p>
            <a:pPr lvl="2"/>
            <a:r>
              <a:rPr lang="en-US" dirty="0"/>
              <a:t>Holy:  Set apart; sacred.  Separate from sin and exalted.</a:t>
            </a:r>
          </a:p>
        </p:txBody>
      </p:sp>
    </p:spTree>
    <p:extLst>
      <p:ext uri="{BB962C8B-B14F-4D97-AF65-F5344CB8AC3E}">
        <p14:creationId xmlns:p14="http://schemas.microsoft.com/office/powerpoint/2010/main" val="86787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He like?</a:t>
            </a:r>
          </a:p>
        </p:txBody>
      </p:sp>
      <p:sp>
        <p:nvSpPr>
          <p:cNvPr id="3" name="Content Placeholder 2"/>
          <p:cNvSpPr>
            <a:spLocks noGrp="1"/>
          </p:cNvSpPr>
          <p:nvPr>
            <p:ph idx="1"/>
          </p:nvPr>
        </p:nvSpPr>
        <p:spPr>
          <a:xfrm>
            <a:off x="628650" y="1825625"/>
            <a:ext cx="7886700" cy="4794116"/>
          </a:xfrm>
        </p:spPr>
        <p:txBody>
          <a:bodyPr/>
          <a:lstStyle/>
          <a:p>
            <a:r>
              <a:rPr lang="en-US" dirty="0"/>
              <a:t>He is Righteous, Holy.</a:t>
            </a:r>
          </a:p>
          <a:p>
            <a:r>
              <a:rPr lang="en-US" dirty="0"/>
              <a:t>He is Just.</a:t>
            </a:r>
          </a:p>
          <a:p>
            <a:pPr lvl="1"/>
            <a:r>
              <a:rPr lang="en-US" dirty="0"/>
              <a:t>“Do not marvel at this; for an hour is coming, in which all who are in the tombs will hear His voice, and will come forth; those who did the good deeds to a resurrection of life, those who committed the evil deeds to a resurrection of judgment.”  </a:t>
            </a:r>
            <a:r>
              <a:rPr lang="en-US" b="1" i="1" dirty="0"/>
              <a:t>(John 5:28-29)</a:t>
            </a:r>
          </a:p>
          <a:p>
            <a:pPr lvl="1"/>
            <a:r>
              <a:rPr lang="en-US" dirty="0"/>
              <a:t>“For the LORD your God is the God of gods and the LORD of lords, the great, the mighty, and the awesome God who does not show partiality nor take a bribe.”  </a:t>
            </a:r>
            <a:r>
              <a:rPr lang="en-US" b="1" i="1" dirty="0"/>
              <a:t>(Deuteronomy 10:17)</a:t>
            </a:r>
          </a:p>
        </p:txBody>
      </p:sp>
    </p:spTree>
    <p:extLst>
      <p:ext uri="{BB962C8B-B14F-4D97-AF65-F5344CB8AC3E}">
        <p14:creationId xmlns:p14="http://schemas.microsoft.com/office/powerpoint/2010/main" val="1346021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He like?</a:t>
            </a:r>
          </a:p>
        </p:txBody>
      </p:sp>
      <p:sp>
        <p:nvSpPr>
          <p:cNvPr id="3" name="Content Placeholder 2"/>
          <p:cNvSpPr>
            <a:spLocks noGrp="1"/>
          </p:cNvSpPr>
          <p:nvPr>
            <p:ph idx="1"/>
          </p:nvPr>
        </p:nvSpPr>
        <p:spPr>
          <a:xfrm>
            <a:off x="628650" y="1571223"/>
            <a:ext cx="7886700" cy="5048518"/>
          </a:xfrm>
        </p:spPr>
        <p:txBody>
          <a:bodyPr>
            <a:normAutofit/>
          </a:bodyPr>
          <a:lstStyle/>
          <a:p>
            <a:r>
              <a:rPr lang="en-US" dirty="0"/>
              <a:t>He is Righteous, Holy.</a:t>
            </a:r>
          </a:p>
          <a:p>
            <a:r>
              <a:rPr lang="en-US" dirty="0"/>
              <a:t>He is Just.</a:t>
            </a:r>
          </a:p>
          <a:p>
            <a:r>
              <a:rPr lang="en-US" dirty="0"/>
              <a:t>He is Love.</a:t>
            </a:r>
          </a:p>
          <a:p>
            <a:pPr marL="685800" lvl="2">
              <a:spcBef>
                <a:spcPts val="1000"/>
              </a:spcBef>
            </a:pPr>
            <a:r>
              <a:rPr lang="en-US" sz="2400" dirty="0"/>
              <a:t>“We have come to know and have believed the love which God has for us.  God is love, and the one who abides in love abides in God, and God abides in him.”    </a:t>
            </a:r>
            <a:r>
              <a:rPr lang="en-US" sz="2400" b="1" i="1" dirty="0"/>
              <a:t>(1 John 4:16)</a:t>
            </a:r>
          </a:p>
          <a:p>
            <a:pPr marL="685800" lvl="2">
              <a:spcBef>
                <a:spcPts val="1000"/>
              </a:spcBef>
            </a:pPr>
            <a:r>
              <a:rPr lang="en-US" sz="2400" dirty="0"/>
              <a:t>“God so loved the world, that He gave His only begotten Son, that whoever believes in Him shall not perish, but have eternal life.”  </a:t>
            </a:r>
            <a:r>
              <a:rPr lang="en-US" sz="2400" b="1" i="1" dirty="0"/>
              <a:t>(John 3:16)</a:t>
            </a:r>
            <a:endParaRPr lang="en-US" sz="2400" dirty="0"/>
          </a:p>
          <a:p>
            <a:pPr lvl="1"/>
            <a:r>
              <a:rPr lang="en-US" dirty="0"/>
              <a:t>“See how great a love the Father has bestowed on us, that we would be called children of God; and such we are.”  </a:t>
            </a:r>
            <a:r>
              <a:rPr lang="en-US" b="1" i="1" dirty="0"/>
              <a:t>(1 John 3:1)</a:t>
            </a:r>
          </a:p>
        </p:txBody>
      </p:sp>
    </p:spTree>
    <p:extLst>
      <p:ext uri="{BB962C8B-B14F-4D97-AF65-F5344CB8AC3E}">
        <p14:creationId xmlns:p14="http://schemas.microsoft.com/office/powerpoint/2010/main" val="1076610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He like?</a:t>
            </a:r>
          </a:p>
        </p:txBody>
      </p:sp>
      <p:sp>
        <p:nvSpPr>
          <p:cNvPr id="3" name="Content Placeholder 2"/>
          <p:cNvSpPr>
            <a:spLocks noGrp="1"/>
          </p:cNvSpPr>
          <p:nvPr>
            <p:ph idx="1"/>
          </p:nvPr>
        </p:nvSpPr>
        <p:spPr>
          <a:xfrm>
            <a:off x="628650" y="1571223"/>
            <a:ext cx="7886700" cy="5048518"/>
          </a:xfrm>
        </p:spPr>
        <p:txBody>
          <a:bodyPr>
            <a:normAutofit/>
          </a:bodyPr>
          <a:lstStyle/>
          <a:p>
            <a:r>
              <a:rPr lang="en-US" dirty="0"/>
              <a:t>He is Righteous, Holy.</a:t>
            </a:r>
          </a:p>
          <a:p>
            <a:r>
              <a:rPr lang="en-US" dirty="0"/>
              <a:t>He is Just.</a:t>
            </a:r>
          </a:p>
          <a:p>
            <a:r>
              <a:rPr lang="en-US" dirty="0"/>
              <a:t>He is Love.</a:t>
            </a:r>
          </a:p>
          <a:p>
            <a:r>
              <a:rPr lang="en-US" dirty="0"/>
              <a:t>He is Light.</a:t>
            </a:r>
          </a:p>
          <a:p>
            <a:pPr lvl="1"/>
            <a:r>
              <a:rPr lang="en-US" dirty="0"/>
              <a:t>“This is the message we have heard from Him and announce to you, that God is Light, and in Him there is no darkness at all.”  </a:t>
            </a:r>
            <a:r>
              <a:rPr lang="en-US" b="1" i="1" dirty="0"/>
              <a:t>(1 John 1:5)</a:t>
            </a:r>
          </a:p>
          <a:p>
            <a:pPr lvl="1"/>
            <a:r>
              <a:rPr lang="en-US" dirty="0"/>
              <a:t>No tolerance for the darkness of sin.</a:t>
            </a:r>
          </a:p>
          <a:p>
            <a:pPr lvl="1"/>
            <a:r>
              <a:rPr lang="en-US" dirty="0"/>
              <a:t>Illumination that comes from His revealed will.</a:t>
            </a:r>
          </a:p>
          <a:p>
            <a:pPr lvl="2"/>
            <a:r>
              <a:rPr lang="en-US" dirty="0"/>
              <a:t>“For you light my lamp; the LORD my God illumines my darkness.”  </a:t>
            </a:r>
            <a:r>
              <a:rPr lang="en-US" b="1" i="1" dirty="0"/>
              <a:t>(Psalm 18:28)</a:t>
            </a:r>
          </a:p>
        </p:txBody>
      </p:sp>
    </p:spTree>
    <p:extLst>
      <p:ext uri="{BB962C8B-B14F-4D97-AF65-F5344CB8AC3E}">
        <p14:creationId xmlns:p14="http://schemas.microsoft.com/office/powerpoint/2010/main" val="4011917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He like?</a:t>
            </a:r>
          </a:p>
        </p:txBody>
      </p:sp>
      <p:sp>
        <p:nvSpPr>
          <p:cNvPr id="3" name="Content Placeholder 2"/>
          <p:cNvSpPr>
            <a:spLocks noGrp="1"/>
          </p:cNvSpPr>
          <p:nvPr>
            <p:ph idx="1"/>
          </p:nvPr>
        </p:nvSpPr>
        <p:spPr>
          <a:xfrm>
            <a:off x="628650" y="1571223"/>
            <a:ext cx="7886700" cy="5048518"/>
          </a:xfrm>
        </p:spPr>
        <p:txBody>
          <a:bodyPr>
            <a:normAutofit/>
          </a:bodyPr>
          <a:lstStyle/>
          <a:p>
            <a:r>
              <a:rPr lang="en-US" dirty="0"/>
              <a:t>He is Righteous, Holy.</a:t>
            </a:r>
          </a:p>
          <a:p>
            <a:r>
              <a:rPr lang="en-US" dirty="0"/>
              <a:t>He is Just.</a:t>
            </a:r>
          </a:p>
          <a:p>
            <a:r>
              <a:rPr lang="en-US" dirty="0"/>
              <a:t>He is Love.</a:t>
            </a:r>
          </a:p>
          <a:p>
            <a:r>
              <a:rPr lang="en-US" dirty="0"/>
              <a:t>He is Light.</a:t>
            </a:r>
          </a:p>
          <a:p>
            <a:pPr lvl="1"/>
            <a:r>
              <a:rPr lang="en-US" dirty="0"/>
              <a:t>“This is the message we have heard from Him and announce to you, that God is Light, and in Him there is no darkness at all.”</a:t>
            </a:r>
          </a:p>
          <a:p>
            <a:pPr lvl="1"/>
            <a:r>
              <a:rPr lang="en-US" dirty="0"/>
              <a:t>No tolerance for the darkness of sin.</a:t>
            </a:r>
          </a:p>
          <a:p>
            <a:pPr lvl="1"/>
            <a:r>
              <a:rPr lang="en-US" dirty="0"/>
              <a:t>Illumination that comes from His revealed will.</a:t>
            </a:r>
          </a:p>
          <a:p>
            <a:pPr lvl="2"/>
            <a:r>
              <a:rPr lang="en-US" dirty="0"/>
              <a:t>“Your word is a lamp to my feet and a light to my path.”   </a:t>
            </a:r>
            <a:r>
              <a:rPr lang="en-US" b="1" i="1" dirty="0"/>
              <a:t>(Psalm 119:105)</a:t>
            </a:r>
          </a:p>
        </p:txBody>
      </p:sp>
    </p:spTree>
    <p:extLst>
      <p:ext uri="{BB962C8B-B14F-4D97-AF65-F5344CB8AC3E}">
        <p14:creationId xmlns:p14="http://schemas.microsoft.com/office/powerpoint/2010/main" val="186231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Ephesians 4:1-6</a:t>
            </a:r>
          </a:p>
        </p:txBody>
      </p:sp>
      <p:sp>
        <p:nvSpPr>
          <p:cNvPr id="3" name="Content Placeholder 2"/>
          <p:cNvSpPr>
            <a:spLocks noGrp="1"/>
          </p:cNvSpPr>
          <p:nvPr>
            <p:ph idx="1"/>
          </p:nvPr>
        </p:nvSpPr>
        <p:spPr/>
        <p:txBody>
          <a:bodyPr/>
          <a:lstStyle/>
          <a:p>
            <a:r>
              <a:rPr lang="en-US" dirty="0">
                <a:solidFill>
                  <a:schemeClr val="tx1">
                    <a:lumMod val="65000"/>
                  </a:schemeClr>
                </a:solidFill>
              </a:rPr>
              <a:t>“Therefore I, the prisoner of the Lord, implore you to walk in a manner worthy of the calling with which you have been called, with all humility and gentleness, with patience, showing tolerance for one another in love, being diligent to preserve the unity of the Spirit in the bond of peace.  There is one body and one Spirit, just as you are called in one hope of your calling; one Lord, one faith, one baptism, </a:t>
            </a:r>
            <a:r>
              <a:rPr lang="en-US" b="1" i="1" dirty="0"/>
              <a:t>one God and Father of all who is over all and through all and in all</a:t>
            </a:r>
            <a:r>
              <a:rPr lang="en-US" dirty="0">
                <a:solidFill>
                  <a:schemeClr val="bg1">
                    <a:lumMod val="50000"/>
                  </a:schemeClr>
                </a:solidFill>
              </a:rPr>
              <a:t>.”</a:t>
            </a:r>
          </a:p>
        </p:txBody>
      </p:sp>
    </p:spTree>
    <p:extLst>
      <p:ext uri="{BB962C8B-B14F-4D97-AF65-F5344CB8AC3E}">
        <p14:creationId xmlns:p14="http://schemas.microsoft.com/office/powerpoint/2010/main" val="2655669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He like?</a:t>
            </a:r>
          </a:p>
        </p:txBody>
      </p:sp>
      <p:sp>
        <p:nvSpPr>
          <p:cNvPr id="3" name="Content Placeholder 2"/>
          <p:cNvSpPr>
            <a:spLocks noGrp="1"/>
          </p:cNvSpPr>
          <p:nvPr>
            <p:ph idx="1"/>
          </p:nvPr>
        </p:nvSpPr>
        <p:spPr>
          <a:xfrm>
            <a:off x="628650" y="1571223"/>
            <a:ext cx="7886700" cy="5048518"/>
          </a:xfrm>
        </p:spPr>
        <p:txBody>
          <a:bodyPr>
            <a:normAutofit/>
          </a:bodyPr>
          <a:lstStyle/>
          <a:p>
            <a:r>
              <a:rPr lang="en-US" dirty="0"/>
              <a:t>He is Righteous, Holy.</a:t>
            </a:r>
          </a:p>
          <a:p>
            <a:r>
              <a:rPr lang="en-US" dirty="0"/>
              <a:t>He is Just.</a:t>
            </a:r>
          </a:p>
          <a:p>
            <a:r>
              <a:rPr lang="en-US" dirty="0"/>
              <a:t>He is Love.</a:t>
            </a:r>
          </a:p>
          <a:p>
            <a:r>
              <a:rPr lang="en-US" dirty="0"/>
              <a:t>He is Light.</a:t>
            </a:r>
          </a:p>
          <a:p>
            <a:r>
              <a:rPr lang="en-US" dirty="0"/>
              <a:t>He is our Salvation.</a:t>
            </a:r>
          </a:p>
          <a:p>
            <a:pPr lvl="1"/>
            <a:r>
              <a:rPr lang="en-US" dirty="0"/>
              <a:t>“He only is my rock and my salvation, my stronghold; I shall not be shaken.  On God my salvation and my glory rest; the rock of my strength, my refuge is in God.  Trust in Him at all times, O people; pour out your heart before Him; God is a refuge for us.”  </a:t>
            </a:r>
            <a:r>
              <a:rPr lang="en-US" b="1" i="1" dirty="0"/>
              <a:t>(Psalm 62:6-8)</a:t>
            </a:r>
          </a:p>
        </p:txBody>
      </p:sp>
    </p:spTree>
    <p:extLst>
      <p:ext uri="{BB962C8B-B14F-4D97-AF65-F5344CB8AC3E}">
        <p14:creationId xmlns:p14="http://schemas.microsoft.com/office/powerpoint/2010/main" val="1860607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He like?</a:t>
            </a:r>
          </a:p>
        </p:txBody>
      </p:sp>
      <p:sp>
        <p:nvSpPr>
          <p:cNvPr id="3" name="Content Placeholder 2"/>
          <p:cNvSpPr>
            <a:spLocks noGrp="1"/>
          </p:cNvSpPr>
          <p:nvPr>
            <p:ph idx="1"/>
          </p:nvPr>
        </p:nvSpPr>
        <p:spPr>
          <a:xfrm>
            <a:off x="628650" y="1571223"/>
            <a:ext cx="7886700" cy="5048518"/>
          </a:xfrm>
        </p:spPr>
        <p:txBody>
          <a:bodyPr>
            <a:normAutofit/>
          </a:bodyPr>
          <a:lstStyle/>
          <a:p>
            <a:r>
              <a:rPr lang="en-US" dirty="0"/>
              <a:t>He is Righteous, Holy.</a:t>
            </a:r>
          </a:p>
          <a:p>
            <a:r>
              <a:rPr lang="en-US" dirty="0"/>
              <a:t>He is Just.</a:t>
            </a:r>
          </a:p>
          <a:p>
            <a:r>
              <a:rPr lang="en-US" dirty="0"/>
              <a:t>He is Love.</a:t>
            </a:r>
          </a:p>
          <a:p>
            <a:r>
              <a:rPr lang="en-US" dirty="0"/>
              <a:t>He is Light.</a:t>
            </a:r>
          </a:p>
          <a:p>
            <a:r>
              <a:rPr lang="en-US" dirty="0"/>
              <a:t>He is our Salvation.</a:t>
            </a:r>
          </a:p>
          <a:p>
            <a:pPr lvl="1"/>
            <a:r>
              <a:rPr lang="en-US" dirty="0"/>
              <a:t>“For the grace of God has appeared, bringing salvation to all men, instructing us to deny ungodliness and worldly desires and to live sensibly, righteously and godly in the present age, looking for the blessed hope and the appearing of the glory of our </a:t>
            </a:r>
            <a:r>
              <a:rPr lang="en-US" b="1" i="1" dirty="0"/>
              <a:t>great God and Savior, Christ Jesus</a:t>
            </a:r>
            <a:r>
              <a:rPr lang="en-US" dirty="0"/>
              <a:t>, who gave Himself for us…”         </a:t>
            </a:r>
            <a:r>
              <a:rPr lang="en-US" b="1" i="1" dirty="0"/>
              <a:t>(Titus 2:11-14)</a:t>
            </a:r>
          </a:p>
        </p:txBody>
      </p:sp>
    </p:spTree>
    <p:extLst>
      <p:ext uri="{BB962C8B-B14F-4D97-AF65-F5344CB8AC3E}">
        <p14:creationId xmlns:p14="http://schemas.microsoft.com/office/powerpoint/2010/main" val="2935350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brings us to the Godhead:</a:t>
            </a:r>
          </a:p>
        </p:txBody>
      </p:sp>
      <p:sp>
        <p:nvSpPr>
          <p:cNvPr id="3" name="Content Placeholder 2"/>
          <p:cNvSpPr>
            <a:spLocks noGrp="1"/>
          </p:cNvSpPr>
          <p:nvPr>
            <p:ph idx="1"/>
          </p:nvPr>
        </p:nvSpPr>
        <p:spPr>
          <a:xfrm>
            <a:off x="628650" y="1558344"/>
            <a:ext cx="7987316" cy="5125791"/>
          </a:xfrm>
        </p:spPr>
        <p:txBody>
          <a:bodyPr/>
          <a:lstStyle/>
          <a:p>
            <a:pPr lvl="1"/>
            <a:r>
              <a:rPr lang="en-US" dirty="0"/>
              <a:t>Best illustrated at the baptism of Jesus  </a:t>
            </a:r>
            <a:r>
              <a:rPr lang="en-US" b="1" i="1" dirty="0"/>
              <a:t>(Matthew 3:13-17)</a:t>
            </a:r>
          </a:p>
          <a:p>
            <a:pPr lvl="2"/>
            <a:r>
              <a:rPr lang="en-US" dirty="0"/>
              <a:t>Jesus coming up out of the water</a:t>
            </a:r>
          </a:p>
          <a:p>
            <a:pPr lvl="2"/>
            <a:r>
              <a:rPr lang="en-US" dirty="0"/>
              <a:t>Holy Spirit coming down out of the heavens and lighting on Him</a:t>
            </a:r>
          </a:p>
          <a:p>
            <a:pPr lvl="2"/>
            <a:r>
              <a:rPr lang="en-US" dirty="0"/>
              <a:t>Voice from heaven, “This is My beloved Son.”</a:t>
            </a:r>
          </a:p>
          <a:p>
            <a:pPr lvl="1"/>
            <a:r>
              <a:rPr lang="en-US" dirty="0"/>
              <a:t>“Go therefore and make disciples of all the nations, baptizing them in the name of the Father and the Son and the Holy Spirit.”  </a:t>
            </a:r>
            <a:r>
              <a:rPr lang="en-US" b="1" i="1" dirty="0"/>
              <a:t>(Matthew 28:19)</a:t>
            </a:r>
          </a:p>
          <a:p>
            <a:pPr lvl="1"/>
            <a:r>
              <a:rPr lang="en-US" b="1" dirty="0"/>
              <a:t>Godhead clearly made up of three distinct personalities.</a:t>
            </a:r>
          </a:p>
        </p:txBody>
      </p:sp>
    </p:spTree>
    <p:extLst>
      <p:ext uri="{BB962C8B-B14F-4D97-AF65-F5344CB8AC3E}">
        <p14:creationId xmlns:p14="http://schemas.microsoft.com/office/powerpoint/2010/main" val="1636083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brings us to the Godhead:</a:t>
            </a:r>
          </a:p>
        </p:txBody>
      </p:sp>
      <p:sp>
        <p:nvSpPr>
          <p:cNvPr id="3" name="Content Placeholder 2"/>
          <p:cNvSpPr>
            <a:spLocks noGrp="1"/>
          </p:cNvSpPr>
          <p:nvPr>
            <p:ph idx="1"/>
          </p:nvPr>
        </p:nvSpPr>
        <p:spPr>
          <a:xfrm>
            <a:off x="628650" y="1558344"/>
            <a:ext cx="7987316" cy="5125791"/>
          </a:xfrm>
        </p:spPr>
        <p:txBody>
          <a:bodyPr/>
          <a:lstStyle/>
          <a:p>
            <a:r>
              <a:rPr lang="en-US" dirty="0"/>
              <a:t>The Father has preeminence in the Godhead.</a:t>
            </a:r>
          </a:p>
          <a:p>
            <a:pPr lvl="1"/>
            <a:r>
              <a:rPr lang="en-US" dirty="0"/>
              <a:t>“But I want you to understand that Christ is the head of every man, and the man is the head of a woman, and God is the head of Christ.”  </a:t>
            </a:r>
            <a:r>
              <a:rPr lang="en-US" b="1" i="1" dirty="0"/>
              <a:t>(1 Corinthians 11:3)</a:t>
            </a:r>
          </a:p>
          <a:p>
            <a:r>
              <a:rPr lang="en-US" dirty="0"/>
              <a:t>“God” meant either the Father or the entire Godhead.  The key is in the context.</a:t>
            </a:r>
          </a:p>
          <a:p>
            <a:pPr lvl="1"/>
            <a:r>
              <a:rPr lang="en-US" dirty="0"/>
              <a:t>O.T. made little distinction.</a:t>
            </a:r>
          </a:p>
          <a:p>
            <a:pPr lvl="1"/>
            <a:r>
              <a:rPr lang="en-US" dirty="0"/>
              <a:t>N.T. – Context</a:t>
            </a:r>
          </a:p>
          <a:p>
            <a:pPr lvl="2"/>
            <a:r>
              <a:rPr lang="en-US" dirty="0"/>
              <a:t>“In the beginning was the Word, and the Word was with God, and the Word was God.”  </a:t>
            </a:r>
            <a:r>
              <a:rPr lang="en-US" b="1" i="1" dirty="0"/>
              <a:t>(John 1:1)</a:t>
            </a:r>
          </a:p>
        </p:txBody>
      </p:sp>
    </p:spTree>
    <p:extLst>
      <p:ext uri="{BB962C8B-B14F-4D97-AF65-F5344CB8AC3E}">
        <p14:creationId xmlns:p14="http://schemas.microsoft.com/office/powerpoint/2010/main" val="2943424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6525"/>
          </a:xfrm>
        </p:spPr>
        <p:txBody>
          <a:bodyPr/>
          <a:lstStyle/>
          <a:p>
            <a:r>
              <a:rPr lang="en-US" dirty="0"/>
              <a:t>Pagan concept of deity:</a:t>
            </a:r>
          </a:p>
        </p:txBody>
      </p:sp>
      <p:sp>
        <p:nvSpPr>
          <p:cNvPr id="3" name="Content Placeholder 2"/>
          <p:cNvSpPr>
            <a:spLocks noGrp="1"/>
          </p:cNvSpPr>
          <p:nvPr>
            <p:ph idx="1"/>
          </p:nvPr>
        </p:nvSpPr>
        <p:spPr>
          <a:xfrm>
            <a:off x="628650" y="1326524"/>
            <a:ext cx="7987316" cy="5357611"/>
          </a:xfrm>
        </p:spPr>
        <p:txBody>
          <a:bodyPr/>
          <a:lstStyle/>
          <a:p>
            <a:r>
              <a:rPr lang="en-US" dirty="0"/>
              <a:t>Our people have our god.</a:t>
            </a:r>
          </a:p>
          <a:p>
            <a:r>
              <a:rPr lang="en-US" dirty="0"/>
              <a:t>Your people have your god.</a:t>
            </a:r>
          </a:p>
          <a:p>
            <a:r>
              <a:rPr lang="en-US" dirty="0"/>
              <a:t>We think our god is more powerful than your god.</a:t>
            </a:r>
          </a:p>
          <a:p>
            <a:pPr lvl="1"/>
            <a:r>
              <a:rPr lang="en-US" dirty="0"/>
              <a:t>“Now the servants of the king of Aram said to him, ‘Their gods are gods of the mountains, therefore they were stronger than we; but rather let us fight against them in the plain, and surely we will be stronger than they.”        </a:t>
            </a:r>
            <a:r>
              <a:rPr lang="en-US" b="1" i="1" dirty="0"/>
              <a:t>(1 Kings 20:23)</a:t>
            </a:r>
          </a:p>
          <a:p>
            <a:r>
              <a:rPr lang="en-US" sz="3200" b="1" i="1" dirty="0"/>
              <a:t>Jehovah wasn’t competing with other gods – He is the only true God!</a:t>
            </a:r>
          </a:p>
          <a:p>
            <a:pPr lvl="1"/>
            <a:r>
              <a:rPr lang="en-US" dirty="0" err="1"/>
              <a:t>Naaman</a:t>
            </a:r>
            <a:r>
              <a:rPr lang="en-US" dirty="0"/>
              <a:t>:  “Your servant will no longer offer burnt offering nor will he sacrifice to other gods, but to Jehovah.”  </a:t>
            </a:r>
            <a:r>
              <a:rPr lang="en-US" b="1" i="1" dirty="0"/>
              <a:t>(2 Kings 5:17)</a:t>
            </a:r>
          </a:p>
        </p:txBody>
      </p:sp>
    </p:spTree>
    <p:extLst>
      <p:ext uri="{BB962C8B-B14F-4D97-AF65-F5344CB8AC3E}">
        <p14:creationId xmlns:p14="http://schemas.microsoft.com/office/powerpoint/2010/main" val="2333979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56381333"/>
              </p:ext>
            </p:extLst>
          </p:nvPr>
        </p:nvGraphicFramePr>
        <p:xfrm>
          <a:off x="1790163" y="927283"/>
          <a:ext cx="5628068" cy="5434881"/>
        </p:xfrm>
        <a:graphic>
          <a:graphicData uri="http://schemas.openxmlformats.org/drawingml/2006/table">
            <a:tbl>
              <a:tblPr/>
              <a:tblGrid>
                <a:gridCol w="3281720">
                  <a:extLst>
                    <a:ext uri="{9D8B030D-6E8A-4147-A177-3AD203B41FA5}">
                      <a16:colId xmlns:a16="http://schemas.microsoft.com/office/drawing/2014/main" val="20000"/>
                    </a:ext>
                  </a:extLst>
                </a:gridCol>
                <a:gridCol w="2346348">
                  <a:extLst>
                    <a:ext uri="{9D8B030D-6E8A-4147-A177-3AD203B41FA5}">
                      <a16:colId xmlns:a16="http://schemas.microsoft.com/office/drawing/2014/main" val="20001"/>
                    </a:ext>
                  </a:extLst>
                </a:gridCol>
              </a:tblGrid>
              <a:tr h="429424">
                <a:tc>
                  <a:txBody>
                    <a:bodyPr/>
                    <a:lstStyle/>
                    <a:p>
                      <a:pPr algn="l" fontAlgn="b"/>
                      <a:r>
                        <a:rPr lang="en-US" sz="1800" b="1" i="0" u="none" strike="noStrike">
                          <a:solidFill>
                            <a:schemeClr val="tx1"/>
                          </a:solidFill>
                          <a:effectLst/>
                          <a:latin typeface="Calibri" panose="020F0502020204030204" pitchFamily="34" charset="0"/>
                        </a:rPr>
                        <a:t>FALSE GOD</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1800" b="1" i="0" u="none" strike="noStrike">
                          <a:solidFill>
                            <a:schemeClr val="tx1"/>
                          </a:solidFill>
                          <a:effectLst/>
                          <a:latin typeface="Calibri" panose="020F0502020204030204" pitchFamily="34" charset="0"/>
                        </a:rPr>
                        <a:t>PEOPLE</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9424">
                <a:tc>
                  <a:txBody>
                    <a:bodyPr/>
                    <a:lstStyle/>
                    <a:p>
                      <a:pPr algn="l" fontAlgn="b"/>
                      <a:r>
                        <a:rPr lang="en-US" sz="1800" b="0" i="0" u="none" strike="noStrike">
                          <a:solidFill>
                            <a:schemeClr val="tx1"/>
                          </a:solidFill>
                          <a:effectLst/>
                          <a:latin typeface="Calibri" panose="020F0502020204030204" pitchFamily="34" charset="0"/>
                        </a:rPr>
                        <a:t>BAAL</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1800" b="0" i="0" u="none" strike="noStrike">
                          <a:solidFill>
                            <a:schemeClr val="tx1"/>
                          </a:solidFill>
                          <a:effectLst/>
                          <a:latin typeface="Calibri" panose="020F0502020204030204" pitchFamily="34" charset="0"/>
                        </a:rPr>
                        <a:t>MOAB</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416003">
                <a:tc>
                  <a:txBody>
                    <a:bodyPr/>
                    <a:lstStyle/>
                    <a:p>
                      <a:pPr algn="l" fontAlgn="b"/>
                      <a:r>
                        <a:rPr lang="en-US" sz="1800" b="0" i="0" u="none" strike="noStrike">
                          <a:solidFill>
                            <a:schemeClr val="tx1"/>
                          </a:solidFill>
                          <a:effectLst/>
                          <a:latin typeface="Calibri" panose="020F0502020204030204" pitchFamily="34" charset="0"/>
                        </a:rPr>
                        <a:t>ASHTEROTH</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MOAB</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416003">
                <a:tc>
                  <a:txBody>
                    <a:bodyPr/>
                    <a:lstStyle/>
                    <a:p>
                      <a:pPr algn="l" fontAlgn="b"/>
                      <a:r>
                        <a:rPr lang="en-US" sz="1800" b="0" i="0" u="none" strike="noStrike">
                          <a:solidFill>
                            <a:schemeClr val="tx1"/>
                          </a:solidFill>
                          <a:effectLst/>
                          <a:latin typeface="Calibri" panose="020F0502020204030204" pitchFamily="34" charset="0"/>
                        </a:rPr>
                        <a:t>CHEMOSH</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MOAB</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416003">
                <a:tc>
                  <a:txBody>
                    <a:bodyPr/>
                    <a:lstStyle/>
                    <a:p>
                      <a:pPr algn="l" fontAlgn="b"/>
                      <a:r>
                        <a:rPr lang="en-US" sz="1800" b="0" i="0" u="none" strike="noStrike">
                          <a:solidFill>
                            <a:schemeClr val="tx1"/>
                          </a:solidFill>
                          <a:effectLst/>
                          <a:latin typeface="Calibri" panose="020F0502020204030204" pitchFamily="34" charset="0"/>
                        </a:rPr>
                        <a:t>MOLECH</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AMMON</a:t>
                      </a: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416003">
                <a:tc>
                  <a:txBody>
                    <a:bodyPr/>
                    <a:lstStyle/>
                    <a:p>
                      <a:pPr algn="l" fontAlgn="b"/>
                      <a:r>
                        <a:rPr lang="en-US" sz="1800" b="0" i="0" u="none" strike="noStrike">
                          <a:solidFill>
                            <a:schemeClr val="tx1"/>
                          </a:solidFill>
                          <a:effectLst/>
                          <a:latin typeface="Calibri" panose="020F0502020204030204" pitchFamily="34" charset="0"/>
                        </a:rPr>
                        <a:t>ADRAMMELECH</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SEPHARVITE</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416003">
                <a:tc>
                  <a:txBody>
                    <a:bodyPr/>
                    <a:lstStyle/>
                    <a:p>
                      <a:pPr algn="l" fontAlgn="b"/>
                      <a:r>
                        <a:rPr lang="en-US" sz="1800" b="0" i="0" u="none" strike="noStrike">
                          <a:solidFill>
                            <a:schemeClr val="tx1"/>
                          </a:solidFill>
                          <a:effectLst/>
                          <a:latin typeface="Calibri" panose="020F0502020204030204" pitchFamily="34" charset="0"/>
                        </a:rPr>
                        <a:t>ANAMMELECH</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SEPHARVITE</a:t>
                      </a: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416003">
                <a:tc>
                  <a:txBody>
                    <a:bodyPr/>
                    <a:lstStyle/>
                    <a:p>
                      <a:pPr algn="l" fontAlgn="b"/>
                      <a:r>
                        <a:rPr lang="en-US" sz="1800" b="0" i="0" u="none" strike="noStrike">
                          <a:solidFill>
                            <a:schemeClr val="tx1"/>
                          </a:solidFill>
                          <a:effectLst/>
                          <a:latin typeface="Calibri" panose="020F0502020204030204" pitchFamily="34" charset="0"/>
                        </a:rPr>
                        <a:t>SUCCOTH-BENOTH</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BABYLON</a:t>
                      </a: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416003">
                <a:tc>
                  <a:txBody>
                    <a:bodyPr/>
                    <a:lstStyle/>
                    <a:p>
                      <a:pPr algn="l" fontAlgn="b"/>
                      <a:r>
                        <a:rPr lang="en-US" sz="1800" b="0" i="0" u="none" strike="noStrike">
                          <a:solidFill>
                            <a:schemeClr val="tx1"/>
                          </a:solidFill>
                          <a:effectLst/>
                          <a:latin typeface="Calibri" panose="020F0502020204030204" pitchFamily="34" charset="0"/>
                        </a:rPr>
                        <a:t>NERGAL</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CUTH</a:t>
                      </a:r>
                    </a:p>
                  </a:txBody>
                  <a:tcPr marL="9525" marR="9525" marT="9525" marB="0" anchor="b">
                    <a:lnL>
                      <a:noFill/>
                    </a:lnL>
                    <a:lnR>
                      <a:noFill/>
                    </a:lnR>
                    <a:lnT>
                      <a:noFill/>
                    </a:lnT>
                    <a:lnB>
                      <a:noFill/>
                    </a:lnB>
                  </a:tcPr>
                </a:tc>
                <a:extLst>
                  <a:ext uri="{0D108BD9-81ED-4DB2-BD59-A6C34878D82A}">
                    <a16:rowId xmlns:a16="http://schemas.microsoft.com/office/drawing/2014/main" val="10008"/>
                  </a:ext>
                </a:extLst>
              </a:tr>
              <a:tr h="416003">
                <a:tc>
                  <a:txBody>
                    <a:bodyPr/>
                    <a:lstStyle/>
                    <a:p>
                      <a:pPr algn="l" fontAlgn="b"/>
                      <a:r>
                        <a:rPr lang="en-US" sz="1800" b="0" i="0" u="none" strike="noStrike">
                          <a:solidFill>
                            <a:schemeClr val="tx1"/>
                          </a:solidFill>
                          <a:effectLst/>
                          <a:latin typeface="Calibri" panose="020F0502020204030204" pitchFamily="34" charset="0"/>
                        </a:rPr>
                        <a:t>ASHIMA</a:t>
                      </a:r>
                    </a:p>
                  </a:txBody>
                  <a:tcPr marL="9525" marR="9525" marT="9525" marB="0" anchor="b">
                    <a:lnL>
                      <a:noFill/>
                    </a:lnL>
                    <a:lnR>
                      <a:noFill/>
                    </a:lnR>
                    <a:lnT>
                      <a:noFill/>
                    </a:lnT>
                    <a:lnB>
                      <a:noFill/>
                    </a:lnB>
                  </a:tcPr>
                </a:tc>
                <a:tc>
                  <a:txBody>
                    <a:bodyPr/>
                    <a:lstStyle/>
                    <a:p>
                      <a:pPr algn="l" fontAlgn="b"/>
                      <a:r>
                        <a:rPr lang="en-US" sz="1800" b="0" i="0" u="none" strike="noStrike" dirty="0">
                          <a:solidFill>
                            <a:schemeClr val="tx1"/>
                          </a:solidFill>
                          <a:effectLst/>
                          <a:latin typeface="Calibri" panose="020F0502020204030204" pitchFamily="34" charset="0"/>
                        </a:rPr>
                        <a:t>HAMATH</a:t>
                      </a:r>
                    </a:p>
                  </a:txBody>
                  <a:tcPr marL="9525" marR="9525" marT="9525" marB="0" anchor="b">
                    <a:lnL>
                      <a:noFill/>
                    </a:lnL>
                    <a:lnR>
                      <a:noFill/>
                    </a:lnR>
                    <a:lnT>
                      <a:noFill/>
                    </a:lnT>
                    <a:lnB>
                      <a:noFill/>
                    </a:lnB>
                  </a:tcPr>
                </a:tc>
                <a:extLst>
                  <a:ext uri="{0D108BD9-81ED-4DB2-BD59-A6C34878D82A}">
                    <a16:rowId xmlns:a16="http://schemas.microsoft.com/office/drawing/2014/main" val="10009"/>
                  </a:ext>
                </a:extLst>
              </a:tr>
              <a:tr h="416003">
                <a:tc>
                  <a:txBody>
                    <a:bodyPr/>
                    <a:lstStyle/>
                    <a:p>
                      <a:pPr algn="l" fontAlgn="b"/>
                      <a:r>
                        <a:rPr lang="en-US" sz="1800" b="0" i="0" u="none" strike="noStrike">
                          <a:solidFill>
                            <a:schemeClr val="tx1"/>
                          </a:solidFill>
                          <a:effectLst/>
                          <a:latin typeface="Calibri" panose="020F0502020204030204" pitchFamily="34" charset="0"/>
                        </a:rPr>
                        <a:t>NIBHAZ</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AVVITE</a:t>
                      </a: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416003">
                <a:tc>
                  <a:txBody>
                    <a:bodyPr/>
                    <a:lstStyle/>
                    <a:p>
                      <a:pPr algn="l" fontAlgn="b"/>
                      <a:r>
                        <a:rPr lang="en-US" sz="1800" b="0" i="0" u="none" strike="noStrike">
                          <a:solidFill>
                            <a:schemeClr val="tx1"/>
                          </a:solidFill>
                          <a:effectLst/>
                          <a:latin typeface="Calibri" panose="020F0502020204030204" pitchFamily="34" charset="0"/>
                        </a:rPr>
                        <a:t>TARTAK</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AVVITE</a:t>
                      </a: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416003">
                <a:tc>
                  <a:txBody>
                    <a:bodyPr/>
                    <a:lstStyle/>
                    <a:p>
                      <a:pPr algn="l" fontAlgn="b"/>
                      <a:r>
                        <a:rPr lang="en-US" sz="1800" b="0" i="0" u="none" strike="noStrike">
                          <a:solidFill>
                            <a:schemeClr val="tx1"/>
                          </a:solidFill>
                          <a:effectLst/>
                          <a:latin typeface="Calibri" panose="020F0502020204030204" pitchFamily="34" charset="0"/>
                        </a:rPr>
                        <a:t>RIMMON</a:t>
                      </a:r>
                    </a:p>
                  </a:txBody>
                  <a:tcPr marL="9525" marR="9525" marT="9525" marB="0" anchor="b">
                    <a:lnL>
                      <a:noFill/>
                    </a:lnL>
                    <a:lnR>
                      <a:noFill/>
                    </a:lnR>
                    <a:lnT>
                      <a:noFill/>
                    </a:lnT>
                    <a:lnB>
                      <a:noFill/>
                    </a:lnB>
                  </a:tcPr>
                </a:tc>
                <a:tc>
                  <a:txBody>
                    <a:bodyPr/>
                    <a:lstStyle/>
                    <a:p>
                      <a:pPr algn="l" fontAlgn="b"/>
                      <a:r>
                        <a:rPr lang="en-US" sz="1800" b="0" i="0" u="none" strike="noStrike" dirty="0">
                          <a:solidFill>
                            <a:schemeClr val="tx1"/>
                          </a:solidFill>
                          <a:effectLst/>
                          <a:latin typeface="Calibri" panose="020F0502020204030204" pitchFamily="34" charset="0"/>
                        </a:rPr>
                        <a:t>ARAM (SYRIA)</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bl>
          </a:graphicData>
        </a:graphic>
      </p:graphicFrame>
      <p:sp>
        <p:nvSpPr>
          <p:cNvPr id="5" name="TextBox 4"/>
          <p:cNvSpPr txBox="1"/>
          <p:nvPr/>
        </p:nvSpPr>
        <p:spPr>
          <a:xfrm>
            <a:off x="2189409" y="270456"/>
            <a:ext cx="4283930" cy="584775"/>
          </a:xfrm>
          <a:prstGeom prst="rect">
            <a:avLst/>
          </a:prstGeom>
          <a:noFill/>
        </p:spPr>
        <p:txBody>
          <a:bodyPr wrap="none" rtlCol="0">
            <a:spAutoFit/>
          </a:bodyPr>
          <a:lstStyle/>
          <a:p>
            <a:r>
              <a:rPr lang="en-US" sz="3200" b="1" dirty="0"/>
              <a:t>Some “gods” of Canaan:</a:t>
            </a:r>
          </a:p>
        </p:txBody>
      </p:sp>
    </p:spTree>
    <p:extLst>
      <p:ext uri="{BB962C8B-B14F-4D97-AF65-F5344CB8AC3E}">
        <p14:creationId xmlns:p14="http://schemas.microsoft.com/office/powerpoint/2010/main" val="2107978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6525"/>
          </a:xfrm>
        </p:spPr>
        <p:txBody>
          <a:bodyPr/>
          <a:lstStyle/>
          <a:p>
            <a:r>
              <a:rPr lang="en-US" dirty="0"/>
              <a:t>N.T. times: a god for everything</a:t>
            </a:r>
          </a:p>
        </p:txBody>
      </p:sp>
      <p:sp>
        <p:nvSpPr>
          <p:cNvPr id="3" name="Content Placeholder 2"/>
          <p:cNvSpPr>
            <a:spLocks noGrp="1"/>
          </p:cNvSpPr>
          <p:nvPr>
            <p:ph idx="1"/>
          </p:nvPr>
        </p:nvSpPr>
        <p:spPr>
          <a:xfrm>
            <a:off x="628650" y="1326524"/>
            <a:ext cx="7987316" cy="5357611"/>
          </a:xfrm>
        </p:spPr>
        <p:txBody>
          <a:bodyPr/>
          <a:lstStyle/>
          <a:p>
            <a:r>
              <a:rPr lang="en-US" dirty="0"/>
              <a:t>Both Greek and Roman culture, gods specialized in various areas of daily life.</a:t>
            </a:r>
          </a:p>
          <a:p>
            <a:r>
              <a:rPr lang="en-US" dirty="0"/>
              <a:t>Greeks had broad array of gods and goddesses with various specialties.</a:t>
            </a:r>
          </a:p>
          <a:p>
            <a:r>
              <a:rPr lang="en-US" dirty="0"/>
              <a:t>Romans heavily influenced by Greek culture – in many cases, same god, different name.</a:t>
            </a:r>
          </a:p>
        </p:txBody>
      </p:sp>
    </p:spTree>
    <p:extLst>
      <p:ext uri="{BB962C8B-B14F-4D97-AF65-F5344CB8AC3E}">
        <p14:creationId xmlns:p14="http://schemas.microsoft.com/office/powerpoint/2010/main" val="3823181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Gods of Greece and Rome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07475623"/>
              </p:ext>
            </p:extLst>
          </p:nvPr>
        </p:nvGraphicFramePr>
        <p:xfrm>
          <a:off x="628650" y="1339403"/>
          <a:ext cx="7886699" cy="4391694"/>
        </p:xfrm>
        <a:graphic>
          <a:graphicData uri="http://schemas.openxmlformats.org/drawingml/2006/table">
            <a:tbl>
              <a:tblPr/>
              <a:tblGrid>
                <a:gridCol w="2064738">
                  <a:extLst>
                    <a:ext uri="{9D8B030D-6E8A-4147-A177-3AD203B41FA5}">
                      <a16:colId xmlns:a16="http://schemas.microsoft.com/office/drawing/2014/main" val="20000"/>
                    </a:ext>
                  </a:extLst>
                </a:gridCol>
                <a:gridCol w="2481655">
                  <a:extLst>
                    <a:ext uri="{9D8B030D-6E8A-4147-A177-3AD203B41FA5}">
                      <a16:colId xmlns:a16="http://schemas.microsoft.com/office/drawing/2014/main" val="20001"/>
                    </a:ext>
                  </a:extLst>
                </a:gridCol>
                <a:gridCol w="2164003">
                  <a:extLst>
                    <a:ext uri="{9D8B030D-6E8A-4147-A177-3AD203B41FA5}">
                      <a16:colId xmlns:a16="http://schemas.microsoft.com/office/drawing/2014/main" val="20002"/>
                    </a:ext>
                  </a:extLst>
                </a:gridCol>
                <a:gridCol w="1176303">
                  <a:extLst>
                    <a:ext uri="{9D8B030D-6E8A-4147-A177-3AD203B41FA5}">
                      <a16:colId xmlns:a16="http://schemas.microsoft.com/office/drawing/2014/main" val="20003"/>
                    </a:ext>
                  </a:extLst>
                </a:gridCol>
              </a:tblGrid>
              <a:tr h="747523">
                <a:tc>
                  <a:txBody>
                    <a:bodyPr/>
                    <a:lstStyle/>
                    <a:p>
                      <a:pPr algn="l" fontAlgn="b"/>
                      <a:r>
                        <a:rPr lang="en-US" sz="1800" b="1" i="0" u="none" strike="noStrike" dirty="0">
                          <a:solidFill>
                            <a:schemeClr val="tx1"/>
                          </a:solidFill>
                          <a:effectLst/>
                          <a:latin typeface="Calibri" panose="020F0502020204030204" pitchFamily="34" charset="0"/>
                        </a:rPr>
                        <a:t>GREEK</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1600" b="1" i="0" u="none" strike="noStrike">
                          <a:solidFill>
                            <a:schemeClr val="tx1"/>
                          </a:solidFill>
                          <a:effectLst/>
                          <a:latin typeface="Calibri" panose="020F0502020204030204" pitchFamily="34" charset="0"/>
                        </a:rPr>
                        <a:t>NATURE</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1800" b="1" i="0" u="none" strike="noStrike">
                          <a:solidFill>
                            <a:schemeClr val="tx1"/>
                          </a:solidFill>
                          <a:effectLst/>
                          <a:latin typeface="Calibri" panose="020F0502020204030204" pitchFamily="34" charset="0"/>
                        </a:rPr>
                        <a:t>ROMAN</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 </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47523">
                <a:tc>
                  <a:txBody>
                    <a:bodyPr/>
                    <a:lstStyle/>
                    <a:p>
                      <a:pPr algn="l" fontAlgn="b"/>
                      <a:r>
                        <a:rPr lang="en-US" sz="1800" b="0" i="0" u="none" strike="noStrike">
                          <a:solidFill>
                            <a:schemeClr val="tx1"/>
                          </a:solidFill>
                          <a:effectLst/>
                          <a:latin typeface="Calibri" panose="020F0502020204030204" pitchFamily="34" charset="0"/>
                        </a:rPr>
                        <a:t>ZEUS</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chemeClr val="tx1"/>
                          </a:solidFill>
                          <a:effectLst/>
                          <a:latin typeface="Calibri" panose="020F0502020204030204" pitchFamily="34" charset="0"/>
                        </a:rPr>
                        <a:t>CHIEF GOD</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1800" b="0" i="0" u="none" strike="noStrike">
                          <a:solidFill>
                            <a:schemeClr val="tx1"/>
                          </a:solidFill>
                          <a:effectLst/>
                          <a:latin typeface="Calibri" panose="020F0502020204030204" pitchFamily="34" charset="0"/>
                        </a:rPr>
                        <a:t>JUPITER</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1400" b="0" i="0" u="none" strike="noStrike">
                          <a:solidFill>
                            <a:schemeClr val="tx1"/>
                          </a:solidFill>
                          <a:effectLst/>
                          <a:latin typeface="Calibri" panose="020F0502020204030204" pitchFamily="34" charset="0"/>
                        </a:rPr>
                        <a:t>ACTS 14</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724162">
                <a:tc>
                  <a:txBody>
                    <a:bodyPr/>
                    <a:lstStyle/>
                    <a:p>
                      <a:pPr algn="l" fontAlgn="b"/>
                      <a:r>
                        <a:rPr lang="en-US" sz="1800" b="0" i="0" u="none" strike="noStrike">
                          <a:solidFill>
                            <a:schemeClr val="tx1"/>
                          </a:solidFill>
                          <a:effectLst/>
                          <a:latin typeface="Calibri" panose="020F0502020204030204" pitchFamily="34" charset="0"/>
                        </a:rPr>
                        <a:t>HERMES</a:t>
                      </a:r>
                    </a:p>
                  </a:txBody>
                  <a:tcPr marL="9525" marR="9525" marT="9525" marB="0" anchor="b">
                    <a:lnL>
                      <a:noFill/>
                    </a:lnL>
                    <a:lnR>
                      <a:noFill/>
                    </a:lnR>
                    <a:lnT>
                      <a:noFill/>
                    </a:lnT>
                    <a:lnB>
                      <a:noFill/>
                    </a:lnB>
                  </a:tcPr>
                </a:tc>
                <a:tc>
                  <a:txBody>
                    <a:bodyPr/>
                    <a:lstStyle/>
                    <a:p>
                      <a:pPr algn="l" fontAlgn="b"/>
                      <a:r>
                        <a:rPr lang="en-US" sz="1600" b="0" i="0" u="none" strike="noStrike">
                          <a:solidFill>
                            <a:schemeClr val="tx1"/>
                          </a:solidFill>
                          <a:effectLst/>
                          <a:latin typeface="Calibri" panose="020F0502020204030204" pitchFamily="34" charset="0"/>
                        </a:rPr>
                        <a:t>MESSENGER</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MERCURY</a:t>
                      </a:r>
                    </a:p>
                  </a:txBody>
                  <a:tcPr marL="9525" marR="9525" marT="9525" marB="0" anchor="b">
                    <a:lnL>
                      <a:noFill/>
                    </a:lnL>
                    <a:lnR>
                      <a:noFill/>
                    </a:lnR>
                    <a:lnT>
                      <a:noFill/>
                    </a:lnT>
                    <a:lnB>
                      <a:noFill/>
                    </a:lnB>
                  </a:tcPr>
                </a:tc>
                <a:tc>
                  <a:txBody>
                    <a:bodyPr/>
                    <a:lstStyle/>
                    <a:p>
                      <a:pPr algn="l" fontAlgn="b"/>
                      <a:r>
                        <a:rPr lang="en-US" sz="1400" b="0" i="0" u="none" strike="noStrike">
                          <a:solidFill>
                            <a:schemeClr val="tx1"/>
                          </a:solidFill>
                          <a:effectLst/>
                          <a:latin typeface="Calibri" panose="020F0502020204030204" pitchFamily="34" charset="0"/>
                        </a:rPr>
                        <a:t>ACTS 14</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724162">
                <a:tc>
                  <a:txBody>
                    <a:bodyPr/>
                    <a:lstStyle/>
                    <a:p>
                      <a:pPr algn="l" fontAlgn="b"/>
                      <a:r>
                        <a:rPr lang="en-US" sz="1800" b="0" i="0" u="none" strike="noStrike">
                          <a:solidFill>
                            <a:schemeClr val="tx1"/>
                          </a:solidFill>
                          <a:effectLst/>
                          <a:latin typeface="Calibri" panose="020F0502020204030204" pitchFamily="34" charset="0"/>
                        </a:rPr>
                        <a:t>ARTEMIS</a:t>
                      </a:r>
                    </a:p>
                  </a:txBody>
                  <a:tcPr marL="9525" marR="9525" marT="9525" marB="0" anchor="b">
                    <a:lnL>
                      <a:noFill/>
                    </a:lnL>
                    <a:lnR>
                      <a:noFill/>
                    </a:lnR>
                    <a:lnT>
                      <a:noFill/>
                    </a:lnT>
                    <a:lnB>
                      <a:noFill/>
                    </a:lnB>
                  </a:tcPr>
                </a:tc>
                <a:tc>
                  <a:txBody>
                    <a:bodyPr/>
                    <a:lstStyle/>
                    <a:p>
                      <a:pPr algn="l" fontAlgn="b"/>
                      <a:r>
                        <a:rPr lang="en-US" sz="1600" b="0" i="0" u="none" strike="noStrike">
                          <a:solidFill>
                            <a:schemeClr val="tx1"/>
                          </a:solidFill>
                          <a:effectLst/>
                          <a:latin typeface="Calibri" panose="020F0502020204030204" pitchFamily="34" charset="0"/>
                        </a:rPr>
                        <a:t>THE HUNT</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DIANA</a:t>
                      </a:r>
                    </a:p>
                  </a:txBody>
                  <a:tcPr marL="9525" marR="9525" marT="9525" marB="0" anchor="b">
                    <a:lnL>
                      <a:noFill/>
                    </a:lnL>
                    <a:lnR>
                      <a:noFill/>
                    </a:lnR>
                    <a:lnT>
                      <a:noFill/>
                    </a:lnT>
                    <a:lnB>
                      <a:noFill/>
                    </a:lnB>
                  </a:tcPr>
                </a:tc>
                <a:tc>
                  <a:txBody>
                    <a:bodyPr/>
                    <a:lstStyle/>
                    <a:p>
                      <a:pPr algn="l" fontAlgn="b"/>
                      <a:r>
                        <a:rPr lang="en-US" sz="1400" b="0" i="0" u="none" strike="noStrike">
                          <a:solidFill>
                            <a:schemeClr val="tx1"/>
                          </a:solidFill>
                          <a:effectLst/>
                          <a:latin typeface="Calibri" panose="020F0502020204030204" pitchFamily="34" charset="0"/>
                        </a:rPr>
                        <a:t>ACTS 19</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724162">
                <a:tc>
                  <a:txBody>
                    <a:bodyPr/>
                    <a:lstStyle/>
                    <a:p>
                      <a:pPr algn="l" fontAlgn="b"/>
                      <a:r>
                        <a:rPr lang="en-US" sz="1800" b="0" i="0" u="none" strike="noStrike">
                          <a:solidFill>
                            <a:schemeClr val="tx1"/>
                          </a:solidFill>
                          <a:effectLst/>
                          <a:latin typeface="Calibri" panose="020F0502020204030204" pitchFamily="34" charset="0"/>
                        </a:rPr>
                        <a:t>APHRODITE</a:t>
                      </a:r>
                    </a:p>
                  </a:txBody>
                  <a:tcPr marL="9525" marR="9525" marT="9525" marB="0" anchor="b">
                    <a:lnL>
                      <a:noFill/>
                    </a:lnL>
                    <a:lnR>
                      <a:noFill/>
                    </a:lnR>
                    <a:lnT>
                      <a:noFill/>
                    </a:lnT>
                    <a:lnB>
                      <a:noFill/>
                    </a:lnB>
                  </a:tcPr>
                </a:tc>
                <a:tc>
                  <a:txBody>
                    <a:bodyPr/>
                    <a:lstStyle/>
                    <a:p>
                      <a:pPr algn="l" fontAlgn="b"/>
                      <a:r>
                        <a:rPr lang="en-US" sz="1600" b="0" i="0" u="none" strike="noStrike">
                          <a:solidFill>
                            <a:schemeClr val="tx1"/>
                          </a:solidFill>
                          <a:effectLst/>
                          <a:latin typeface="Calibri" panose="020F0502020204030204" pitchFamily="34" charset="0"/>
                        </a:rPr>
                        <a:t>LOVE, BEAUTY</a:t>
                      </a:r>
                    </a:p>
                  </a:txBody>
                  <a:tcPr marL="9525" marR="9525" marT="9525" marB="0" anchor="b">
                    <a:lnL>
                      <a:noFill/>
                    </a:lnL>
                    <a:lnR>
                      <a:noFill/>
                    </a:lnR>
                    <a:lnT>
                      <a:noFill/>
                    </a:lnT>
                    <a:lnB>
                      <a:noFill/>
                    </a:lnB>
                  </a:tcPr>
                </a:tc>
                <a:tc>
                  <a:txBody>
                    <a:bodyPr/>
                    <a:lstStyle/>
                    <a:p>
                      <a:pPr algn="l" fontAlgn="b"/>
                      <a:r>
                        <a:rPr lang="en-US" sz="1800" b="0" i="0" u="none" strike="noStrike" dirty="0">
                          <a:solidFill>
                            <a:schemeClr val="tx1"/>
                          </a:solidFill>
                          <a:effectLst/>
                          <a:latin typeface="Calibri" panose="020F0502020204030204" pitchFamily="34" charset="0"/>
                        </a:rPr>
                        <a:t>VENUS</a:t>
                      </a:r>
                    </a:p>
                  </a:txBody>
                  <a:tcPr marL="9525" marR="9525" marT="9525" marB="0" anchor="b">
                    <a:lnL>
                      <a:noFill/>
                    </a:lnL>
                    <a:lnR>
                      <a:noFill/>
                    </a:lnR>
                    <a:lnT>
                      <a:noFill/>
                    </a:lnT>
                    <a:lnB>
                      <a:noFill/>
                    </a:lnB>
                  </a:tcPr>
                </a:tc>
                <a:tc>
                  <a:txBody>
                    <a:bodyPr/>
                    <a:lstStyle/>
                    <a:p>
                      <a:pPr algn="l" fontAlgn="b"/>
                      <a:endParaRPr lang="en-US" sz="1100" b="0" i="0" u="none" strike="noStrike">
                        <a:solidFill>
                          <a:schemeClr val="tx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724162">
                <a:tc>
                  <a:txBody>
                    <a:bodyPr/>
                    <a:lstStyle/>
                    <a:p>
                      <a:pPr algn="l" fontAlgn="b"/>
                      <a:r>
                        <a:rPr lang="en-US" sz="1800" b="0" i="0" u="none" strike="noStrike">
                          <a:solidFill>
                            <a:schemeClr val="tx1"/>
                          </a:solidFill>
                          <a:effectLst/>
                          <a:latin typeface="Calibri" panose="020F0502020204030204" pitchFamily="34" charset="0"/>
                        </a:rPr>
                        <a:t>POSEIDON</a:t>
                      </a:r>
                    </a:p>
                  </a:txBody>
                  <a:tcPr marL="9525" marR="9525" marT="9525" marB="0" anchor="b">
                    <a:lnL>
                      <a:noFill/>
                    </a:lnL>
                    <a:lnR>
                      <a:noFill/>
                    </a:lnR>
                    <a:lnT>
                      <a:noFill/>
                    </a:lnT>
                    <a:lnB>
                      <a:noFill/>
                    </a:lnB>
                  </a:tcPr>
                </a:tc>
                <a:tc>
                  <a:txBody>
                    <a:bodyPr/>
                    <a:lstStyle/>
                    <a:p>
                      <a:pPr algn="l" fontAlgn="b"/>
                      <a:r>
                        <a:rPr lang="en-US" sz="1600" b="0" i="0" u="none" strike="noStrike">
                          <a:solidFill>
                            <a:schemeClr val="tx1"/>
                          </a:solidFill>
                          <a:effectLst/>
                          <a:latin typeface="Calibri" panose="020F0502020204030204" pitchFamily="34" charset="0"/>
                        </a:rPr>
                        <a:t>THE SEA</a:t>
                      </a:r>
                    </a:p>
                  </a:txBody>
                  <a:tcPr marL="9525" marR="9525" marT="9525" marB="0" anchor="b">
                    <a:lnL>
                      <a:noFill/>
                    </a:lnL>
                    <a:lnR>
                      <a:noFill/>
                    </a:lnR>
                    <a:lnT>
                      <a:noFill/>
                    </a:lnT>
                    <a:lnB>
                      <a:noFill/>
                    </a:lnB>
                  </a:tcPr>
                </a:tc>
                <a:tc>
                  <a:txBody>
                    <a:bodyPr/>
                    <a:lstStyle/>
                    <a:p>
                      <a:pPr algn="l" fontAlgn="b"/>
                      <a:r>
                        <a:rPr lang="en-US" sz="1800" b="0" i="0" u="none" strike="noStrike">
                          <a:solidFill>
                            <a:schemeClr val="tx1"/>
                          </a:solidFill>
                          <a:effectLst/>
                          <a:latin typeface="Calibri" panose="020F0502020204030204" pitchFamily="34" charset="0"/>
                        </a:rPr>
                        <a:t>NEPTUNE</a:t>
                      </a:r>
                    </a:p>
                  </a:txBody>
                  <a:tcPr marL="9525" marR="9525" marT="9525" marB="0" anchor="b">
                    <a:lnL>
                      <a:noFill/>
                    </a:lnL>
                    <a:lnR>
                      <a:noFill/>
                    </a:lnR>
                    <a:lnT>
                      <a:noFill/>
                    </a:lnT>
                    <a:lnB>
                      <a:noFill/>
                    </a:lnB>
                  </a:tcPr>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0632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Paul’s sermon outline…</a:t>
            </a:r>
          </a:p>
        </p:txBody>
      </p:sp>
      <p:sp>
        <p:nvSpPr>
          <p:cNvPr id="3" name="Content Placeholder 2"/>
          <p:cNvSpPr>
            <a:spLocks noGrp="1"/>
          </p:cNvSpPr>
          <p:nvPr>
            <p:ph idx="1"/>
          </p:nvPr>
        </p:nvSpPr>
        <p:spPr>
          <a:xfrm>
            <a:off x="628650" y="1545464"/>
            <a:ext cx="7886700" cy="5061397"/>
          </a:xfrm>
        </p:spPr>
        <p:txBody>
          <a:bodyPr/>
          <a:lstStyle/>
          <a:p>
            <a:r>
              <a:rPr lang="en-US" dirty="0"/>
              <a:t>The Unknown God  </a:t>
            </a:r>
            <a:r>
              <a:rPr lang="en-US" b="1" i="1" dirty="0"/>
              <a:t>(Acts 17:22-31)</a:t>
            </a:r>
          </a:p>
          <a:p>
            <a:pPr lvl="1"/>
            <a:r>
              <a:rPr lang="en-US" dirty="0"/>
              <a:t>Created everything, including us.</a:t>
            </a:r>
          </a:p>
          <a:p>
            <a:pPr lvl="1"/>
            <a:r>
              <a:rPr lang="en-US" dirty="0"/>
              <a:t>He is Lord of heaven and earth.</a:t>
            </a:r>
          </a:p>
          <a:p>
            <a:pPr lvl="2"/>
            <a:r>
              <a:rPr lang="en-US" dirty="0"/>
              <a:t>Doesn’t need a temple</a:t>
            </a:r>
          </a:p>
          <a:p>
            <a:pPr lvl="2"/>
            <a:r>
              <a:rPr lang="en-US" dirty="0"/>
              <a:t>Not gold, silver or stone</a:t>
            </a:r>
          </a:p>
          <a:p>
            <a:pPr lvl="2"/>
            <a:r>
              <a:rPr lang="en-US" dirty="0"/>
              <a:t>Doesn’t need us to take care of Him</a:t>
            </a:r>
          </a:p>
          <a:p>
            <a:pPr lvl="2"/>
            <a:r>
              <a:rPr lang="en-US" dirty="0"/>
              <a:t>He takes care of us!  Life, breath, all things!</a:t>
            </a:r>
          </a:p>
          <a:p>
            <a:pPr lvl="1"/>
            <a:r>
              <a:rPr lang="en-US" dirty="0"/>
              <a:t>Expects us to seek and find Him;  He’s right here!</a:t>
            </a:r>
          </a:p>
          <a:p>
            <a:pPr lvl="1"/>
            <a:r>
              <a:rPr lang="en-US" dirty="0"/>
              <a:t>Expects each of us to repent of our failings before Him.</a:t>
            </a:r>
          </a:p>
          <a:p>
            <a:pPr lvl="1"/>
            <a:r>
              <a:rPr lang="en-US" dirty="0"/>
              <a:t>Fixed a day of judgment through the One He raised from the dead.</a:t>
            </a:r>
          </a:p>
          <a:p>
            <a:r>
              <a:rPr lang="en-US" b="1" dirty="0"/>
              <a:t>The Father always brings the message back to the Son!</a:t>
            </a:r>
          </a:p>
        </p:txBody>
      </p:sp>
    </p:spTree>
    <p:extLst>
      <p:ext uri="{BB962C8B-B14F-4D97-AF65-F5344CB8AC3E}">
        <p14:creationId xmlns:p14="http://schemas.microsoft.com/office/powerpoint/2010/main" val="1744902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have we learned?</a:t>
            </a:r>
          </a:p>
        </p:txBody>
      </p:sp>
      <p:sp>
        <p:nvSpPr>
          <p:cNvPr id="3" name="Content Placeholder 2"/>
          <p:cNvSpPr>
            <a:spLocks noGrp="1"/>
          </p:cNvSpPr>
          <p:nvPr>
            <p:ph idx="1"/>
          </p:nvPr>
        </p:nvSpPr>
        <p:spPr>
          <a:xfrm>
            <a:off x="628650" y="1584101"/>
            <a:ext cx="7886700" cy="5022760"/>
          </a:xfrm>
        </p:spPr>
        <p:txBody>
          <a:bodyPr/>
          <a:lstStyle/>
          <a:p>
            <a:r>
              <a:rPr lang="en-US" dirty="0"/>
              <a:t>There is One God and Father who is over all and through all and in all.</a:t>
            </a:r>
          </a:p>
          <a:p>
            <a:r>
              <a:rPr lang="en-US" dirty="0"/>
              <a:t>He has purpose for our lives.</a:t>
            </a:r>
          </a:p>
          <a:p>
            <a:r>
              <a:rPr lang="en-US" dirty="0"/>
              <a:t>He has revealed Himself to us.</a:t>
            </a:r>
          </a:p>
          <a:p>
            <a:r>
              <a:rPr lang="en-US" dirty="0"/>
              <a:t>He is righteous, just, loving, enlightening and saving.</a:t>
            </a:r>
          </a:p>
          <a:p>
            <a:r>
              <a:rPr lang="en-US" dirty="0"/>
              <a:t>He is preeminent within the Godhead.</a:t>
            </a:r>
          </a:p>
          <a:p>
            <a:r>
              <a:rPr lang="en-US" dirty="0"/>
              <a:t>He is Lord of heaven and earth.</a:t>
            </a:r>
          </a:p>
          <a:p>
            <a:r>
              <a:rPr lang="en-US" dirty="0"/>
              <a:t>We depend on Him for everything.</a:t>
            </a:r>
          </a:p>
          <a:p>
            <a:r>
              <a:rPr lang="en-US" dirty="0"/>
              <a:t>We are accountable to Him.</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3669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 Exists…</a:t>
            </a:r>
          </a:p>
        </p:txBody>
      </p:sp>
      <p:sp>
        <p:nvSpPr>
          <p:cNvPr id="3" name="Content Placeholder 2"/>
          <p:cNvSpPr>
            <a:spLocks noGrp="1"/>
          </p:cNvSpPr>
          <p:nvPr>
            <p:ph idx="1"/>
          </p:nvPr>
        </p:nvSpPr>
        <p:spPr>
          <a:xfrm>
            <a:off x="628650" y="1825624"/>
            <a:ext cx="7886700" cy="4943165"/>
          </a:xfrm>
        </p:spPr>
        <p:txBody>
          <a:bodyPr>
            <a:normAutofit/>
          </a:bodyPr>
          <a:lstStyle/>
          <a:p>
            <a:r>
              <a:rPr lang="en-US" dirty="0"/>
              <a:t>Evidence in nature of a creative designer is insurmountable to the honest observer.</a:t>
            </a:r>
          </a:p>
          <a:p>
            <a:endParaRPr lang="en-US" sz="800" dirty="0"/>
          </a:p>
          <a:p>
            <a:pPr lvl="1"/>
            <a:r>
              <a:rPr lang="en-US" dirty="0"/>
              <a:t>“The fool has said in his heart, ‘There is no God’.”  </a:t>
            </a:r>
            <a:r>
              <a:rPr lang="en-US" b="1" i="1" dirty="0"/>
              <a:t>(Psalms 14:1)</a:t>
            </a:r>
          </a:p>
          <a:p>
            <a:pPr lvl="1"/>
            <a:r>
              <a:rPr lang="en-US" dirty="0"/>
              <a:t>“The heavens are telling of the glory of God; and their expanse is declaring the work of His hands.  Day to day pours forth speech, and night to night reveals knowledge.  There is no speech, nor are there words; their voice is not heard.  Their line has gone out through all the earth, and their utterances to the end of the world.”  </a:t>
            </a:r>
            <a:r>
              <a:rPr lang="en-US" b="1" i="1" dirty="0"/>
              <a:t>(Psalms 19:1-4)</a:t>
            </a:r>
          </a:p>
          <a:p>
            <a:pPr lvl="1"/>
            <a:endParaRPr lang="en-US" dirty="0"/>
          </a:p>
        </p:txBody>
      </p:sp>
    </p:spTree>
    <p:extLst>
      <p:ext uri="{BB962C8B-B14F-4D97-AF65-F5344CB8AC3E}">
        <p14:creationId xmlns:p14="http://schemas.microsoft.com/office/powerpoint/2010/main" val="21783173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 you ready?</a:t>
            </a:r>
          </a:p>
        </p:txBody>
      </p:sp>
      <p:sp>
        <p:nvSpPr>
          <p:cNvPr id="3" name="Content Placeholder 2"/>
          <p:cNvSpPr>
            <a:spLocks noGrp="1"/>
          </p:cNvSpPr>
          <p:nvPr>
            <p:ph idx="1"/>
          </p:nvPr>
        </p:nvSpPr>
        <p:spPr>
          <a:xfrm>
            <a:off x="628649" y="1825625"/>
            <a:ext cx="8090347" cy="4351338"/>
          </a:xfrm>
        </p:spPr>
        <p:txBody>
          <a:bodyPr/>
          <a:lstStyle/>
          <a:p>
            <a:r>
              <a:rPr lang="en-US" dirty="0"/>
              <a:t>Are you ready to stand before His Son in judgment?</a:t>
            </a:r>
          </a:p>
          <a:p>
            <a:r>
              <a:rPr lang="en-US" dirty="0"/>
              <a:t>Have you acknowledged Him as Lord of heaven and earth?  Lord of your life?</a:t>
            </a:r>
          </a:p>
          <a:p>
            <a:r>
              <a:rPr lang="en-US" dirty="0"/>
              <a:t>There is One God and He wants to be </a:t>
            </a:r>
            <a:r>
              <a:rPr lang="en-US"/>
              <a:t>your Father.</a:t>
            </a:r>
            <a:endParaRPr lang="en-US" dirty="0"/>
          </a:p>
        </p:txBody>
      </p:sp>
    </p:spTree>
    <p:extLst>
      <p:ext uri="{BB962C8B-B14F-4D97-AF65-F5344CB8AC3E}">
        <p14:creationId xmlns:p14="http://schemas.microsoft.com/office/powerpoint/2010/main" val="134956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God and Father…</a:t>
            </a:r>
          </a:p>
        </p:txBody>
      </p:sp>
      <p:sp>
        <p:nvSpPr>
          <p:cNvPr id="3" name="Content Placeholder 2"/>
          <p:cNvSpPr>
            <a:spLocks noGrp="1"/>
          </p:cNvSpPr>
          <p:nvPr>
            <p:ph idx="1"/>
          </p:nvPr>
        </p:nvSpPr>
        <p:spPr>
          <a:xfrm>
            <a:off x="628650" y="1690689"/>
            <a:ext cx="8013074" cy="4813141"/>
          </a:xfrm>
        </p:spPr>
        <p:txBody>
          <a:bodyPr/>
          <a:lstStyle/>
          <a:p>
            <a:r>
              <a:rPr lang="en-US" dirty="0"/>
              <a:t>God exists.</a:t>
            </a:r>
          </a:p>
          <a:p>
            <a:pPr lvl="1"/>
            <a:r>
              <a:rPr lang="en-US" dirty="0"/>
              <a:t>“For the wrath of God is revealed from heaven against all ungodliness and unrighteousness of men who suppress the truth in unrighteousness, because that which is known about God is evident within them; for God made it evident to them.  For since the creation of the world His invisible attributes, His eternal power and divine nature, have been clearly seen, being understood through what has been made, so that they are without excuse.”  </a:t>
            </a:r>
            <a:r>
              <a:rPr lang="en-US" b="1" i="1" dirty="0"/>
              <a:t>(Romans 1:18-20)</a:t>
            </a:r>
          </a:p>
          <a:p>
            <a:pPr marL="457200" lvl="1" indent="0">
              <a:buNone/>
            </a:pPr>
            <a:endParaRPr lang="en-US" b="1" i="1" dirty="0"/>
          </a:p>
          <a:p>
            <a:pPr lvl="1"/>
            <a:r>
              <a:rPr lang="en-US" b="1" dirty="0"/>
              <a:t>One quick example…</a:t>
            </a:r>
          </a:p>
        </p:txBody>
      </p:sp>
    </p:spTree>
    <p:extLst>
      <p:ext uri="{BB962C8B-B14F-4D97-AF65-F5344CB8AC3E}">
        <p14:creationId xmlns:p14="http://schemas.microsoft.com/office/powerpoint/2010/main" val="927634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God and Father…</a:t>
            </a:r>
          </a:p>
        </p:txBody>
      </p:sp>
      <p:sp>
        <p:nvSpPr>
          <p:cNvPr id="3" name="Content Placeholder 2"/>
          <p:cNvSpPr>
            <a:spLocks noGrp="1"/>
          </p:cNvSpPr>
          <p:nvPr>
            <p:ph idx="1"/>
          </p:nvPr>
        </p:nvSpPr>
        <p:spPr>
          <a:xfrm>
            <a:off x="628650" y="1690689"/>
            <a:ext cx="8013074" cy="4813141"/>
          </a:xfrm>
        </p:spPr>
        <p:txBody>
          <a:bodyPr>
            <a:normAutofit/>
          </a:bodyPr>
          <a:lstStyle/>
          <a:p>
            <a:r>
              <a:rPr lang="en-US" dirty="0"/>
              <a:t>God exists.</a:t>
            </a:r>
          </a:p>
          <a:p>
            <a:pPr lvl="1"/>
            <a:r>
              <a:rPr lang="en-US" b="1" dirty="0"/>
              <a:t>Atheistic scientists fail miserably to explain obvious design in the universe.</a:t>
            </a:r>
          </a:p>
          <a:p>
            <a:pPr marL="0" lvl="1" indent="0">
              <a:spcBef>
                <a:spcPts val="1000"/>
              </a:spcBef>
              <a:buNone/>
            </a:pPr>
            <a:r>
              <a:rPr lang="en-US" dirty="0"/>
              <a:t>DNA is code.</a:t>
            </a:r>
          </a:p>
          <a:p>
            <a:pPr marL="493776" lvl="2">
              <a:spcBef>
                <a:spcPts val="1000"/>
              </a:spcBef>
            </a:pPr>
            <a:r>
              <a:rPr lang="en-US" dirty="0"/>
              <a:t>“Man’s library consists of a set of construction and service manuals that run to the equivalent of about a million book-pages together.”  		A.G. Cairns-Smith</a:t>
            </a:r>
          </a:p>
          <a:p>
            <a:pPr marL="493776" lvl="2">
              <a:spcBef>
                <a:spcPts val="1000"/>
              </a:spcBef>
            </a:pPr>
            <a:r>
              <a:rPr lang="en-US" dirty="0"/>
              <a:t>Every cell in the body contains the complete set of code.  Every time a cell divides (about 20 minutes) the entire library of instructions is faithfully copied.</a:t>
            </a:r>
          </a:p>
          <a:p>
            <a:pPr lvl="1"/>
            <a:endParaRPr lang="en-US" dirty="0"/>
          </a:p>
          <a:p>
            <a:pPr lvl="1"/>
            <a:endParaRPr lang="en-US" dirty="0"/>
          </a:p>
          <a:p>
            <a:pPr marL="0" indent="0">
              <a:buNone/>
            </a:pPr>
            <a:endParaRPr lang="en-US" b="1" dirty="0"/>
          </a:p>
        </p:txBody>
      </p:sp>
    </p:spTree>
    <p:extLst>
      <p:ext uri="{BB962C8B-B14F-4D97-AF65-F5344CB8AC3E}">
        <p14:creationId xmlns:p14="http://schemas.microsoft.com/office/powerpoint/2010/main" val="4170038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God and Father…</a:t>
            </a:r>
          </a:p>
        </p:txBody>
      </p:sp>
      <p:sp>
        <p:nvSpPr>
          <p:cNvPr id="3" name="Content Placeholder 2"/>
          <p:cNvSpPr>
            <a:spLocks noGrp="1"/>
          </p:cNvSpPr>
          <p:nvPr>
            <p:ph idx="1"/>
          </p:nvPr>
        </p:nvSpPr>
        <p:spPr>
          <a:xfrm>
            <a:off x="628650" y="1481071"/>
            <a:ext cx="8013074" cy="5376930"/>
          </a:xfrm>
        </p:spPr>
        <p:txBody>
          <a:bodyPr>
            <a:normAutofit/>
          </a:bodyPr>
          <a:lstStyle/>
          <a:p>
            <a:r>
              <a:rPr lang="en-US" dirty="0"/>
              <a:t>God exists.</a:t>
            </a:r>
          </a:p>
          <a:p>
            <a:pPr lvl="1"/>
            <a:r>
              <a:rPr lang="en-US" b="1" dirty="0"/>
              <a:t>Atheistic scientists fail miserably to explain the existence of matter and energy.</a:t>
            </a:r>
          </a:p>
          <a:p>
            <a:pPr lvl="1"/>
            <a:r>
              <a:rPr lang="en-US" b="1" dirty="0"/>
              <a:t>Atheistic scientists fail miserably to explain obvious design in the universe.</a:t>
            </a:r>
          </a:p>
          <a:p>
            <a:pPr marL="0" lvl="1" indent="0">
              <a:spcBef>
                <a:spcPts val="1000"/>
              </a:spcBef>
              <a:buNone/>
            </a:pPr>
            <a:r>
              <a:rPr lang="en-US" dirty="0"/>
              <a:t>DNA is code.</a:t>
            </a:r>
          </a:p>
          <a:p>
            <a:pPr marL="493776" lvl="2">
              <a:spcBef>
                <a:spcPts val="1000"/>
              </a:spcBef>
            </a:pPr>
            <a:r>
              <a:rPr lang="en-US" dirty="0"/>
              <a:t>“It is not possible for a code, of any kind, to arise by chance or accident.  The laws of chance or probability have been worked out by mathematics…A code is the work of an intelligent mind.  Even the cleverest dog or chimpanzee could not work out a code of any kind.  It is obvious then that chance cannot do it… This could no more have been the work of chance or accident than could the “Moonlight Sonata” be played by mice running up and down the keyboard of my piano!  Codes do not arise from chaos.”</a:t>
            </a:r>
          </a:p>
          <a:p>
            <a:pPr marL="265176" lvl="2" indent="0">
              <a:spcBef>
                <a:spcPts val="1000"/>
              </a:spcBef>
              <a:buNone/>
            </a:pPr>
            <a:r>
              <a:rPr lang="en-US" dirty="0"/>
              <a:t>	          E.H. Andrews, “From Nothing to Nature”, 1978</a:t>
            </a:r>
          </a:p>
          <a:p>
            <a:pPr lvl="1"/>
            <a:endParaRPr lang="en-US" dirty="0"/>
          </a:p>
          <a:p>
            <a:pPr lvl="1"/>
            <a:endParaRPr lang="en-US" dirty="0"/>
          </a:p>
          <a:p>
            <a:pPr marL="0" indent="0">
              <a:buNone/>
            </a:pPr>
            <a:endParaRPr lang="en-US" b="1" dirty="0"/>
          </a:p>
        </p:txBody>
      </p:sp>
    </p:spTree>
    <p:extLst>
      <p:ext uri="{BB962C8B-B14F-4D97-AF65-F5344CB8AC3E}">
        <p14:creationId xmlns:p14="http://schemas.microsoft.com/office/powerpoint/2010/main" val="3244182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God and Father…</a:t>
            </a:r>
          </a:p>
        </p:txBody>
      </p:sp>
      <p:sp>
        <p:nvSpPr>
          <p:cNvPr id="3" name="Content Placeholder 2"/>
          <p:cNvSpPr>
            <a:spLocks noGrp="1"/>
          </p:cNvSpPr>
          <p:nvPr>
            <p:ph idx="1"/>
          </p:nvPr>
        </p:nvSpPr>
        <p:spPr>
          <a:xfrm>
            <a:off x="628650" y="1481071"/>
            <a:ext cx="8013074" cy="5376930"/>
          </a:xfrm>
        </p:spPr>
        <p:txBody>
          <a:bodyPr>
            <a:normAutofit/>
          </a:bodyPr>
          <a:lstStyle/>
          <a:p>
            <a:r>
              <a:rPr lang="en-US" dirty="0"/>
              <a:t>God exists.</a:t>
            </a:r>
          </a:p>
          <a:p>
            <a:r>
              <a:rPr lang="en-US" dirty="0"/>
              <a:t>God has always had purpose for our lives.</a:t>
            </a:r>
          </a:p>
          <a:p>
            <a:pPr lvl="1"/>
            <a:r>
              <a:rPr lang="en-US" dirty="0"/>
              <a:t>“God, after He spoke long ago to the fathers in the prophets in many portions and in many ways, in these last days has spoken to us in His Son.”  </a:t>
            </a:r>
            <a:r>
              <a:rPr lang="en-US" b="1" i="1" dirty="0"/>
              <a:t>(Hebrews 1:1-2)</a:t>
            </a:r>
          </a:p>
          <a:p>
            <a:pPr lvl="1"/>
            <a:endParaRPr lang="en-US" dirty="0"/>
          </a:p>
          <a:p>
            <a:pPr marL="0" indent="0">
              <a:buNone/>
            </a:pPr>
            <a:endParaRPr lang="en-US" b="1" dirty="0"/>
          </a:p>
        </p:txBody>
      </p:sp>
    </p:spTree>
    <p:extLst>
      <p:ext uri="{BB962C8B-B14F-4D97-AF65-F5344CB8AC3E}">
        <p14:creationId xmlns:p14="http://schemas.microsoft.com/office/powerpoint/2010/main" val="1942830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God and Father…</a:t>
            </a:r>
          </a:p>
        </p:txBody>
      </p:sp>
      <p:sp>
        <p:nvSpPr>
          <p:cNvPr id="3" name="Content Placeholder 2"/>
          <p:cNvSpPr>
            <a:spLocks noGrp="1"/>
          </p:cNvSpPr>
          <p:nvPr>
            <p:ph idx="1"/>
          </p:nvPr>
        </p:nvSpPr>
        <p:spPr>
          <a:xfrm>
            <a:off x="628650" y="1481071"/>
            <a:ext cx="8013074" cy="5376930"/>
          </a:xfrm>
        </p:spPr>
        <p:txBody>
          <a:bodyPr>
            <a:normAutofit/>
          </a:bodyPr>
          <a:lstStyle/>
          <a:p>
            <a:r>
              <a:rPr lang="en-US" dirty="0"/>
              <a:t>God exists.</a:t>
            </a:r>
          </a:p>
          <a:p>
            <a:r>
              <a:rPr lang="en-US" dirty="0"/>
              <a:t>God has always had purpose for our lives.</a:t>
            </a:r>
          </a:p>
          <a:p>
            <a:r>
              <a:rPr lang="en-US" dirty="0"/>
              <a:t>God has revealed Himself to us.</a:t>
            </a:r>
          </a:p>
          <a:p>
            <a:pPr lvl="1"/>
            <a:r>
              <a:rPr lang="en-US" dirty="0"/>
              <a:t>Natural world reveals His eternal power and divine nature.</a:t>
            </a:r>
          </a:p>
          <a:p>
            <a:pPr lvl="1"/>
            <a:r>
              <a:rPr lang="en-US" dirty="0"/>
              <a:t>Who He is and what He expects is revealed in the inspired scriptures.</a:t>
            </a:r>
          </a:p>
          <a:p>
            <a:pPr lvl="2"/>
            <a:r>
              <a:rPr lang="en-US" dirty="0"/>
              <a:t>“I am not ashamed of the gospel, for it is the power of God for salvation to everyone who believes, to the Jew first and also to the Greek.  For in it the righteousness of God is revealed from faith to faith; as it is written, but the righteous man shall live by faith.”  </a:t>
            </a:r>
            <a:r>
              <a:rPr lang="en-US" b="1" i="1" dirty="0"/>
              <a:t>(Romans 1:16-17)</a:t>
            </a:r>
          </a:p>
          <a:p>
            <a:pPr marL="0" indent="0">
              <a:buNone/>
            </a:pPr>
            <a:endParaRPr lang="en-US" b="1" dirty="0"/>
          </a:p>
        </p:txBody>
      </p:sp>
    </p:spTree>
    <p:extLst>
      <p:ext uri="{BB962C8B-B14F-4D97-AF65-F5344CB8AC3E}">
        <p14:creationId xmlns:p14="http://schemas.microsoft.com/office/powerpoint/2010/main" val="3417890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know about God the Father?</a:t>
            </a:r>
          </a:p>
        </p:txBody>
      </p:sp>
      <p:sp>
        <p:nvSpPr>
          <p:cNvPr id="3" name="Content Placeholder 2"/>
          <p:cNvSpPr>
            <a:spLocks noGrp="1"/>
          </p:cNvSpPr>
          <p:nvPr>
            <p:ph idx="1"/>
          </p:nvPr>
        </p:nvSpPr>
        <p:spPr/>
        <p:txBody>
          <a:bodyPr/>
          <a:lstStyle/>
          <a:p>
            <a:r>
              <a:rPr lang="en-US" dirty="0"/>
              <a:t>He is spirit.</a:t>
            </a:r>
          </a:p>
          <a:p>
            <a:pPr lvl="1"/>
            <a:r>
              <a:rPr lang="en-US" dirty="0"/>
              <a:t>“God is spirit, and those who worship Him must worship in spirit and truth.”  </a:t>
            </a:r>
            <a:r>
              <a:rPr lang="en-US" b="1" i="1" dirty="0"/>
              <a:t>(John 4:24)</a:t>
            </a:r>
          </a:p>
          <a:p>
            <a:pPr lvl="1"/>
            <a:r>
              <a:rPr lang="en-US" dirty="0"/>
              <a:t>In contrast to the concept of most man-made “gods”</a:t>
            </a:r>
          </a:p>
        </p:txBody>
      </p:sp>
    </p:spTree>
    <p:extLst>
      <p:ext uri="{BB962C8B-B14F-4D97-AF65-F5344CB8AC3E}">
        <p14:creationId xmlns:p14="http://schemas.microsoft.com/office/powerpoint/2010/main" val="1914017744"/>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2279</TotalTime>
  <Words>2565</Words>
  <Application>Microsoft Office PowerPoint</Application>
  <PresentationFormat>On-screen Show (4:3)</PresentationFormat>
  <Paragraphs>229</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Yu Mincho Demibold</vt:lpstr>
      <vt:lpstr>Arial</vt:lpstr>
      <vt:lpstr>Calibri</vt:lpstr>
      <vt:lpstr>Corbel</vt:lpstr>
      <vt:lpstr>Depth</vt:lpstr>
      <vt:lpstr>Unity:  One God  and Father</vt:lpstr>
      <vt:lpstr>Ephesians 4:1-6</vt:lpstr>
      <vt:lpstr>God Exists…</vt:lpstr>
      <vt:lpstr>One God and Father…</vt:lpstr>
      <vt:lpstr>One God and Father…</vt:lpstr>
      <vt:lpstr>One God and Father…</vt:lpstr>
      <vt:lpstr>One God and Father…</vt:lpstr>
      <vt:lpstr>One God and Father…</vt:lpstr>
      <vt:lpstr>What do we know about God the Father?</vt:lpstr>
      <vt:lpstr>What do we know about God the Father?</vt:lpstr>
      <vt:lpstr>What do we know about God the Father?</vt:lpstr>
      <vt:lpstr>What do we know about God the Father?</vt:lpstr>
      <vt:lpstr>What do we know about God the Father?</vt:lpstr>
      <vt:lpstr>What do we know about God the Father?</vt:lpstr>
      <vt:lpstr>What is He like?</vt:lpstr>
      <vt:lpstr>What is He like?</vt:lpstr>
      <vt:lpstr>What is He like?</vt:lpstr>
      <vt:lpstr>What is He like?</vt:lpstr>
      <vt:lpstr>What is He like?</vt:lpstr>
      <vt:lpstr>What is He like?</vt:lpstr>
      <vt:lpstr>What is He like?</vt:lpstr>
      <vt:lpstr>Which brings us to the Godhead:</vt:lpstr>
      <vt:lpstr>Which brings us to the Godhead:</vt:lpstr>
      <vt:lpstr>Pagan concept of deity:</vt:lpstr>
      <vt:lpstr>PowerPoint Presentation</vt:lpstr>
      <vt:lpstr>N.T. times: a god for everything</vt:lpstr>
      <vt:lpstr>Gods of Greece and Rome</vt:lpstr>
      <vt:lpstr>Paul’s sermon outline…</vt:lpstr>
      <vt:lpstr>What have we learned?</vt:lpstr>
      <vt:lpstr>Are you ready?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Unity:  One God and Father</dc:title>
  <dc:creator>John McKee</dc:creator>
  <cp:lastModifiedBy>John McKee</cp:lastModifiedBy>
  <cp:revision>38</cp:revision>
  <dcterms:created xsi:type="dcterms:W3CDTF">2015-07-14T14:57:38Z</dcterms:created>
  <dcterms:modified xsi:type="dcterms:W3CDTF">2017-06-11T12:06:45Z</dcterms:modified>
</cp:coreProperties>
</file>