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92" r:id="rId2"/>
    <p:sldId id="293" r:id="rId3"/>
    <p:sldId id="295" r:id="rId4"/>
    <p:sldId id="294"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4" r:id="rId23"/>
    <p:sldId id="315" r:id="rId24"/>
    <p:sldId id="316" r:id="rId25"/>
    <p:sldId id="317" r:id="rId26"/>
    <p:sldId id="318" r:id="rId27"/>
    <p:sldId id="319" r:id="rId28"/>
    <p:sldId id="320" r:id="rId29"/>
    <p:sldId id="321"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57350" y="4464028"/>
            <a:ext cx="6858000" cy="1194650"/>
          </a:xfrm>
        </p:spPr>
        <p:txBody>
          <a:bodyPr wrap="none" anchor="t">
            <a:normAutofit/>
          </a:bodyPr>
          <a:lstStyle>
            <a:lvl1pPr algn="r">
              <a:defRPr sz="7200" b="0" spc="-225">
                <a:gradFill flip="none" rotWithShape="1">
                  <a:gsLst>
                    <a:gs pos="32000">
                      <a:schemeClr val="tx1">
                        <a:lumMod val="89000"/>
                      </a:schemeClr>
                    </a:gs>
                    <a:gs pos="100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1657349" y="3829878"/>
            <a:ext cx="6858000" cy="618523"/>
          </a:xfrm>
        </p:spPr>
        <p:txBody>
          <a:bodyPr anchor="b">
            <a:normAutofit/>
          </a:bodyPr>
          <a:lstStyle>
            <a:lvl1pPr marL="0" indent="0" algn="r">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4159377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367161"/>
            <a:ext cx="7886700" cy="819355"/>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29841" y="987426"/>
            <a:ext cx="7886700" cy="337973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5186516"/>
            <a:ext cx="7885509" cy="682472"/>
          </a:xfrm>
        </p:spPr>
        <p:txBody>
          <a:bodyPr/>
          <a:lstStyle>
            <a:lvl1pPr marL="0" indent="0">
              <a:buNone/>
              <a:defRPr sz="12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54189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3534344"/>
          </a:xfrm>
        </p:spPr>
        <p:txBody>
          <a:bodyPr anchor="ctr"/>
          <a:lstStyle>
            <a:lvl1pPr>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629841" y="4489399"/>
            <a:ext cx="7885509" cy="1501826"/>
          </a:xfrm>
        </p:spPr>
        <p:txBody>
          <a:bodyPr anchor="ct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7489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365125"/>
            <a:ext cx="6977064" cy="2992904"/>
          </a:xfrm>
        </p:spPr>
        <p:txBody>
          <a:bodyPr anchor="ctr"/>
          <a:lstStyle>
            <a:lvl1pPr>
              <a:defRPr sz="33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0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4" name="Text Placeholder 3"/>
          <p:cNvSpPr>
            <a:spLocks noGrp="1"/>
          </p:cNvSpPr>
          <p:nvPr>
            <p:ph type="body" sz="half" idx="2"/>
          </p:nvPr>
        </p:nvSpPr>
        <p:spPr>
          <a:xfrm>
            <a:off x="628650" y="4501729"/>
            <a:ext cx="7884318" cy="1489496"/>
          </a:xfrm>
        </p:spPr>
        <p:txBody>
          <a:bodyPr anchor="ctr">
            <a:normAutofit/>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
        <p:nvSpPr>
          <p:cNvPr id="9" name="TextBox 8"/>
          <p:cNvSpPr txBox="1"/>
          <p:nvPr/>
        </p:nvSpPr>
        <p:spPr>
          <a:xfrm>
            <a:off x="833283" y="786824"/>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0" name="TextBox 9"/>
          <p:cNvSpPr txBox="1"/>
          <p:nvPr/>
        </p:nvSpPr>
        <p:spPr>
          <a:xfrm>
            <a:off x="7828359" y="2743200"/>
            <a:ext cx="457200" cy="584776"/>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Tree>
    <p:extLst>
      <p:ext uri="{BB962C8B-B14F-4D97-AF65-F5344CB8AC3E}">
        <p14:creationId xmlns:p14="http://schemas.microsoft.com/office/powerpoint/2010/main" val="1188049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29841" y="2326968"/>
            <a:ext cx="7886700" cy="2511835"/>
          </a:xfrm>
        </p:spPr>
        <p:txBody>
          <a:bodyPr anchor="b">
            <a:normAutofit/>
          </a:bodyPr>
          <a:lstStyle>
            <a:lvl1pPr>
              <a:defRPr sz="4050"/>
            </a:lvl1pPr>
          </a:lstStyle>
          <a:p>
            <a:r>
              <a:rPr lang="en-US"/>
              <a:t>Click to edit Master title style</a:t>
            </a:r>
            <a:endParaRPr lang="en-US" dirty="0"/>
          </a:p>
        </p:txBody>
      </p:sp>
      <p:sp>
        <p:nvSpPr>
          <p:cNvPr id="4" name="Text Placeholder 3"/>
          <p:cNvSpPr>
            <a:spLocks noGrp="1"/>
          </p:cNvSpPr>
          <p:nvPr>
            <p:ph type="body" sz="half" idx="2"/>
          </p:nvPr>
        </p:nvSpPr>
        <p:spPr>
          <a:xfrm>
            <a:off x="629841" y="4850581"/>
            <a:ext cx="7885509" cy="1140644"/>
          </a:xfrm>
        </p:spPr>
        <p:txBody>
          <a:bodyPr anchor="t"/>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40622901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002961" y="1885950"/>
            <a:ext cx="2210150" cy="576262"/>
          </a:xfrm>
        </p:spPr>
        <p:txBody>
          <a:bodyPr anchor="b">
            <a:noAutofit/>
          </a:bodyPr>
          <a:lstStyle>
            <a:lvl1pPr marL="0" indent="0">
              <a:buNone/>
              <a:defRPr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8" name="Text Placeholder 3"/>
          <p:cNvSpPr>
            <a:spLocks noGrp="1"/>
          </p:cNvSpPr>
          <p:nvPr>
            <p:ph type="body" sz="half" idx="15"/>
          </p:nvPr>
        </p:nvSpPr>
        <p:spPr>
          <a:xfrm>
            <a:off x="1017598" y="257175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9" name="Text Placeholder 4"/>
          <p:cNvSpPr>
            <a:spLocks noGrp="1"/>
          </p:cNvSpPr>
          <p:nvPr>
            <p:ph type="body" sz="quarter" idx="3"/>
          </p:nvPr>
        </p:nvSpPr>
        <p:spPr>
          <a:xfrm>
            <a:off x="3440996" y="1885950"/>
            <a:ext cx="2202181" cy="576262"/>
          </a:xfrm>
        </p:spPr>
        <p:txBody>
          <a:bodyPr vert="horz" lIns="91440" tIns="45720" rIns="91440" bIns="45720" rtlCol="0" anchor="b">
            <a:noAutofit/>
          </a:bodyPr>
          <a:lstStyle>
            <a:lvl1pPr>
              <a:buNone/>
              <a:defRPr lang="en-US" sz="18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0" name="Text Placeholder 3"/>
          <p:cNvSpPr>
            <a:spLocks noGrp="1"/>
          </p:cNvSpPr>
          <p:nvPr>
            <p:ph type="body" sz="half" idx="16"/>
          </p:nvPr>
        </p:nvSpPr>
        <p:spPr>
          <a:xfrm>
            <a:off x="3433081" y="257175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11" name="Text Placeholder 4"/>
          <p:cNvSpPr>
            <a:spLocks noGrp="1"/>
          </p:cNvSpPr>
          <p:nvPr>
            <p:ph type="body" sz="quarter" idx="13"/>
          </p:nvPr>
        </p:nvSpPr>
        <p:spPr>
          <a:xfrm>
            <a:off x="5871777" y="1885950"/>
            <a:ext cx="2199085" cy="576262"/>
          </a:xfrm>
        </p:spPr>
        <p:txBody>
          <a:bodyPr vert="horz" lIns="91440" tIns="45720" rIns="91440" bIns="45720" rtlCol="0" anchor="b">
            <a:noAutofit/>
          </a:bodyPr>
          <a:lstStyle>
            <a:lvl1pPr>
              <a:buNone/>
              <a:defRPr lang="en-US" sz="18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12" name="Text Placeholder 3"/>
          <p:cNvSpPr>
            <a:spLocks noGrp="1"/>
          </p:cNvSpPr>
          <p:nvPr>
            <p:ph type="body" sz="half" idx="17"/>
          </p:nvPr>
        </p:nvSpPr>
        <p:spPr>
          <a:xfrm>
            <a:off x="5871777" y="257175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1287718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28650" y="365126"/>
            <a:ext cx="78867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99064" y="4297503"/>
            <a:ext cx="2205038"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0" name="Picture Placeholder 2"/>
          <p:cNvSpPr>
            <a:spLocks noGrp="1" noChangeAspect="1"/>
          </p:cNvSpPr>
          <p:nvPr>
            <p:ph type="pic" idx="15"/>
          </p:nvPr>
        </p:nvSpPr>
        <p:spPr>
          <a:xfrm>
            <a:off x="999064" y="2256354"/>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1" name="Text Placeholder 3"/>
          <p:cNvSpPr>
            <a:spLocks noGrp="1"/>
          </p:cNvSpPr>
          <p:nvPr>
            <p:ph type="body" sz="half" idx="18"/>
          </p:nvPr>
        </p:nvSpPr>
        <p:spPr>
          <a:xfrm>
            <a:off x="999064" y="4873766"/>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2" name="Text Placeholder 4"/>
          <p:cNvSpPr>
            <a:spLocks noGrp="1"/>
          </p:cNvSpPr>
          <p:nvPr>
            <p:ph type="body" sz="quarter" idx="3"/>
          </p:nvPr>
        </p:nvSpPr>
        <p:spPr>
          <a:xfrm>
            <a:off x="3426748" y="4297503"/>
            <a:ext cx="2197894"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3" name="Picture Placeholder 2"/>
          <p:cNvSpPr>
            <a:spLocks noGrp="1" noChangeAspect="1"/>
          </p:cNvSpPr>
          <p:nvPr>
            <p:ph type="pic" idx="21"/>
          </p:nvPr>
        </p:nvSpPr>
        <p:spPr>
          <a:xfrm>
            <a:off x="3426747" y="2256354"/>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4" name="Text Placeholder 3"/>
          <p:cNvSpPr>
            <a:spLocks noGrp="1"/>
          </p:cNvSpPr>
          <p:nvPr>
            <p:ph type="body" sz="half" idx="19"/>
          </p:nvPr>
        </p:nvSpPr>
        <p:spPr>
          <a:xfrm>
            <a:off x="3425733" y="4873765"/>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25" name="Text Placeholder 4"/>
          <p:cNvSpPr>
            <a:spLocks noGrp="1"/>
          </p:cNvSpPr>
          <p:nvPr>
            <p:ph type="body" sz="quarter" idx="13"/>
          </p:nvPr>
        </p:nvSpPr>
        <p:spPr>
          <a:xfrm>
            <a:off x="5853242" y="4297503"/>
            <a:ext cx="2199085" cy="576262"/>
          </a:xfrm>
        </p:spPr>
        <p:txBody>
          <a:bodyPr anchor="b">
            <a:noAutofit/>
          </a:bodyPr>
          <a:lstStyle>
            <a:lvl1pPr marL="0" indent="0">
              <a:buNone/>
              <a:defRPr sz="18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26" name="Picture Placeholder 2"/>
          <p:cNvSpPr>
            <a:spLocks noGrp="1" noChangeAspect="1"/>
          </p:cNvSpPr>
          <p:nvPr>
            <p:ph type="pic" idx="22"/>
          </p:nvPr>
        </p:nvSpPr>
        <p:spPr>
          <a:xfrm>
            <a:off x="5853241" y="2256354"/>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27" name="Text Placeholder 3"/>
          <p:cNvSpPr>
            <a:spLocks noGrp="1"/>
          </p:cNvSpPr>
          <p:nvPr>
            <p:ph type="body" sz="half" idx="20"/>
          </p:nvPr>
        </p:nvSpPr>
        <p:spPr>
          <a:xfrm>
            <a:off x="5853148" y="4873763"/>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3" name="Date Placeholder 2"/>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8783900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8041154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620633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693673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640899" y="4464028"/>
            <a:ext cx="6858000" cy="1194650"/>
          </a:xfrm>
        </p:spPr>
        <p:txBody>
          <a:bodyPr wrap="none" anchor="t">
            <a:normAutofit/>
          </a:bodyPr>
          <a:lstStyle>
            <a:lvl1pPr algn="l">
              <a:defRPr sz="7200" b="0" spc="-225">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640899" y="3829878"/>
            <a:ext cx="6858000" cy="617822"/>
          </a:xfrm>
        </p:spPr>
        <p:txBody>
          <a:bodyPr anchor="b">
            <a:normAutofit/>
          </a:bodyPr>
          <a:lstStyle>
            <a:lvl1pPr marL="0" indent="0" algn="l">
              <a:buNone/>
              <a:defRPr sz="24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386344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40000" y="1825625"/>
            <a:ext cx="376891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39880" y="1825625"/>
            <a:ext cx="377547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874901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40000" y="1681163"/>
            <a:ext cx="3768912" cy="823912"/>
          </a:xfrm>
        </p:spPr>
        <p:txBody>
          <a:bodyPr anchor="b">
            <a:normAutofit/>
          </a:bodyPr>
          <a:lstStyle>
            <a:lvl1pPr marL="0" indent="0">
              <a:buNone/>
              <a:defRPr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40000" y="2505075"/>
            <a:ext cx="376891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39880" y="1681163"/>
            <a:ext cx="3776661" cy="823912"/>
          </a:xfrm>
        </p:spPr>
        <p:txBody>
          <a:bodyPr vert="horz" lIns="91440" tIns="45720" rIns="91440" bIns="45720" rtlCol="0" anchor="b">
            <a:normAutofit/>
          </a:bodyPr>
          <a:lstStyle>
            <a:lvl1pPr>
              <a:buNone/>
              <a:defRPr lang="en-US" sz="20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Edit Master text styles</a:t>
            </a:r>
          </a:p>
        </p:txBody>
      </p:sp>
      <p:sp>
        <p:nvSpPr>
          <p:cNvPr id="6" name="Content Placeholder 5"/>
          <p:cNvSpPr>
            <a:spLocks noGrp="1"/>
          </p:cNvSpPr>
          <p:nvPr>
            <p:ph sz="quarter" idx="4"/>
          </p:nvPr>
        </p:nvSpPr>
        <p:spPr>
          <a:xfrm>
            <a:off x="4739880" y="2505075"/>
            <a:ext cx="377666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3604237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59839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2503818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1939450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40000" y="2057400"/>
            <a:ext cx="2739019" cy="3811588"/>
          </a:xfrm>
        </p:spPr>
        <p:txBody>
          <a:bodyPr>
            <a:normAutofit/>
          </a:bodyPr>
          <a:lstStyle>
            <a:lvl1pPr marL="0" indent="0">
              <a:buNone/>
              <a:defRPr sz="14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A729B51-85D6-40C9-924C-2A05AD647437}" type="datetimeFigureOut">
              <a:rPr lang="en-US" smtClean="0"/>
              <a:t>6/10/2017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064551-FC45-48CA-B5A2-9644415B19FD}" type="slidenum">
              <a:rPr lang="en-US" smtClean="0"/>
              <a:t>‹#›</a:t>
            </a:fld>
            <a:endParaRPr lang="en-US" dirty="0"/>
          </a:p>
        </p:txBody>
      </p:sp>
    </p:spTree>
    <p:extLst>
      <p:ext uri="{BB962C8B-B14F-4D97-AF65-F5344CB8AC3E}">
        <p14:creationId xmlns:p14="http://schemas.microsoft.com/office/powerpoint/2010/main" val="480784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40000" y="1825625"/>
            <a:ext cx="767535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FA729B51-85D6-40C9-924C-2A05AD647437}" type="datetimeFigureOut">
              <a:rPr lang="en-US" smtClean="0"/>
              <a:t>6/10/2017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EA064551-FC45-48CA-B5A2-9644415B19FD}" type="slidenum">
              <a:rPr lang="en-US" smtClean="0"/>
              <a:t>‹#›</a:t>
            </a:fld>
            <a:endParaRPr lang="en-US" dirty="0"/>
          </a:p>
        </p:txBody>
      </p:sp>
    </p:spTree>
    <p:extLst>
      <p:ext uri="{BB962C8B-B14F-4D97-AF65-F5344CB8AC3E}">
        <p14:creationId xmlns:p14="http://schemas.microsoft.com/office/powerpoint/2010/main" val="90846002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685800" rtl="0" eaLnBrk="1" latinLnBrk="0" hangingPunct="1">
        <a:lnSpc>
          <a:spcPct val="90000"/>
        </a:lnSpc>
        <a:spcBef>
          <a:spcPct val="0"/>
        </a:spcBef>
        <a:buNone/>
        <a:defRPr sz="4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6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39039"/>
            <a:ext cx="7772400" cy="964014"/>
          </a:xfrm>
        </p:spPr>
        <p:txBody>
          <a:bodyPr>
            <a:normAutofit fontScale="90000"/>
          </a:bodyPr>
          <a:lstStyle/>
          <a:p>
            <a:pPr algn="ctr"/>
            <a:r>
              <a:rPr lang="en-US" dirty="0">
                <a:latin typeface="Yu Mincho Demibold" panose="02020600000000000000" pitchFamily="18" charset="-128"/>
                <a:ea typeface="Yu Mincho Demibold" panose="02020600000000000000" pitchFamily="18" charset="-128"/>
              </a:rPr>
              <a:t>Unity: One Body</a:t>
            </a:r>
          </a:p>
        </p:txBody>
      </p:sp>
      <p:sp>
        <p:nvSpPr>
          <p:cNvPr id="6" name="TextBox 5"/>
          <p:cNvSpPr txBox="1"/>
          <p:nvPr/>
        </p:nvSpPr>
        <p:spPr>
          <a:xfrm>
            <a:off x="1989785" y="4291199"/>
            <a:ext cx="5164429" cy="646331"/>
          </a:xfrm>
          <a:prstGeom prst="rect">
            <a:avLst/>
          </a:prstGeom>
          <a:noFill/>
        </p:spPr>
        <p:txBody>
          <a:bodyPr wrap="square" rtlCol="0">
            <a:spAutoFit/>
          </a:bodyPr>
          <a:lstStyle/>
          <a:p>
            <a:pPr algn="ctr"/>
            <a:r>
              <a:rPr lang="en-US" sz="3600" dirty="0">
                <a:latin typeface="Yu Mincho Demibold" panose="02020600000000000000" pitchFamily="18" charset="-128"/>
                <a:ea typeface="Yu Mincho Demibold" panose="02020600000000000000" pitchFamily="18" charset="-128"/>
              </a:rPr>
              <a:t>Ephesians 4:1-6</a:t>
            </a:r>
          </a:p>
        </p:txBody>
      </p:sp>
    </p:spTree>
    <p:extLst>
      <p:ext uri="{BB962C8B-B14F-4D97-AF65-F5344CB8AC3E}">
        <p14:creationId xmlns:p14="http://schemas.microsoft.com/office/powerpoint/2010/main" val="2881233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8130"/>
            <a:ext cx="7886700" cy="1492560"/>
          </a:xfrm>
        </p:spPr>
        <p:txBody>
          <a:bodyPr>
            <a:normAutofit fontScale="90000"/>
          </a:bodyPr>
          <a:lstStyle/>
          <a:p>
            <a:r>
              <a:rPr lang="en-US" dirty="0"/>
              <a:t>The church: The body of saved people everywhere with Christ as the head of the body.</a:t>
            </a:r>
          </a:p>
        </p:txBody>
      </p:sp>
      <p:sp>
        <p:nvSpPr>
          <p:cNvPr id="4" name="Rectangle 3"/>
          <p:cNvSpPr/>
          <p:nvPr/>
        </p:nvSpPr>
        <p:spPr>
          <a:xfrm>
            <a:off x="2311758" y="2570879"/>
            <a:ext cx="4520484" cy="3606084"/>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443158" y="2777803"/>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146861" y="2665927"/>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829305" y="3936640"/>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561799" y="3576032"/>
            <a:ext cx="360609" cy="360608"/>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327289" y="4147599"/>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864178" y="4073715"/>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421190" y="401332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395170" y="3691943"/>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599365" y="3142152"/>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040465" y="3359239"/>
            <a:ext cx="360609" cy="360608"/>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4692736" y="2650901"/>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168719" y="2846231"/>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930182" y="3580327"/>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5575477" y="3219717"/>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5643091" y="265090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421190" y="3425780"/>
            <a:ext cx="360609" cy="360608"/>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6060582" y="2970727"/>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421191" y="2637730"/>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526665" y="316147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3599374" y="2665927"/>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4091716" y="4256893"/>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4048525" y="3749201"/>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097092" y="320971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313746" y="4906165"/>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4637997" y="4422370"/>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4752836" y="5268709"/>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125246" y="5683575"/>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5709494" y="5646090"/>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6375842" y="5541606"/>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5322723" y="5113045"/>
            <a:ext cx="360609" cy="360608"/>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5147382" y="4611059"/>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5850892" y="5108744"/>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5686551" y="461750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6375843" y="490810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6232832" y="4483693"/>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2651560" y="3168253"/>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4507331" y="5701373"/>
            <a:ext cx="360609" cy="360608"/>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3147266" y="3509492"/>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2954088" y="2644461"/>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491845" y="3968495"/>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2411682" y="3758482"/>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2935165" y="4001291"/>
            <a:ext cx="360609" cy="360608"/>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3616007" y="4527693"/>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3043162" y="4545557"/>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2477036" y="4615975"/>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3593205" y="5110692"/>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3024389" y="5110267"/>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4080440" y="565206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3606084" y="5646090"/>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3073213" y="5692285"/>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2424506" y="5132231"/>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2512708" y="5629317"/>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2311758" y="1970468"/>
            <a:ext cx="4520484" cy="600411"/>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2477036" y="1983577"/>
            <a:ext cx="4116405" cy="523220"/>
          </a:xfrm>
          <a:prstGeom prst="rect">
            <a:avLst/>
          </a:prstGeom>
          <a:noFill/>
        </p:spPr>
        <p:txBody>
          <a:bodyPr wrap="square" rtlCol="0">
            <a:spAutoFit/>
          </a:bodyPr>
          <a:lstStyle/>
          <a:p>
            <a:pPr algn="ctr"/>
            <a:r>
              <a:rPr lang="en-US" sz="2800" b="1" dirty="0"/>
              <a:t>JESUS CHRIST - HEAD</a:t>
            </a:r>
          </a:p>
        </p:txBody>
      </p:sp>
      <p:sp>
        <p:nvSpPr>
          <p:cNvPr id="59" name="TextBox 58"/>
          <p:cNvSpPr txBox="1"/>
          <p:nvPr/>
        </p:nvSpPr>
        <p:spPr>
          <a:xfrm>
            <a:off x="244701" y="6170869"/>
            <a:ext cx="9355414" cy="461665"/>
          </a:xfrm>
          <a:prstGeom prst="rect">
            <a:avLst/>
          </a:prstGeom>
          <a:noFill/>
        </p:spPr>
        <p:txBody>
          <a:bodyPr wrap="square" rtlCol="0">
            <a:spAutoFit/>
          </a:bodyPr>
          <a:lstStyle/>
          <a:p>
            <a:r>
              <a:rPr lang="en-US" sz="2400" dirty="0"/>
              <a:t>This is the extent of the “organization” of the universal body of Christ.</a:t>
            </a:r>
          </a:p>
        </p:txBody>
      </p:sp>
    </p:spTree>
    <p:extLst>
      <p:ext uri="{BB962C8B-B14F-4D97-AF65-F5344CB8AC3E}">
        <p14:creationId xmlns:p14="http://schemas.microsoft.com/office/powerpoint/2010/main" val="219226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8130"/>
            <a:ext cx="7886700" cy="1492560"/>
          </a:xfrm>
        </p:spPr>
        <p:txBody>
          <a:bodyPr>
            <a:normAutofit/>
          </a:bodyPr>
          <a:lstStyle/>
          <a:p>
            <a:r>
              <a:rPr lang="en-US" dirty="0"/>
              <a:t>Matthew 21:25 – “from heaven, or from men?”</a:t>
            </a:r>
          </a:p>
        </p:txBody>
      </p:sp>
      <p:sp>
        <p:nvSpPr>
          <p:cNvPr id="4" name="Rectangle 3"/>
          <p:cNvSpPr/>
          <p:nvPr/>
        </p:nvSpPr>
        <p:spPr>
          <a:xfrm>
            <a:off x="2311758" y="2570879"/>
            <a:ext cx="4520484" cy="3606084"/>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443158" y="2777803"/>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146861" y="2665927"/>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829305" y="3936640"/>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561799" y="3576032"/>
            <a:ext cx="360609" cy="360608"/>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327289" y="4147599"/>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864178" y="4073715"/>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421190" y="401332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395170" y="3691943"/>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599365" y="3142152"/>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040465" y="3359239"/>
            <a:ext cx="360609" cy="360608"/>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4692736" y="2650901"/>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168719" y="2846231"/>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930182" y="3580327"/>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5575477" y="3219717"/>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5643091" y="265090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421190" y="3425780"/>
            <a:ext cx="360609" cy="360608"/>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6060582" y="2970727"/>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421191" y="2637730"/>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526665" y="316147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3599374" y="2665927"/>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4091716" y="4256893"/>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4048525" y="3749201"/>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097092" y="320971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313746" y="4906165"/>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4637997" y="4422370"/>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4752836" y="5268709"/>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125246" y="5683575"/>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5709494" y="5646090"/>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6375842" y="5541606"/>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5322723" y="5113045"/>
            <a:ext cx="360609" cy="360608"/>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5147382" y="4611059"/>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5850892" y="5108744"/>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5686551" y="461750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6375843" y="490810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6232832" y="4483693"/>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2651560" y="3168253"/>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4507331" y="5701373"/>
            <a:ext cx="360609" cy="360608"/>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3147266" y="3509492"/>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2954088" y="2644461"/>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491845" y="3968495"/>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2411682" y="3758482"/>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2935165" y="4001291"/>
            <a:ext cx="360609" cy="360608"/>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3616007" y="4527693"/>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3043162" y="4545557"/>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2477036" y="4615975"/>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3593205" y="5110692"/>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3024389" y="5110267"/>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4080440" y="565206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3606084" y="5646090"/>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3073213" y="5692285"/>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2424506" y="5132231"/>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2512708" y="5629317"/>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2311758" y="1970468"/>
            <a:ext cx="4520484" cy="600411"/>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p:cNvSpPr txBox="1"/>
          <p:nvPr/>
        </p:nvSpPr>
        <p:spPr>
          <a:xfrm>
            <a:off x="2477036" y="1983577"/>
            <a:ext cx="4116405" cy="523220"/>
          </a:xfrm>
          <a:prstGeom prst="rect">
            <a:avLst/>
          </a:prstGeom>
          <a:noFill/>
        </p:spPr>
        <p:txBody>
          <a:bodyPr wrap="square" rtlCol="0">
            <a:spAutoFit/>
          </a:bodyPr>
          <a:lstStyle/>
          <a:p>
            <a:pPr algn="ctr"/>
            <a:r>
              <a:rPr lang="en-US" sz="2800" b="1" dirty="0"/>
              <a:t>JESUS CHRIST - HEAD</a:t>
            </a:r>
          </a:p>
        </p:txBody>
      </p:sp>
      <p:sp>
        <p:nvSpPr>
          <p:cNvPr id="59" name="TextBox 58"/>
          <p:cNvSpPr txBox="1"/>
          <p:nvPr/>
        </p:nvSpPr>
        <p:spPr>
          <a:xfrm>
            <a:off x="244701" y="6170869"/>
            <a:ext cx="9355414" cy="461665"/>
          </a:xfrm>
          <a:prstGeom prst="rect">
            <a:avLst/>
          </a:prstGeom>
          <a:noFill/>
        </p:spPr>
        <p:txBody>
          <a:bodyPr wrap="square" rtlCol="0">
            <a:spAutoFit/>
          </a:bodyPr>
          <a:lstStyle/>
          <a:p>
            <a:r>
              <a:rPr lang="en-US" sz="2400" dirty="0"/>
              <a:t>This is the extent of the “organization” of the universal body of Christ.</a:t>
            </a:r>
          </a:p>
        </p:txBody>
      </p:sp>
    </p:spTree>
    <p:extLst>
      <p:ext uri="{BB962C8B-B14F-4D97-AF65-F5344CB8AC3E}">
        <p14:creationId xmlns:p14="http://schemas.microsoft.com/office/powerpoint/2010/main" val="2431248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is one body…”</a:t>
            </a:r>
          </a:p>
        </p:txBody>
      </p:sp>
      <p:sp>
        <p:nvSpPr>
          <p:cNvPr id="3" name="Content Placeholder 2"/>
          <p:cNvSpPr>
            <a:spLocks noGrp="1"/>
          </p:cNvSpPr>
          <p:nvPr>
            <p:ph idx="1"/>
          </p:nvPr>
        </p:nvSpPr>
        <p:spPr>
          <a:xfrm>
            <a:off x="628650" y="1825624"/>
            <a:ext cx="7886700" cy="4845631"/>
          </a:xfrm>
        </p:spPr>
        <p:txBody>
          <a:bodyPr/>
          <a:lstStyle/>
          <a:p>
            <a:endParaRPr lang="en-US" dirty="0"/>
          </a:p>
          <a:p>
            <a:r>
              <a:rPr lang="en-US" dirty="0"/>
              <a:t>Given the church and the body are one and the same, there is one church.</a:t>
            </a:r>
          </a:p>
          <a:p>
            <a:pPr lvl="1"/>
            <a:r>
              <a:rPr lang="en-US" dirty="0"/>
              <a:t>“On this rock I will build My church.”  </a:t>
            </a:r>
            <a:r>
              <a:rPr lang="en-US" b="1" i="1" dirty="0"/>
              <a:t>(Matthew 16:18)</a:t>
            </a:r>
          </a:p>
          <a:p>
            <a:pPr lvl="1"/>
            <a:r>
              <a:rPr lang="en-US" dirty="0"/>
              <a:t>“But the Church of Christ believes they’re the only ones going to heaven!”</a:t>
            </a:r>
          </a:p>
          <a:p>
            <a:pPr lvl="1"/>
            <a:r>
              <a:rPr lang="en-US" dirty="0"/>
              <a:t>The church that belongs to Christ is simply saved people everywhere.</a:t>
            </a:r>
          </a:p>
          <a:p>
            <a:pPr lvl="1"/>
            <a:r>
              <a:rPr lang="en-US" dirty="0"/>
              <a:t>Refuse to join </a:t>
            </a:r>
            <a:r>
              <a:rPr lang="en-US" b="1" i="1" dirty="0"/>
              <a:t>any</a:t>
            </a:r>
            <a:r>
              <a:rPr lang="en-US" dirty="0"/>
              <a:t> denomination, even a Church of Christ denomination if there is one.</a:t>
            </a:r>
          </a:p>
          <a:p>
            <a:r>
              <a:rPr lang="en-US" dirty="0"/>
              <a:t>“But doesn’t the Bible talk about </a:t>
            </a:r>
            <a:r>
              <a:rPr lang="en-US" i="1" dirty="0"/>
              <a:t>churches</a:t>
            </a:r>
            <a:r>
              <a:rPr lang="en-US" dirty="0"/>
              <a:t>?</a:t>
            </a:r>
          </a:p>
        </p:txBody>
      </p:sp>
      <p:pic>
        <p:nvPicPr>
          <p:cNvPr id="4" name="Picture 3">
            <a:extLst>
              <a:ext uri="{FF2B5EF4-FFF2-40B4-BE49-F238E27FC236}">
                <a16:creationId xmlns:a16="http://schemas.microsoft.com/office/drawing/2014/main" id="{44FD4440-285D-4370-BEBE-AECCD7BB4664}"/>
              </a:ext>
            </a:extLst>
          </p:cNvPr>
          <p:cNvPicPr>
            <a:picLocks noChangeAspect="1"/>
          </p:cNvPicPr>
          <p:nvPr/>
        </p:nvPicPr>
        <p:blipFill>
          <a:blip r:embed="rId2"/>
          <a:stretch>
            <a:fillRect/>
          </a:stretch>
        </p:blipFill>
        <p:spPr>
          <a:xfrm>
            <a:off x="6334540" y="244880"/>
            <a:ext cx="2054086" cy="1915334"/>
          </a:xfrm>
          <a:prstGeom prst="rect">
            <a:avLst/>
          </a:prstGeom>
        </p:spPr>
      </p:pic>
    </p:spTree>
    <p:extLst>
      <p:ext uri="{BB962C8B-B14F-4D97-AF65-F5344CB8AC3E}">
        <p14:creationId xmlns:p14="http://schemas.microsoft.com/office/powerpoint/2010/main" val="2684754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Churches in the New Testament</a:t>
            </a:r>
          </a:p>
        </p:txBody>
      </p:sp>
      <p:sp>
        <p:nvSpPr>
          <p:cNvPr id="3" name="Content Placeholder 2"/>
          <p:cNvSpPr>
            <a:spLocks noGrp="1"/>
          </p:cNvSpPr>
          <p:nvPr>
            <p:ph idx="1"/>
          </p:nvPr>
        </p:nvSpPr>
        <p:spPr/>
        <p:txBody>
          <a:bodyPr/>
          <a:lstStyle/>
          <a:p>
            <a:r>
              <a:rPr lang="en-US" dirty="0"/>
              <a:t>The scriptures talk about churches (plural):</a:t>
            </a:r>
          </a:p>
          <a:p>
            <a:pPr lvl="1"/>
            <a:r>
              <a:rPr lang="en-US" dirty="0"/>
              <a:t>“All the churches of Christ greet you.”  </a:t>
            </a:r>
            <a:r>
              <a:rPr lang="en-US" b="1" i="1" dirty="0"/>
              <a:t>(Romans 16:16)</a:t>
            </a:r>
          </a:p>
          <a:p>
            <a:pPr lvl="1"/>
            <a:r>
              <a:rPr lang="en-US" dirty="0"/>
              <a:t>The churches were being strengthened in the faith, and were increasing in number daily.”  </a:t>
            </a:r>
            <a:r>
              <a:rPr lang="en-US" b="1" i="1" dirty="0"/>
              <a:t>(Acts 16:5)</a:t>
            </a:r>
          </a:p>
          <a:p>
            <a:pPr lvl="1"/>
            <a:r>
              <a:rPr lang="en-US" dirty="0"/>
              <a:t>Plural form used 34 times in the New Testament</a:t>
            </a:r>
          </a:p>
          <a:p>
            <a:r>
              <a:rPr lang="en-US" dirty="0"/>
              <a:t>Talking about denominations?</a:t>
            </a:r>
          </a:p>
        </p:txBody>
      </p:sp>
    </p:spTree>
    <p:extLst>
      <p:ext uri="{BB962C8B-B14F-4D97-AF65-F5344CB8AC3E}">
        <p14:creationId xmlns:p14="http://schemas.microsoft.com/office/powerpoint/2010/main" val="4267948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“Church” used three ways:</a:t>
            </a:r>
          </a:p>
        </p:txBody>
      </p:sp>
      <p:sp>
        <p:nvSpPr>
          <p:cNvPr id="3" name="Content Placeholder 2"/>
          <p:cNvSpPr>
            <a:spLocks noGrp="1"/>
          </p:cNvSpPr>
          <p:nvPr>
            <p:ph idx="1"/>
          </p:nvPr>
        </p:nvSpPr>
        <p:spPr>
          <a:xfrm>
            <a:off x="628649" y="1825625"/>
            <a:ext cx="8025953" cy="4351338"/>
          </a:xfrm>
        </p:spPr>
        <p:txBody>
          <a:bodyPr/>
          <a:lstStyle/>
          <a:p>
            <a:r>
              <a:rPr lang="en-US" dirty="0"/>
              <a:t>Universal called-out assembly – all saved people</a:t>
            </a:r>
          </a:p>
          <a:p>
            <a:pPr lvl="1"/>
            <a:r>
              <a:rPr lang="en-US" dirty="0"/>
              <a:t>“Upon this rock I will build My church.”  </a:t>
            </a:r>
            <a:r>
              <a:rPr lang="en-US" b="1" i="1" dirty="0"/>
              <a:t>(Matthew 16:18)</a:t>
            </a:r>
          </a:p>
          <a:p>
            <a:r>
              <a:rPr lang="en-US" dirty="0"/>
              <a:t>Local assembly of Christians</a:t>
            </a:r>
          </a:p>
          <a:p>
            <a:pPr lvl="1"/>
            <a:r>
              <a:rPr lang="en-US" dirty="0"/>
              <a:t>“The news about them reached the ears of the church at Jerusalem, and they sent Barnabas off to Antioch.”     </a:t>
            </a:r>
            <a:r>
              <a:rPr lang="en-US" b="1" i="1" dirty="0"/>
              <a:t>(Acts 11:22)</a:t>
            </a:r>
          </a:p>
          <a:p>
            <a:r>
              <a:rPr lang="en-US" dirty="0"/>
              <a:t>Occasion when Christians assemble</a:t>
            </a:r>
          </a:p>
          <a:p>
            <a:pPr lvl="1"/>
            <a:r>
              <a:rPr lang="en-US" dirty="0"/>
              <a:t>“But if there is no interpreter, he must keep silent in the church (assembly); and let him speak to himself and to God.”  </a:t>
            </a:r>
            <a:r>
              <a:rPr lang="en-US" b="1" i="1" dirty="0"/>
              <a:t>(1 Corinthians 14:28)</a:t>
            </a:r>
          </a:p>
        </p:txBody>
      </p:sp>
    </p:spTree>
    <p:extLst>
      <p:ext uri="{BB962C8B-B14F-4D97-AF65-F5344CB8AC3E}">
        <p14:creationId xmlns:p14="http://schemas.microsoft.com/office/powerpoint/2010/main" val="1511058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is one body…”</a:t>
            </a:r>
          </a:p>
        </p:txBody>
      </p:sp>
      <p:sp>
        <p:nvSpPr>
          <p:cNvPr id="3" name="Content Placeholder 2"/>
          <p:cNvSpPr>
            <a:spLocks noGrp="1"/>
          </p:cNvSpPr>
          <p:nvPr>
            <p:ph idx="1"/>
          </p:nvPr>
        </p:nvSpPr>
        <p:spPr>
          <a:xfrm>
            <a:off x="628650" y="1825624"/>
            <a:ext cx="7886700" cy="4845631"/>
          </a:xfrm>
        </p:spPr>
        <p:txBody>
          <a:bodyPr/>
          <a:lstStyle/>
          <a:p>
            <a:endParaRPr lang="en-US" dirty="0"/>
          </a:p>
          <a:p>
            <a:pPr marL="0" indent="0">
              <a:buNone/>
            </a:pPr>
            <a:r>
              <a:rPr lang="en-US" dirty="0"/>
              <a:t>What is the significance to the “unity of the Spirit”?</a:t>
            </a:r>
          </a:p>
          <a:p>
            <a:r>
              <a:rPr lang="en-US" dirty="0"/>
              <a:t>Common standard of authority – Jesus Christ</a:t>
            </a:r>
          </a:p>
          <a:p>
            <a:pPr lvl="1"/>
            <a:r>
              <a:rPr lang="en-US" dirty="0"/>
              <a:t>No agreement without a common standard</a:t>
            </a:r>
          </a:p>
          <a:p>
            <a:pPr lvl="1"/>
            <a:r>
              <a:rPr lang="en-US" dirty="0"/>
              <a:t>More detail when we discuss “one Lord”</a:t>
            </a:r>
          </a:p>
        </p:txBody>
      </p:sp>
      <p:pic>
        <p:nvPicPr>
          <p:cNvPr id="5" name="Picture 4">
            <a:extLst>
              <a:ext uri="{FF2B5EF4-FFF2-40B4-BE49-F238E27FC236}">
                <a16:creationId xmlns:a16="http://schemas.microsoft.com/office/drawing/2014/main" id="{6E14894E-C631-4421-8F23-5DB4F35FF3AE}"/>
              </a:ext>
            </a:extLst>
          </p:cNvPr>
          <p:cNvPicPr>
            <a:picLocks noChangeAspect="1"/>
          </p:cNvPicPr>
          <p:nvPr/>
        </p:nvPicPr>
        <p:blipFill>
          <a:blip r:embed="rId2"/>
          <a:stretch>
            <a:fillRect/>
          </a:stretch>
        </p:blipFill>
        <p:spPr>
          <a:xfrm>
            <a:off x="6334540" y="244880"/>
            <a:ext cx="2054086" cy="1915334"/>
          </a:xfrm>
          <a:prstGeom prst="rect">
            <a:avLst/>
          </a:prstGeom>
        </p:spPr>
      </p:pic>
    </p:spTree>
    <p:extLst>
      <p:ext uri="{BB962C8B-B14F-4D97-AF65-F5344CB8AC3E}">
        <p14:creationId xmlns:p14="http://schemas.microsoft.com/office/powerpoint/2010/main" val="3088164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is one body…”</a:t>
            </a:r>
          </a:p>
        </p:txBody>
      </p:sp>
      <p:sp>
        <p:nvSpPr>
          <p:cNvPr id="3" name="Content Placeholder 2"/>
          <p:cNvSpPr>
            <a:spLocks noGrp="1"/>
          </p:cNvSpPr>
          <p:nvPr>
            <p:ph idx="1"/>
          </p:nvPr>
        </p:nvSpPr>
        <p:spPr>
          <a:xfrm>
            <a:off x="628650" y="1825624"/>
            <a:ext cx="7886700" cy="4845631"/>
          </a:xfrm>
        </p:spPr>
        <p:txBody>
          <a:bodyPr/>
          <a:lstStyle/>
          <a:p>
            <a:endParaRPr lang="en-US" dirty="0"/>
          </a:p>
          <a:p>
            <a:pPr marL="0" indent="0">
              <a:buNone/>
            </a:pPr>
            <a:r>
              <a:rPr lang="en-US" dirty="0"/>
              <a:t>What is the significance to the “unity of the Spirit”?</a:t>
            </a:r>
          </a:p>
          <a:p>
            <a:r>
              <a:rPr lang="en-US" dirty="0"/>
              <a:t>Common standard of authority – Jesus Christ</a:t>
            </a:r>
          </a:p>
          <a:p>
            <a:r>
              <a:rPr lang="en-US" dirty="0"/>
              <a:t>Denominationalism is sinful</a:t>
            </a:r>
          </a:p>
          <a:p>
            <a:pPr lvl="1"/>
            <a:r>
              <a:rPr lang="en-US" dirty="0"/>
              <a:t>Paul used to be in a sect before he became a Christian!</a:t>
            </a:r>
          </a:p>
        </p:txBody>
      </p:sp>
      <p:pic>
        <p:nvPicPr>
          <p:cNvPr id="5" name="Picture 4">
            <a:extLst>
              <a:ext uri="{FF2B5EF4-FFF2-40B4-BE49-F238E27FC236}">
                <a16:creationId xmlns:a16="http://schemas.microsoft.com/office/drawing/2014/main" id="{050EB604-CF78-4786-9747-0D58F1918DD1}"/>
              </a:ext>
            </a:extLst>
          </p:cNvPr>
          <p:cNvPicPr>
            <a:picLocks noChangeAspect="1"/>
          </p:cNvPicPr>
          <p:nvPr/>
        </p:nvPicPr>
        <p:blipFill>
          <a:blip r:embed="rId2"/>
          <a:stretch>
            <a:fillRect/>
          </a:stretch>
        </p:blipFill>
        <p:spPr>
          <a:xfrm>
            <a:off x="6334540" y="244880"/>
            <a:ext cx="2054086" cy="1915334"/>
          </a:xfrm>
          <a:prstGeom prst="rect">
            <a:avLst/>
          </a:prstGeom>
        </p:spPr>
      </p:pic>
    </p:spTree>
    <p:extLst>
      <p:ext uri="{BB962C8B-B14F-4D97-AF65-F5344CB8AC3E}">
        <p14:creationId xmlns:p14="http://schemas.microsoft.com/office/powerpoint/2010/main" val="3984600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04564" y="476518"/>
            <a:ext cx="3786388" cy="3915177"/>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348537" y="476518"/>
            <a:ext cx="2498441" cy="584775"/>
          </a:xfrm>
          <a:prstGeom prst="rect">
            <a:avLst/>
          </a:prstGeom>
          <a:noFill/>
        </p:spPr>
        <p:txBody>
          <a:bodyPr wrap="none" rtlCol="0">
            <a:spAutoFit/>
          </a:bodyPr>
          <a:lstStyle/>
          <a:p>
            <a:r>
              <a:rPr lang="en-US" sz="3200" dirty="0"/>
              <a:t>Jewish Nation</a:t>
            </a:r>
          </a:p>
        </p:txBody>
      </p:sp>
      <p:sp>
        <p:nvSpPr>
          <p:cNvPr id="4" name="Rectangle 3"/>
          <p:cNvSpPr/>
          <p:nvPr/>
        </p:nvSpPr>
        <p:spPr>
          <a:xfrm>
            <a:off x="2799006" y="2526800"/>
            <a:ext cx="1700011"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799007" y="1110267"/>
            <a:ext cx="1700011"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PHARISEES</a:t>
            </a:r>
          </a:p>
        </p:txBody>
      </p:sp>
      <p:sp>
        <p:nvSpPr>
          <p:cNvPr id="6" name="Rectangle 5"/>
          <p:cNvSpPr/>
          <p:nvPr/>
        </p:nvSpPr>
        <p:spPr>
          <a:xfrm>
            <a:off x="4593461" y="1110267"/>
            <a:ext cx="1807339"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SADDUCEES</a:t>
            </a:r>
          </a:p>
        </p:txBody>
      </p:sp>
      <p:sp>
        <p:nvSpPr>
          <p:cNvPr id="7" name="Rectangle 6"/>
          <p:cNvSpPr/>
          <p:nvPr/>
        </p:nvSpPr>
        <p:spPr>
          <a:xfrm>
            <a:off x="4593461" y="1817389"/>
            <a:ext cx="1807339"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799008" y="1817389"/>
            <a:ext cx="1700011"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3096614" y="1935376"/>
            <a:ext cx="1104791" cy="369332"/>
          </a:xfrm>
          <a:prstGeom prst="rect">
            <a:avLst/>
          </a:prstGeom>
        </p:spPr>
        <p:txBody>
          <a:bodyPr wrap="none">
            <a:spAutoFit/>
          </a:bodyPr>
          <a:lstStyle/>
          <a:p>
            <a:pPr algn="ctr"/>
            <a:r>
              <a:rPr lang="en-US" dirty="0"/>
              <a:t>ESSENES</a:t>
            </a:r>
          </a:p>
        </p:txBody>
      </p:sp>
      <p:sp>
        <p:nvSpPr>
          <p:cNvPr id="12" name="Rectangle 11"/>
          <p:cNvSpPr/>
          <p:nvPr/>
        </p:nvSpPr>
        <p:spPr>
          <a:xfrm>
            <a:off x="2902226" y="2634828"/>
            <a:ext cx="1497495" cy="369332"/>
          </a:xfrm>
          <a:prstGeom prst="rect">
            <a:avLst/>
          </a:prstGeom>
        </p:spPr>
        <p:txBody>
          <a:bodyPr wrap="square">
            <a:spAutoFit/>
          </a:bodyPr>
          <a:lstStyle/>
          <a:p>
            <a:pPr algn="ctr"/>
            <a:r>
              <a:rPr lang="en-US" dirty="0"/>
              <a:t>HERODIANS</a:t>
            </a:r>
          </a:p>
        </p:txBody>
      </p:sp>
      <p:sp>
        <p:nvSpPr>
          <p:cNvPr id="13" name="Rectangle 12"/>
          <p:cNvSpPr/>
          <p:nvPr/>
        </p:nvSpPr>
        <p:spPr>
          <a:xfrm>
            <a:off x="4796625" y="1919922"/>
            <a:ext cx="1365635" cy="369332"/>
          </a:xfrm>
          <a:prstGeom prst="rect">
            <a:avLst/>
          </a:prstGeom>
        </p:spPr>
        <p:txBody>
          <a:bodyPr wrap="square">
            <a:spAutoFit/>
          </a:bodyPr>
          <a:lstStyle/>
          <a:p>
            <a:pPr algn="ctr"/>
            <a:r>
              <a:rPr lang="en-US" dirty="0"/>
              <a:t>ZEALOTS</a:t>
            </a:r>
          </a:p>
        </p:txBody>
      </p:sp>
      <p:sp>
        <p:nvSpPr>
          <p:cNvPr id="14" name="TextBox 13"/>
          <p:cNvSpPr txBox="1"/>
          <p:nvPr/>
        </p:nvSpPr>
        <p:spPr>
          <a:xfrm>
            <a:off x="1300765" y="4919730"/>
            <a:ext cx="6761409" cy="1477328"/>
          </a:xfrm>
          <a:prstGeom prst="rect">
            <a:avLst/>
          </a:prstGeom>
          <a:noFill/>
        </p:spPr>
        <p:txBody>
          <a:bodyPr wrap="square" rtlCol="0">
            <a:spAutoFit/>
          </a:bodyPr>
          <a:lstStyle/>
          <a:p>
            <a:r>
              <a:rPr lang="en-US" dirty="0"/>
              <a:t>Paul’s description of himself before his conversion:  “Circumcised the eighth day, of the nation of Israel, of the tribe of Benjamin, a Hebrew of Hebrews; as to the Law, a Pharisee; as to zeal, a persecutor of the church; as to the righteousness which is in the Law, found blameless.”  </a:t>
            </a:r>
            <a:r>
              <a:rPr lang="en-US" b="1" i="1" dirty="0"/>
              <a:t>(Philippians 3:5-6)</a:t>
            </a:r>
          </a:p>
        </p:txBody>
      </p:sp>
    </p:spTree>
    <p:extLst>
      <p:ext uri="{BB962C8B-B14F-4D97-AF65-F5344CB8AC3E}">
        <p14:creationId xmlns:p14="http://schemas.microsoft.com/office/powerpoint/2010/main" val="1389539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04564" y="476518"/>
            <a:ext cx="3786388" cy="3915177"/>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348537" y="476518"/>
            <a:ext cx="2498441" cy="584775"/>
          </a:xfrm>
          <a:prstGeom prst="rect">
            <a:avLst/>
          </a:prstGeom>
          <a:noFill/>
        </p:spPr>
        <p:txBody>
          <a:bodyPr wrap="none" rtlCol="0">
            <a:spAutoFit/>
          </a:bodyPr>
          <a:lstStyle/>
          <a:p>
            <a:r>
              <a:rPr lang="en-US" sz="3200" dirty="0"/>
              <a:t>Jewish Nation</a:t>
            </a:r>
          </a:p>
        </p:txBody>
      </p:sp>
      <p:sp>
        <p:nvSpPr>
          <p:cNvPr id="4" name="Rectangle 3"/>
          <p:cNvSpPr/>
          <p:nvPr/>
        </p:nvSpPr>
        <p:spPr>
          <a:xfrm>
            <a:off x="2799006" y="2526800"/>
            <a:ext cx="1700011"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799007" y="1110267"/>
            <a:ext cx="1700011"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PHARISEES</a:t>
            </a:r>
          </a:p>
        </p:txBody>
      </p:sp>
      <p:sp>
        <p:nvSpPr>
          <p:cNvPr id="6" name="Rectangle 5"/>
          <p:cNvSpPr/>
          <p:nvPr/>
        </p:nvSpPr>
        <p:spPr>
          <a:xfrm>
            <a:off x="4593461" y="1110267"/>
            <a:ext cx="1807339"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SADDUCEES</a:t>
            </a:r>
          </a:p>
        </p:txBody>
      </p:sp>
      <p:sp>
        <p:nvSpPr>
          <p:cNvPr id="7" name="Rectangle 6"/>
          <p:cNvSpPr/>
          <p:nvPr/>
        </p:nvSpPr>
        <p:spPr>
          <a:xfrm>
            <a:off x="4593461" y="1817389"/>
            <a:ext cx="1807339"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799008" y="1817389"/>
            <a:ext cx="1700011"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799006" y="1935376"/>
            <a:ext cx="1652599" cy="369332"/>
          </a:xfrm>
          <a:prstGeom prst="rect">
            <a:avLst/>
          </a:prstGeom>
        </p:spPr>
        <p:txBody>
          <a:bodyPr wrap="square">
            <a:spAutoFit/>
          </a:bodyPr>
          <a:lstStyle/>
          <a:p>
            <a:pPr algn="ctr"/>
            <a:r>
              <a:rPr lang="en-US" dirty="0"/>
              <a:t>ESSENES</a:t>
            </a:r>
          </a:p>
        </p:txBody>
      </p:sp>
      <p:sp>
        <p:nvSpPr>
          <p:cNvPr id="12" name="Rectangle 11"/>
          <p:cNvSpPr/>
          <p:nvPr/>
        </p:nvSpPr>
        <p:spPr>
          <a:xfrm>
            <a:off x="2799006" y="2634828"/>
            <a:ext cx="1652599" cy="369332"/>
          </a:xfrm>
          <a:prstGeom prst="rect">
            <a:avLst/>
          </a:prstGeom>
        </p:spPr>
        <p:txBody>
          <a:bodyPr wrap="square">
            <a:spAutoFit/>
          </a:bodyPr>
          <a:lstStyle/>
          <a:p>
            <a:pPr algn="ctr"/>
            <a:r>
              <a:rPr lang="en-US" dirty="0"/>
              <a:t>HERODIANS</a:t>
            </a:r>
          </a:p>
        </p:txBody>
      </p:sp>
      <p:sp>
        <p:nvSpPr>
          <p:cNvPr id="13" name="Rectangle 12"/>
          <p:cNvSpPr/>
          <p:nvPr/>
        </p:nvSpPr>
        <p:spPr>
          <a:xfrm>
            <a:off x="4593461" y="1919922"/>
            <a:ext cx="1807339" cy="369332"/>
          </a:xfrm>
          <a:prstGeom prst="rect">
            <a:avLst/>
          </a:prstGeom>
        </p:spPr>
        <p:txBody>
          <a:bodyPr wrap="square">
            <a:spAutoFit/>
          </a:bodyPr>
          <a:lstStyle/>
          <a:p>
            <a:pPr algn="ctr"/>
            <a:r>
              <a:rPr lang="en-US" dirty="0"/>
              <a:t>ZEALOTS</a:t>
            </a:r>
          </a:p>
        </p:txBody>
      </p:sp>
      <p:sp>
        <p:nvSpPr>
          <p:cNvPr id="14" name="TextBox 13"/>
          <p:cNvSpPr txBox="1"/>
          <p:nvPr/>
        </p:nvSpPr>
        <p:spPr>
          <a:xfrm>
            <a:off x="1300765" y="4919730"/>
            <a:ext cx="6761409" cy="1477328"/>
          </a:xfrm>
          <a:prstGeom prst="rect">
            <a:avLst/>
          </a:prstGeom>
          <a:noFill/>
        </p:spPr>
        <p:txBody>
          <a:bodyPr wrap="square" rtlCol="0">
            <a:spAutoFit/>
          </a:bodyPr>
          <a:lstStyle/>
          <a:p>
            <a:r>
              <a:rPr lang="en-US" dirty="0"/>
              <a:t>Paul’s description of himself before his conversion:  “Circumcised the eighth day, of the nation of Israel, of the tribe of Benjamin, a Hebrew of Hebrews; as to the Law, a Pharisee; as to zeal, a persecutor of the church; as to the righteousness which is in the Law, found blameless.”  </a:t>
            </a:r>
            <a:r>
              <a:rPr lang="en-US" b="1" i="1" dirty="0"/>
              <a:t>(Philippians 3:5-6)</a:t>
            </a:r>
          </a:p>
        </p:txBody>
      </p:sp>
      <p:sp>
        <p:nvSpPr>
          <p:cNvPr id="9" name="TextBox 8"/>
          <p:cNvSpPr txBox="1"/>
          <p:nvPr/>
        </p:nvSpPr>
        <p:spPr>
          <a:xfrm>
            <a:off x="7792278" y="1866718"/>
            <a:ext cx="1218053" cy="461665"/>
          </a:xfrm>
          <a:prstGeom prst="rect">
            <a:avLst/>
          </a:prstGeom>
          <a:noFill/>
        </p:spPr>
        <p:txBody>
          <a:bodyPr wrap="square" rtlCol="0">
            <a:spAutoFit/>
          </a:bodyPr>
          <a:lstStyle/>
          <a:p>
            <a:r>
              <a:rPr lang="en-US" sz="2400" dirty="0"/>
              <a:t>Simon?</a:t>
            </a:r>
          </a:p>
        </p:txBody>
      </p:sp>
      <p:sp>
        <p:nvSpPr>
          <p:cNvPr id="11" name="Right Arrow 10"/>
          <p:cNvSpPr/>
          <p:nvPr/>
        </p:nvSpPr>
        <p:spPr>
          <a:xfrm rot="10800000">
            <a:off x="6138510" y="1951119"/>
            <a:ext cx="1653768" cy="2924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34893" y="1182863"/>
            <a:ext cx="716671" cy="461665"/>
          </a:xfrm>
          <a:prstGeom prst="rect">
            <a:avLst/>
          </a:prstGeom>
          <a:noFill/>
        </p:spPr>
        <p:txBody>
          <a:bodyPr wrap="none" rtlCol="0">
            <a:spAutoFit/>
          </a:bodyPr>
          <a:lstStyle/>
          <a:p>
            <a:r>
              <a:rPr lang="en-US" sz="2400" dirty="0"/>
              <a:t>Paul</a:t>
            </a:r>
          </a:p>
        </p:txBody>
      </p:sp>
      <p:sp>
        <p:nvSpPr>
          <p:cNvPr id="16" name="Right Arrow 15"/>
          <p:cNvSpPr/>
          <p:nvPr/>
        </p:nvSpPr>
        <p:spPr>
          <a:xfrm>
            <a:off x="1051564" y="1259705"/>
            <a:ext cx="1923664" cy="2924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0370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04564" y="476518"/>
            <a:ext cx="3786388" cy="3915177"/>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348537" y="476518"/>
            <a:ext cx="2498441" cy="584775"/>
          </a:xfrm>
          <a:prstGeom prst="rect">
            <a:avLst/>
          </a:prstGeom>
          <a:noFill/>
        </p:spPr>
        <p:txBody>
          <a:bodyPr wrap="none" rtlCol="0">
            <a:spAutoFit/>
          </a:bodyPr>
          <a:lstStyle/>
          <a:p>
            <a:r>
              <a:rPr lang="en-US" sz="3200" dirty="0"/>
              <a:t>Jewish Nation</a:t>
            </a:r>
          </a:p>
        </p:txBody>
      </p:sp>
      <p:sp>
        <p:nvSpPr>
          <p:cNvPr id="4" name="Rectangle 3"/>
          <p:cNvSpPr/>
          <p:nvPr/>
        </p:nvSpPr>
        <p:spPr>
          <a:xfrm>
            <a:off x="2799006" y="2526800"/>
            <a:ext cx="1700011"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799007" y="1110267"/>
            <a:ext cx="1700011"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PHARISEES</a:t>
            </a:r>
          </a:p>
        </p:txBody>
      </p:sp>
      <p:sp>
        <p:nvSpPr>
          <p:cNvPr id="6" name="Rectangle 5"/>
          <p:cNvSpPr/>
          <p:nvPr/>
        </p:nvSpPr>
        <p:spPr>
          <a:xfrm>
            <a:off x="4593461" y="1110267"/>
            <a:ext cx="1807339"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SADDUCEES</a:t>
            </a:r>
          </a:p>
        </p:txBody>
      </p:sp>
      <p:sp>
        <p:nvSpPr>
          <p:cNvPr id="7" name="Rectangle 6"/>
          <p:cNvSpPr/>
          <p:nvPr/>
        </p:nvSpPr>
        <p:spPr>
          <a:xfrm>
            <a:off x="4593461" y="1817389"/>
            <a:ext cx="1807339"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799008" y="1817389"/>
            <a:ext cx="1700011"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799006" y="1935376"/>
            <a:ext cx="1652599" cy="369332"/>
          </a:xfrm>
          <a:prstGeom prst="rect">
            <a:avLst/>
          </a:prstGeom>
        </p:spPr>
        <p:txBody>
          <a:bodyPr wrap="square">
            <a:spAutoFit/>
          </a:bodyPr>
          <a:lstStyle/>
          <a:p>
            <a:pPr algn="ctr"/>
            <a:r>
              <a:rPr lang="en-US" dirty="0"/>
              <a:t>ESSENES</a:t>
            </a:r>
          </a:p>
        </p:txBody>
      </p:sp>
      <p:sp>
        <p:nvSpPr>
          <p:cNvPr id="12" name="Rectangle 11"/>
          <p:cNvSpPr/>
          <p:nvPr/>
        </p:nvSpPr>
        <p:spPr>
          <a:xfrm>
            <a:off x="2799006" y="2634828"/>
            <a:ext cx="1652599" cy="369332"/>
          </a:xfrm>
          <a:prstGeom prst="rect">
            <a:avLst/>
          </a:prstGeom>
        </p:spPr>
        <p:txBody>
          <a:bodyPr wrap="square">
            <a:spAutoFit/>
          </a:bodyPr>
          <a:lstStyle/>
          <a:p>
            <a:pPr algn="ctr"/>
            <a:r>
              <a:rPr lang="en-US" dirty="0"/>
              <a:t>HERODIANS</a:t>
            </a:r>
          </a:p>
        </p:txBody>
      </p:sp>
      <p:sp>
        <p:nvSpPr>
          <p:cNvPr id="13" name="Rectangle 12"/>
          <p:cNvSpPr/>
          <p:nvPr/>
        </p:nvSpPr>
        <p:spPr>
          <a:xfrm>
            <a:off x="4593461" y="1919922"/>
            <a:ext cx="1807339" cy="369332"/>
          </a:xfrm>
          <a:prstGeom prst="rect">
            <a:avLst/>
          </a:prstGeom>
        </p:spPr>
        <p:txBody>
          <a:bodyPr wrap="square">
            <a:spAutoFit/>
          </a:bodyPr>
          <a:lstStyle/>
          <a:p>
            <a:pPr algn="ctr"/>
            <a:r>
              <a:rPr lang="en-US" dirty="0"/>
              <a:t>ZEALOTS</a:t>
            </a:r>
          </a:p>
        </p:txBody>
      </p:sp>
      <p:sp>
        <p:nvSpPr>
          <p:cNvPr id="14" name="TextBox 13"/>
          <p:cNvSpPr txBox="1"/>
          <p:nvPr/>
        </p:nvSpPr>
        <p:spPr>
          <a:xfrm>
            <a:off x="1300765" y="4919730"/>
            <a:ext cx="6761409" cy="1477328"/>
          </a:xfrm>
          <a:prstGeom prst="rect">
            <a:avLst/>
          </a:prstGeom>
          <a:noFill/>
        </p:spPr>
        <p:txBody>
          <a:bodyPr wrap="square" rtlCol="0">
            <a:spAutoFit/>
          </a:bodyPr>
          <a:lstStyle/>
          <a:p>
            <a:r>
              <a:rPr lang="en-US" dirty="0"/>
              <a:t>Paul’s description of himself before his conversion:  “Circumcised the eighth day, of the nation of Israel, of the tribe of Benjamin, a Hebrew of Hebrews; as to the Law, a Pharisee; as to zeal, a persecutor of the church; as to the righteousness which is in the Law, found blameless.”  </a:t>
            </a:r>
            <a:r>
              <a:rPr lang="en-US" b="1" i="1" dirty="0"/>
              <a:t>(Philippians 3:5-6)</a:t>
            </a:r>
          </a:p>
        </p:txBody>
      </p:sp>
      <p:sp>
        <p:nvSpPr>
          <p:cNvPr id="9" name="TextBox 8"/>
          <p:cNvSpPr txBox="1"/>
          <p:nvPr/>
        </p:nvSpPr>
        <p:spPr>
          <a:xfrm>
            <a:off x="7805530" y="1866718"/>
            <a:ext cx="1204802" cy="461665"/>
          </a:xfrm>
          <a:prstGeom prst="rect">
            <a:avLst/>
          </a:prstGeom>
          <a:noFill/>
        </p:spPr>
        <p:txBody>
          <a:bodyPr wrap="square" rtlCol="0">
            <a:spAutoFit/>
          </a:bodyPr>
          <a:lstStyle/>
          <a:p>
            <a:r>
              <a:rPr lang="en-US" sz="2400" dirty="0"/>
              <a:t>Simon?</a:t>
            </a:r>
          </a:p>
        </p:txBody>
      </p:sp>
      <p:sp>
        <p:nvSpPr>
          <p:cNvPr id="11" name="Right Arrow 10"/>
          <p:cNvSpPr/>
          <p:nvPr/>
        </p:nvSpPr>
        <p:spPr>
          <a:xfrm rot="10800000">
            <a:off x="6138510" y="1919922"/>
            <a:ext cx="1667020" cy="3236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34893" y="1182863"/>
            <a:ext cx="716671" cy="461665"/>
          </a:xfrm>
          <a:prstGeom prst="rect">
            <a:avLst/>
          </a:prstGeom>
          <a:noFill/>
        </p:spPr>
        <p:txBody>
          <a:bodyPr wrap="none" rtlCol="0">
            <a:spAutoFit/>
          </a:bodyPr>
          <a:lstStyle/>
          <a:p>
            <a:r>
              <a:rPr lang="en-US" sz="2400" dirty="0"/>
              <a:t>Paul</a:t>
            </a:r>
          </a:p>
        </p:txBody>
      </p:sp>
      <p:sp>
        <p:nvSpPr>
          <p:cNvPr id="16" name="Right Arrow 15"/>
          <p:cNvSpPr/>
          <p:nvPr/>
        </p:nvSpPr>
        <p:spPr>
          <a:xfrm>
            <a:off x="1051564" y="1259705"/>
            <a:ext cx="1923664" cy="2924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334892" y="2328383"/>
            <a:ext cx="2171925" cy="1200329"/>
          </a:xfrm>
          <a:prstGeom prst="rect">
            <a:avLst/>
          </a:prstGeom>
          <a:noFill/>
        </p:spPr>
        <p:txBody>
          <a:bodyPr wrap="square" rtlCol="0">
            <a:spAutoFit/>
          </a:bodyPr>
          <a:lstStyle/>
          <a:p>
            <a:r>
              <a:rPr lang="en-US" b="1" dirty="0"/>
              <a:t>Question:  What sect  was Jesus a member of?  What about John the Baptist?</a:t>
            </a:r>
          </a:p>
        </p:txBody>
      </p:sp>
    </p:spTree>
    <p:extLst>
      <p:ext uri="{BB962C8B-B14F-4D97-AF65-F5344CB8AC3E}">
        <p14:creationId xmlns:p14="http://schemas.microsoft.com/office/powerpoint/2010/main" val="999784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Ephesians 4:1-6</a:t>
            </a:r>
          </a:p>
        </p:txBody>
      </p:sp>
      <p:sp>
        <p:nvSpPr>
          <p:cNvPr id="3" name="Content Placeholder 2"/>
          <p:cNvSpPr>
            <a:spLocks noGrp="1"/>
          </p:cNvSpPr>
          <p:nvPr>
            <p:ph idx="1"/>
          </p:nvPr>
        </p:nvSpPr>
        <p:spPr/>
        <p:txBody>
          <a:bodyPr/>
          <a:lstStyle/>
          <a:p>
            <a:r>
              <a:rPr lang="en-US" dirty="0"/>
              <a:t>“Therefore I, the prisoner of the Lord, implore you to walk in a manner worthy of the calling with which you have been called, with all humility and gentleness, with patience, showing tolerance for one another in love, being diligent to preserve the unity of the Spirit in the bond of peace.  There is one body and one Spirit, just as you are called in one hope of your calling; one Lord, one faith, one baptism, one God and Father of all who is over all and through all and in all.”</a:t>
            </a:r>
          </a:p>
        </p:txBody>
      </p:sp>
    </p:spTree>
    <p:extLst>
      <p:ext uri="{BB962C8B-B14F-4D97-AF65-F5344CB8AC3E}">
        <p14:creationId xmlns:p14="http://schemas.microsoft.com/office/powerpoint/2010/main" val="2218183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04564" y="476518"/>
            <a:ext cx="3786388" cy="3915177"/>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2996747" y="476518"/>
            <a:ext cx="3158044" cy="584775"/>
          </a:xfrm>
          <a:prstGeom prst="rect">
            <a:avLst/>
          </a:prstGeom>
          <a:noFill/>
        </p:spPr>
        <p:txBody>
          <a:bodyPr wrap="none" rtlCol="0">
            <a:spAutoFit/>
          </a:bodyPr>
          <a:lstStyle/>
          <a:p>
            <a:r>
              <a:rPr lang="en-US" sz="3200" dirty="0"/>
              <a:t>Corinthian church</a:t>
            </a:r>
          </a:p>
        </p:txBody>
      </p:sp>
      <p:sp>
        <p:nvSpPr>
          <p:cNvPr id="5" name="Rectangle 4"/>
          <p:cNvSpPr/>
          <p:nvPr/>
        </p:nvSpPr>
        <p:spPr>
          <a:xfrm>
            <a:off x="2799007" y="1110267"/>
            <a:ext cx="1700011"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PAULITES</a:t>
            </a:r>
          </a:p>
        </p:txBody>
      </p:sp>
      <p:sp>
        <p:nvSpPr>
          <p:cNvPr id="6" name="Rectangle 5"/>
          <p:cNvSpPr/>
          <p:nvPr/>
        </p:nvSpPr>
        <p:spPr>
          <a:xfrm>
            <a:off x="4593461" y="1110267"/>
            <a:ext cx="1807339"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APOLLOSITES</a:t>
            </a:r>
          </a:p>
        </p:txBody>
      </p:sp>
      <p:sp>
        <p:nvSpPr>
          <p:cNvPr id="7" name="Rectangle 6"/>
          <p:cNvSpPr/>
          <p:nvPr/>
        </p:nvSpPr>
        <p:spPr>
          <a:xfrm>
            <a:off x="4593461" y="1817389"/>
            <a:ext cx="1807339"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799008" y="1817389"/>
            <a:ext cx="1700011"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799007" y="1935376"/>
            <a:ext cx="1700011" cy="369332"/>
          </a:xfrm>
          <a:prstGeom prst="rect">
            <a:avLst/>
          </a:prstGeom>
        </p:spPr>
        <p:txBody>
          <a:bodyPr wrap="square">
            <a:spAutoFit/>
          </a:bodyPr>
          <a:lstStyle/>
          <a:p>
            <a:pPr algn="ctr"/>
            <a:r>
              <a:rPr lang="en-US" dirty="0"/>
              <a:t>CEPHASITES</a:t>
            </a:r>
          </a:p>
        </p:txBody>
      </p:sp>
      <p:sp>
        <p:nvSpPr>
          <p:cNvPr id="13" name="Rectangle 12"/>
          <p:cNvSpPr/>
          <p:nvPr/>
        </p:nvSpPr>
        <p:spPr>
          <a:xfrm>
            <a:off x="4593460" y="1919922"/>
            <a:ext cx="1807340" cy="369332"/>
          </a:xfrm>
          <a:prstGeom prst="rect">
            <a:avLst/>
          </a:prstGeom>
        </p:spPr>
        <p:txBody>
          <a:bodyPr wrap="square">
            <a:spAutoFit/>
          </a:bodyPr>
          <a:lstStyle/>
          <a:p>
            <a:pPr algn="ctr"/>
            <a:r>
              <a:rPr lang="en-US" dirty="0"/>
              <a:t>CHRISTITES</a:t>
            </a:r>
          </a:p>
        </p:txBody>
      </p:sp>
      <p:sp>
        <p:nvSpPr>
          <p:cNvPr id="14" name="TextBox 13"/>
          <p:cNvSpPr txBox="1"/>
          <p:nvPr/>
        </p:nvSpPr>
        <p:spPr>
          <a:xfrm>
            <a:off x="390657" y="4547626"/>
            <a:ext cx="8216721" cy="2031325"/>
          </a:xfrm>
          <a:prstGeom prst="rect">
            <a:avLst/>
          </a:prstGeom>
          <a:noFill/>
        </p:spPr>
        <p:txBody>
          <a:bodyPr wrap="square" rtlCol="0">
            <a:spAutoFit/>
          </a:bodyPr>
          <a:lstStyle/>
          <a:p>
            <a:r>
              <a:rPr lang="en-US" dirty="0"/>
              <a:t>“Now I exhort you, brethren, by the name of our Lord Jesus Christ, that you all agree and that there be no divisions among you, but that you be made complete in the same mind and in the same judgment.  For I have been informed concerning you, my brethren, by Chloe’s people, that there are quarrels among you.  Now I mean this, that each one of you is saying, ‘I am of Paul,’ and ‘I of Apollos’ and ‘I of Cephas,’ and ‘I of Christ.’  Has Christ been divided?  Paul was not crucified for you, was he?  Or were you baptized in the name of Paul?”  </a:t>
            </a:r>
            <a:r>
              <a:rPr lang="en-US" b="1" i="1" dirty="0"/>
              <a:t>(1 Corinthians 1:10-13)</a:t>
            </a:r>
          </a:p>
        </p:txBody>
      </p:sp>
    </p:spTree>
    <p:extLst>
      <p:ext uri="{BB962C8B-B14F-4D97-AF65-F5344CB8AC3E}">
        <p14:creationId xmlns:p14="http://schemas.microsoft.com/office/powerpoint/2010/main" val="2623391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43211" y="360609"/>
            <a:ext cx="3786388" cy="3915177"/>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916557" y="360609"/>
            <a:ext cx="2809460" cy="584775"/>
          </a:xfrm>
          <a:prstGeom prst="rect">
            <a:avLst/>
          </a:prstGeom>
          <a:noFill/>
        </p:spPr>
        <p:txBody>
          <a:bodyPr wrap="square" rtlCol="0">
            <a:spAutoFit/>
          </a:bodyPr>
          <a:lstStyle/>
          <a:p>
            <a:r>
              <a:rPr lang="en-US" sz="3200" dirty="0"/>
              <a:t>Christ’s church</a:t>
            </a:r>
          </a:p>
        </p:txBody>
      </p:sp>
      <p:sp>
        <p:nvSpPr>
          <p:cNvPr id="5" name="Rectangle 4"/>
          <p:cNvSpPr/>
          <p:nvPr/>
        </p:nvSpPr>
        <p:spPr>
          <a:xfrm>
            <a:off x="4537654" y="994358"/>
            <a:ext cx="1700011"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BAPTISTS</a:t>
            </a:r>
          </a:p>
        </p:txBody>
      </p:sp>
      <p:sp>
        <p:nvSpPr>
          <p:cNvPr id="6" name="Rectangle 5"/>
          <p:cNvSpPr/>
          <p:nvPr/>
        </p:nvSpPr>
        <p:spPr>
          <a:xfrm>
            <a:off x="6332108" y="994358"/>
            <a:ext cx="1807339"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METHODISTS</a:t>
            </a:r>
          </a:p>
        </p:txBody>
      </p:sp>
      <p:sp>
        <p:nvSpPr>
          <p:cNvPr id="7" name="Rectangle 6"/>
          <p:cNvSpPr/>
          <p:nvPr/>
        </p:nvSpPr>
        <p:spPr>
          <a:xfrm>
            <a:off x="6332108" y="1701480"/>
            <a:ext cx="1807339"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537655" y="1701480"/>
            <a:ext cx="1700011" cy="605307"/>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443210" y="1819467"/>
            <a:ext cx="1888897" cy="369332"/>
          </a:xfrm>
          <a:prstGeom prst="rect">
            <a:avLst/>
          </a:prstGeom>
        </p:spPr>
        <p:txBody>
          <a:bodyPr wrap="square">
            <a:spAutoFit/>
          </a:bodyPr>
          <a:lstStyle/>
          <a:p>
            <a:pPr algn="ctr"/>
            <a:r>
              <a:rPr lang="en-US" dirty="0"/>
              <a:t>PRESBYTERIANS</a:t>
            </a:r>
          </a:p>
        </p:txBody>
      </p:sp>
      <p:sp>
        <p:nvSpPr>
          <p:cNvPr id="13" name="Rectangle 12"/>
          <p:cNvSpPr/>
          <p:nvPr/>
        </p:nvSpPr>
        <p:spPr>
          <a:xfrm>
            <a:off x="6364987" y="1804013"/>
            <a:ext cx="1774459" cy="369332"/>
          </a:xfrm>
          <a:prstGeom prst="rect">
            <a:avLst/>
          </a:prstGeom>
        </p:spPr>
        <p:txBody>
          <a:bodyPr wrap="square">
            <a:spAutoFit/>
          </a:bodyPr>
          <a:lstStyle/>
          <a:p>
            <a:pPr algn="ctr"/>
            <a:r>
              <a:rPr lang="en-US" dirty="0"/>
              <a:t>LUTHERANS</a:t>
            </a:r>
          </a:p>
        </p:txBody>
      </p:sp>
      <p:sp>
        <p:nvSpPr>
          <p:cNvPr id="14" name="TextBox 13"/>
          <p:cNvSpPr txBox="1"/>
          <p:nvPr/>
        </p:nvSpPr>
        <p:spPr>
          <a:xfrm>
            <a:off x="390657" y="4547626"/>
            <a:ext cx="8216721" cy="2031325"/>
          </a:xfrm>
          <a:prstGeom prst="rect">
            <a:avLst/>
          </a:prstGeom>
          <a:noFill/>
        </p:spPr>
        <p:txBody>
          <a:bodyPr wrap="square" rtlCol="0">
            <a:spAutoFit/>
          </a:bodyPr>
          <a:lstStyle/>
          <a:p>
            <a:r>
              <a:rPr lang="en-US" dirty="0"/>
              <a:t>“Now I exhort you, brethren, by the name of our Lord Jesus Christ, that you all agree and that there be no divisions among you, but that you be made complete in the same mind and in the same judgment.  For I have been informed concerning you, my brethren, by Chloe’s people, that there are quarrels among you.  Now I mean this, that each one of you is saying, ‘I am of Paul,’ and ‘I of Apollos’ and ‘I of Cephas,’ and ‘I of Christ.’  Has Christ been divided?  Paul was not crucified for you, was he?  Or were you baptized in the name of Paul?”  </a:t>
            </a:r>
            <a:r>
              <a:rPr lang="en-US" b="1" i="1" dirty="0"/>
              <a:t>(1 Corinthians 1:10-13)</a:t>
            </a:r>
          </a:p>
        </p:txBody>
      </p:sp>
      <p:sp>
        <p:nvSpPr>
          <p:cNvPr id="4" name="TextBox 3"/>
          <p:cNvSpPr txBox="1"/>
          <p:nvPr/>
        </p:nvSpPr>
        <p:spPr>
          <a:xfrm>
            <a:off x="215358" y="360609"/>
            <a:ext cx="4100532" cy="3785652"/>
          </a:xfrm>
          <a:prstGeom prst="rect">
            <a:avLst/>
          </a:prstGeom>
          <a:noFill/>
        </p:spPr>
        <p:txBody>
          <a:bodyPr wrap="square" rtlCol="0">
            <a:spAutoFit/>
          </a:bodyPr>
          <a:lstStyle/>
          <a:p>
            <a:pPr marL="285750" indent="-285750">
              <a:buFont typeface="Arial" panose="020B0604020202020204" pitchFamily="34" charset="0"/>
              <a:buChar char="•"/>
            </a:pPr>
            <a:r>
              <a:rPr lang="en-US" sz="2400" dirty="0"/>
              <a:t>Is this really the right model for the Lord’s church?</a:t>
            </a:r>
          </a:p>
          <a:p>
            <a:pPr marL="285750" indent="-285750">
              <a:buFont typeface="Arial" panose="020B0604020202020204" pitchFamily="34" charset="0"/>
              <a:buChar char="•"/>
            </a:pPr>
            <a:r>
              <a:rPr lang="en-US" sz="2400" dirty="0"/>
              <a:t>1 Corinthians 1 condemns it.</a:t>
            </a:r>
          </a:p>
          <a:p>
            <a:pPr marL="285750" indent="-285750">
              <a:buFont typeface="Arial" panose="020B0604020202020204" pitchFamily="34" charset="0"/>
              <a:buChar char="•"/>
            </a:pPr>
            <a:r>
              <a:rPr lang="en-US" sz="2400" dirty="0"/>
              <a:t>Where is the scripture that authorizes it?</a:t>
            </a:r>
          </a:p>
          <a:p>
            <a:pPr marL="285750" indent="-285750">
              <a:buFont typeface="Arial" panose="020B0604020202020204" pitchFamily="34" charset="0"/>
              <a:buChar char="•"/>
            </a:pPr>
            <a:r>
              <a:rPr lang="en-US" sz="2400" dirty="0"/>
              <a:t>Actually separate bodies</a:t>
            </a:r>
          </a:p>
          <a:p>
            <a:pPr marL="742950" lvl="1" indent="-285750">
              <a:buFont typeface="Arial" panose="020B0604020202020204" pitchFamily="34" charset="0"/>
              <a:buChar char="•"/>
            </a:pPr>
            <a:r>
              <a:rPr lang="en-US" sz="2400" dirty="0"/>
              <a:t>Different names</a:t>
            </a:r>
          </a:p>
          <a:p>
            <a:pPr marL="742950" lvl="1" indent="-285750">
              <a:buFont typeface="Arial" panose="020B0604020202020204" pitchFamily="34" charset="0"/>
              <a:buChar char="•"/>
            </a:pPr>
            <a:r>
              <a:rPr lang="en-US" sz="2400" dirty="0"/>
              <a:t>Different organizations</a:t>
            </a:r>
          </a:p>
          <a:p>
            <a:pPr marL="742950" lvl="1" indent="-285750">
              <a:buFont typeface="Arial" panose="020B0604020202020204" pitchFamily="34" charset="0"/>
              <a:buChar char="•"/>
            </a:pPr>
            <a:r>
              <a:rPr lang="en-US" sz="2400" dirty="0"/>
              <a:t>Different creed books</a:t>
            </a:r>
          </a:p>
          <a:p>
            <a:pPr marL="742950" lvl="1" indent="-285750">
              <a:buFont typeface="Arial" panose="020B0604020202020204" pitchFamily="34" charset="0"/>
              <a:buChar char="•"/>
            </a:pPr>
            <a:r>
              <a:rPr lang="en-US" sz="2400" dirty="0"/>
              <a:t>Different doctrines</a:t>
            </a:r>
          </a:p>
        </p:txBody>
      </p:sp>
    </p:spTree>
    <p:extLst>
      <p:ext uri="{BB962C8B-B14F-4D97-AF65-F5344CB8AC3E}">
        <p14:creationId xmlns:p14="http://schemas.microsoft.com/office/powerpoint/2010/main" val="486720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is one body!</a:t>
            </a:r>
          </a:p>
        </p:txBody>
      </p:sp>
      <p:sp>
        <p:nvSpPr>
          <p:cNvPr id="3" name="Content Placeholder 2"/>
          <p:cNvSpPr>
            <a:spLocks noGrp="1"/>
          </p:cNvSpPr>
          <p:nvPr>
            <p:ph sz="half" idx="1"/>
          </p:nvPr>
        </p:nvSpPr>
        <p:spPr>
          <a:xfrm>
            <a:off x="628650" y="1825624"/>
            <a:ext cx="3886200" cy="4871389"/>
          </a:xfrm>
        </p:spPr>
        <p:txBody>
          <a:bodyPr>
            <a:normAutofit/>
          </a:bodyPr>
          <a:lstStyle/>
          <a:p>
            <a:r>
              <a:rPr lang="en-US" dirty="0"/>
              <a:t>The body of Christ is made up of individuals, not denominations!</a:t>
            </a:r>
          </a:p>
          <a:p>
            <a:r>
              <a:rPr lang="en-US" dirty="0"/>
              <a:t>When an individual obeys the gospel, God adds him to the body of the saved.</a:t>
            </a:r>
          </a:p>
          <a:p>
            <a:r>
              <a:rPr lang="en-US" dirty="0"/>
              <a:t>To join a man-made religious organization violates the will of Christ.</a:t>
            </a:r>
          </a:p>
        </p:txBody>
      </p:sp>
      <p:pic>
        <p:nvPicPr>
          <p:cNvPr id="6" name="Content Placeholder 5">
            <a:extLst>
              <a:ext uri="{FF2B5EF4-FFF2-40B4-BE49-F238E27FC236}">
                <a16:creationId xmlns:a16="http://schemas.microsoft.com/office/drawing/2014/main" id="{706B74D3-64B4-441E-B123-330EA3CB0694}"/>
              </a:ext>
            </a:extLst>
          </p:cNvPr>
          <p:cNvPicPr>
            <a:picLocks noGrp="1" noChangeAspect="1"/>
          </p:cNvPicPr>
          <p:nvPr>
            <p:ph sz="half" idx="2"/>
          </p:nvPr>
        </p:nvPicPr>
        <p:blipFill>
          <a:blip r:embed="rId2"/>
          <a:stretch>
            <a:fillRect/>
          </a:stretch>
        </p:blipFill>
        <p:spPr>
          <a:xfrm>
            <a:off x="4740275" y="1825624"/>
            <a:ext cx="3775075" cy="3520069"/>
          </a:xfrm>
          <a:prstGeom prst="rect">
            <a:avLst/>
          </a:prstGeom>
        </p:spPr>
      </p:pic>
    </p:spTree>
    <p:extLst>
      <p:ext uri="{BB962C8B-B14F-4D97-AF65-F5344CB8AC3E}">
        <p14:creationId xmlns:p14="http://schemas.microsoft.com/office/powerpoint/2010/main" val="29491571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There is one body!</a:t>
            </a:r>
          </a:p>
        </p:txBody>
      </p:sp>
      <p:sp>
        <p:nvSpPr>
          <p:cNvPr id="3" name="Content Placeholder 2"/>
          <p:cNvSpPr>
            <a:spLocks noGrp="1"/>
          </p:cNvSpPr>
          <p:nvPr>
            <p:ph sz="half" idx="1"/>
          </p:nvPr>
        </p:nvSpPr>
        <p:spPr>
          <a:xfrm>
            <a:off x="628650" y="1970510"/>
            <a:ext cx="3886200" cy="4726503"/>
          </a:xfrm>
        </p:spPr>
        <p:txBody>
          <a:bodyPr>
            <a:normAutofit/>
          </a:bodyPr>
          <a:lstStyle/>
          <a:p>
            <a:r>
              <a:rPr lang="en-US" dirty="0"/>
              <a:t>Romans 12:4-13 and 1 Corinthians 12:12-27 compare the members of Christ’s spiritual body to the members of a physical body and the lessons are invaluable…</a:t>
            </a:r>
          </a:p>
        </p:txBody>
      </p:sp>
      <p:pic>
        <p:nvPicPr>
          <p:cNvPr id="6" name="Content Placeholder 5">
            <a:extLst>
              <a:ext uri="{FF2B5EF4-FFF2-40B4-BE49-F238E27FC236}">
                <a16:creationId xmlns:a16="http://schemas.microsoft.com/office/drawing/2014/main" id="{6438FDD0-61D0-4F74-AD03-A7217070E7A2}"/>
              </a:ext>
            </a:extLst>
          </p:cNvPr>
          <p:cNvPicPr>
            <a:picLocks noGrp="1" noChangeAspect="1"/>
          </p:cNvPicPr>
          <p:nvPr>
            <p:ph sz="half" idx="2"/>
          </p:nvPr>
        </p:nvPicPr>
        <p:blipFill>
          <a:blip r:embed="rId2"/>
          <a:stretch>
            <a:fillRect/>
          </a:stretch>
        </p:blipFill>
        <p:spPr>
          <a:xfrm>
            <a:off x="4740275" y="1790685"/>
            <a:ext cx="3775075" cy="3520069"/>
          </a:xfrm>
          <a:prstGeom prst="rect">
            <a:avLst/>
          </a:prstGeom>
        </p:spPr>
      </p:pic>
    </p:spTree>
    <p:extLst>
      <p:ext uri="{BB962C8B-B14F-4D97-AF65-F5344CB8AC3E}">
        <p14:creationId xmlns:p14="http://schemas.microsoft.com/office/powerpoint/2010/main" val="5931403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12:12-25</a:t>
            </a:r>
          </a:p>
        </p:txBody>
      </p:sp>
      <p:sp>
        <p:nvSpPr>
          <p:cNvPr id="3" name="Content Placeholder 2"/>
          <p:cNvSpPr>
            <a:spLocks noGrp="1"/>
          </p:cNvSpPr>
          <p:nvPr>
            <p:ph idx="1"/>
          </p:nvPr>
        </p:nvSpPr>
        <p:spPr>
          <a:xfrm>
            <a:off x="628650" y="1825625"/>
            <a:ext cx="7886700" cy="4858510"/>
          </a:xfrm>
        </p:spPr>
        <p:txBody>
          <a:bodyPr/>
          <a:lstStyle/>
          <a:p>
            <a:r>
              <a:rPr lang="en-US" dirty="0"/>
              <a:t>“For even as the body is one and yet has many members, and all the members of the body, though they are many, are one body, so also is Christ.  For by one Spirit we were all baptized into one body, whether Jews or Greeks, whether slaves or free, and we were all made to drink of one Spirit.  For the body is not one member, but many.  If the foot says, ‘Because I am not a hand, I am not a part of the body,’ it is not for this reason any the less a part of the body.  And if the ear says, ‘Because I am not an eye, I am not a part of the body,’ it is not for this reason any the less a part of the body…”</a:t>
            </a:r>
          </a:p>
        </p:txBody>
      </p:sp>
      <p:pic>
        <p:nvPicPr>
          <p:cNvPr id="5" name="Picture 4">
            <a:extLst>
              <a:ext uri="{FF2B5EF4-FFF2-40B4-BE49-F238E27FC236}">
                <a16:creationId xmlns:a16="http://schemas.microsoft.com/office/drawing/2014/main" id="{1DD472B3-868D-4C7D-B0CE-CAEDAFC3ED5A}"/>
              </a:ext>
            </a:extLst>
          </p:cNvPr>
          <p:cNvPicPr>
            <a:picLocks noChangeAspect="1"/>
          </p:cNvPicPr>
          <p:nvPr/>
        </p:nvPicPr>
        <p:blipFill>
          <a:blip r:embed="rId2"/>
          <a:stretch>
            <a:fillRect/>
          </a:stretch>
        </p:blipFill>
        <p:spPr>
          <a:xfrm>
            <a:off x="6693368" y="244880"/>
            <a:ext cx="1695258" cy="1580745"/>
          </a:xfrm>
          <a:prstGeom prst="rect">
            <a:avLst/>
          </a:prstGeom>
        </p:spPr>
      </p:pic>
    </p:spTree>
    <p:extLst>
      <p:ext uri="{BB962C8B-B14F-4D97-AF65-F5344CB8AC3E}">
        <p14:creationId xmlns:p14="http://schemas.microsoft.com/office/powerpoint/2010/main" val="21496951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12:12-25</a:t>
            </a:r>
          </a:p>
        </p:txBody>
      </p:sp>
      <p:sp>
        <p:nvSpPr>
          <p:cNvPr id="3" name="Content Placeholder 2"/>
          <p:cNvSpPr>
            <a:spLocks noGrp="1"/>
          </p:cNvSpPr>
          <p:nvPr>
            <p:ph idx="1"/>
          </p:nvPr>
        </p:nvSpPr>
        <p:spPr>
          <a:xfrm>
            <a:off x="628650" y="1825625"/>
            <a:ext cx="7886700" cy="4858510"/>
          </a:xfrm>
        </p:spPr>
        <p:txBody>
          <a:bodyPr/>
          <a:lstStyle/>
          <a:p>
            <a:r>
              <a:rPr lang="en-US" dirty="0"/>
              <a:t>“…If the whole body were an eye, where would the hearing be?  If the whole were hearing, where would the sense of smell be?  But now God has placed the members, each one of them, in the body, just as He desired.  If they were all one member, where would the body be?  But now there are many members, but one body.  And the eye cannot say to the hand, ‘I have no need of you’; or again the head to the feet, ‘I have no need of you.’…</a:t>
            </a:r>
          </a:p>
        </p:txBody>
      </p:sp>
      <p:pic>
        <p:nvPicPr>
          <p:cNvPr id="5" name="Picture 4">
            <a:extLst>
              <a:ext uri="{FF2B5EF4-FFF2-40B4-BE49-F238E27FC236}">
                <a16:creationId xmlns:a16="http://schemas.microsoft.com/office/drawing/2014/main" id="{042634BC-BEDD-4ACF-80F1-C3A26CA156D4}"/>
              </a:ext>
            </a:extLst>
          </p:cNvPr>
          <p:cNvPicPr>
            <a:picLocks noChangeAspect="1"/>
          </p:cNvPicPr>
          <p:nvPr/>
        </p:nvPicPr>
        <p:blipFill>
          <a:blip r:embed="rId2"/>
          <a:stretch>
            <a:fillRect/>
          </a:stretch>
        </p:blipFill>
        <p:spPr>
          <a:xfrm>
            <a:off x="6693368" y="244880"/>
            <a:ext cx="1695258" cy="1580745"/>
          </a:xfrm>
          <a:prstGeom prst="rect">
            <a:avLst/>
          </a:prstGeom>
        </p:spPr>
      </p:pic>
    </p:spTree>
    <p:extLst>
      <p:ext uri="{BB962C8B-B14F-4D97-AF65-F5344CB8AC3E}">
        <p14:creationId xmlns:p14="http://schemas.microsoft.com/office/powerpoint/2010/main" val="26065697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12:12-25</a:t>
            </a:r>
          </a:p>
        </p:txBody>
      </p:sp>
      <p:sp>
        <p:nvSpPr>
          <p:cNvPr id="3" name="Content Placeholder 2"/>
          <p:cNvSpPr>
            <a:spLocks noGrp="1"/>
          </p:cNvSpPr>
          <p:nvPr>
            <p:ph idx="1"/>
          </p:nvPr>
        </p:nvSpPr>
        <p:spPr>
          <a:xfrm>
            <a:off x="628650" y="1825625"/>
            <a:ext cx="7886700" cy="4858510"/>
          </a:xfrm>
        </p:spPr>
        <p:txBody>
          <a:bodyPr/>
          <a:lstStyle/>
          <a:p>
            <a:r>
              <a:rPr lang="en-US" dirty="0"/>
              <a:t>“…On the contrary, it is much truer that the members of the body which seem to be weaker are necessary; and those members of the body which we deem less honorable, on these we bestow more abundant honor, and our less presentable members become much more presentable, whereas our more presentable members have no need of it.  But God has so composed the body, giving more abundant honor to that member which lacked, so that there may be no division in the body, but that the members may have the same care for one another.”  </a:t>
            </a:r>
          </a:p>
        </p:txBody>
      </p:sp>
      <p:pic>
        <p:nvPicPr>
          <p:cNvPr id="5" name="Picture 4">
            <a:extLst>
              <a:ext uri="{FF2B5EF4-FFF2-40B4-BE49-F238E27FC236}">
                <a16:creationId xmlns:a16="http://schemas.microsoft.com/office/drawing/2014/main" id="{F32E0CE3-EE20-4A79-A43F-BEB13F06A165}"/>
              </a:ext>
            </a:extLst>
          </p:cNvPr>
          <p:cNvPicPr>
            <a:picLocks noChangeAspect="1"/>
          </p:cNvPicPr>
          <p:nvPr/>
        </p:nvPicPr>
        <p:blipFill>
          <a:blip r:embed="rId2"/>
          <a:stretch>
            <a:fillRect/>
          </a:stretch>
        </p:blipFill>
        <p:spPr>
          <a:xfrm>
            <a:off x="6693368" y="244880"/>
            <a:ext cx="1695258" cy="1580745"/>
          </a:xfrm>
          <a:prstGeom prst="rect">
            <a:avLst/>
          </a:prstGeom>
        </p:spPr>
      </p:pic>
    </p:spTree>
    <p:extLst>
      <p:ext uri="{BB962C8B-B14F-4D97-AF65-F5344CB8AC3E}">
        <p14:creationId xmlns:p14="http://schemas.microsoft.com/office/powerpoint/2010/main" val="11514413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12:12-25</a:t>
            </a:r>
          </a:p>
        </p:txBody>
      </p:sp>
      <p:sp>
        <p:nvSpPr>
          <p:cNvPr id="3" name="Content Placeholder 2"/>
          <p:cNvSpPr>
            <a:spLocks noGrp="1"/>
          </p:cNvSpPr>
          <p:nvPr>
            <p:ph idx="1"/>
          </p:nvPr>
        </p:nvSpPr>
        <p:spPr>
          <a:xfrm>
            <a:off x="628650" y="1825625"/>
            <a:ext cx="7886700" cy="4858510"/>
          </a:xfrm>
        </p:spPr>
        <p:txBody>
          <a:bodyPr/>
          <a:lstStyle/>
          <a:p>
            <a:pPr marL="0" indent="0">
              <a:buNone/>
            </a:pPr>
            <a:r>
              <a:rPr lang="en-US" dirty="0"/>
              <a:t>Lessons from the text:</a:t>
            </a:r>
          </a:p>
          <a:p>
            <a:r>
              <a:rPr lang="en-US" dirty="0"/>
              <a:t>One member is not the body.  (v. 14)</a:t>
            </a:r>
          </a:p>
          <a:p>
            <a:r>
              <a:rPr lang="en-US" dirty="0"/>
              <a:t>We are baptized into the body of Christ. (v. 13)</a:t>
            </a:r>
          </a:p>
          <a:p>
            <a:r>
              <a:rPr lang="en-US" dirty="0"/>
              <a:t>There are no subdivisions in the body.  (v. 13)</a:t>
            </a:r>
          </a:p>
          <a:p>
            <a:r>
              <a:rPr lang="en-US" dirty="0"/>
              <a:t>Every member is important and contributes.</a:t>
            </a:r>
          </a:p>
          <a:p>
            <a:pPr lvl="1"/>
            <a:r>
              <a:rPr lang="en-US" dirty="0"/>
              <a:t>No one should say “I’m not important”</a:t>
            </a:r>
          </a:p>
          <a:p>
            <a:pPr lvl="1"/>
            <a:r>
              <a:rPr lang="en-US" dirty="0"/>
              <a:t>No one should say “You’re not important”</a:t>
            </a:r>
          </a:p>
          <a:p>
            <a:r>
              <a:rPr lang="en-US" dirty="0"/>
              <a:t>Members have care and empathy for one another.</a:t>
            </a:r>
          </a:p>
          <a:p>
            <a:r>
              <a:rPr lang="en-US" dirty="0"/>
              <a:t>End result:  No division in the body.  (v. 25)</a:t>
            </a:r>
          </a:p>
        </p:txBody>
      </p:sp>
      <p:pic>
        <p:nvPicPr>
          <p:cNvPr id="5" name="Picture 4">
            <a:extLst>
              <a:ext uri="{FF2B5EF4-FFF2-40B4-BE49-F238E27FC236}">
                <a16:creationId xmlns:a16="http://schemas.microsoft.com/office/drawing/2014/main" id="{2A82A768-30D7-4261-864F-DD5BC6E268DA}"/>
              </a:ext>
            </a:extLst>
          </p:cNvPr>
          <p:cNvPicPr>
            <a:picLocks noChangeAspect="1"/>
          </p:cNvPicPr>
          <p:nvPr/>
        </p:nvPicPr>
        <p:blipFill>
          <a:blip r:embed="rId2"/>
          <a:stretch>
            <a:fillRect/>
          </a:stretch>
        </p:blipFill>
        <p:spPr>
          <a:xfrm>
            <a:off x="6693368" y="244880"/>
            <a:ext cx="1695258" cy="1580745"/>
          </a:xfrm>
          <a:prstGeom prst="rect">
            <a:avLst/>
          </a:prstGeom>
        </p:spPr>
      </p:pic>
    </p:spTree>
    <p:extLst>
      <p:ext uri="{BB962C8B-B14F-4D97-AF65-F5344CB8AC3E}">
        <p14:creationId xmlns:p14="http://schemas.microsoft.com/office/powerpoint/2010/main" val="32293889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what have we learned?</a:t>
            </a:r>
          </a:p>
        </p:txBody>
      </p:sp>
      <p:sp>
        <p:nvSpPr>
          <p:cNvPr id="3" name="Content Placeholder 2"/>
          <p:cNvSpPr>
            <a:spLocks noGrp="1"/>
          </p:cNvSpPr>
          <p:nvPr>
            <p:ph idx="1"/>
          </p:nvPr>
        </p:nvSpPr>
        <p:spPr>
          <a:xfrm>
            <a:off x="628649" y="1690689"/>
            <a:ext cx="8099345" cy="4993446"/>
          </a:xfrm>
        </p:spPr>
        <p:txBody>
          <a:bodyPr>
            <a:normAutofit/>
          </a:bodyPr>
          <a:lstStyle/>
          <a:p>
            <a:r>
              <a:rPr lang="en-US" dirty="0"/>
              <a:t>There is one body, not many.</a:t>
            </a:r>
          </a:p>
          <a:p>
            <a:r>
              <a:rPr lang="en-US" dirty="0"/>
              <a:t>The body is unified, not divided up.</a:t>
            </a:r>
          </a:p>
          <a:p>
            <a:r>
              <a:rPr lang="en-US" dirty="0"/>
              <a:t>The body of Christ is the church of Christ.</a:t>
            </a:r>
          </a:p>
          <a:p>
            <a:r>
              <a:rPr lang="en-US" dirty="0"/>
              <a:t>Christ’s church is not a denomination, it is opposed to denominationalism in any form.</a:t>
            </a:r>
          </a:p>
          <a:p>
            <a:r>
              <a:rPr lang="en-US" dirty="0"/>
              <a:t>If you are saved, God added you to His Son’s body.</a:t>
            </a:r>
          </a:p>
          <a:p>
            <a:r>
              <a:rPr lang="en-US" dirty="0"/>
              <a:t>Once you are saved, you should never join a man-made religious organization.</a:t>
            </a:r>
          </a:p>
          <a:p>
            <a:r>
              <a:rPr lang="en-US" dirty="0"/>
              <a:t>Christians join with other Christians in their locale to work and worship together with elders and deacons.</a:t>
            </a:r>
          </a:p>
        </p:txBody>
      </p:sp>
      <p:pic>
        <p:nvPicPr>
          <p:cNvPr id="5" name="Picture 4">
            <a:extLst>
              <a:ext uri="{FF2B5EF4-FFF2-40B4-BE49-F238E27FC236}">
                <a16:creationId xmlns:a16="http://schemas.microsoft.com/office/drawing/2014/main" id="{333783AC-471D-4ACF-90BC-D5B24A95774A}"/>
              </a:ext>
            </a:extLst>
          </p:cNvPr>
          <p:cNvPicPr>
            <a:picLocks noChangeAspect="1"/>
          </p:cNvPicPr>
          <p:nvPr/>
        </p:nvPicPr>
        <p:blipFill>
          <a:blip r:embed="rId2"/>
          <a:stretch>
            <a:fillRect/>
          </a:stretch>
        </p:blipFill>
        <p:spPr>
          <a:xfrm>
            <a:off x="6926414" y="332687"/>
            <a:ext cx="1695258" cy="1580745"/>
          </a:xfrm>
          <a:prstGeom prst="rect">
            <a:avLst/>
          </a:prstGeom>
        </p:spPr>
      </p:pic>
    </p:spTree>
    <p:extLst>
      <p:ext uri="{BB962C8B-B14F-4D97-AF65-F5344CB8AC3E}">
        <p14:creationId xmlns:p14="http://schemas.microsoft.com/office/powerpoint/2010/main" val="16905960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the Bible say</a:t>
            </a:r>
            <a:br>
              <a:rPr lang="en-US" dirty="0"/>
            </a:br>
            <a:r>
              <a:rPr lang="en-US" dirty="0"/>
              <a:t>about being saved?</a:t>
            </a:r>
          </a:p>
        </p:txBody>
      </p:sp>
      <p:sp>
        <p:nvSpPr>
          <p:cNvPr id="3" name="Content Placeholder 2"/>
          <p:cNvSpPr>
            <a:spLocks noGrp="1"/>
          </p:cNvSpPr>
          <p:nvPr>
            <p:ph idx="1"/>
          </p:nvPr>
        </p:nvSpPr>
        <p:spPr>
          <a:xfrm>
            <a:off x="628649" y="1859299"/>
            <a:ext cx="8099345" cy="4824835"/>
          </a:xfrm>
        </p:spPr>
        <p:txBody>
          <a:bodyPr>
            <a:normAutofit/>
          </a:bodyPr>
          <a:lstStyle/>
          <a:p>
            <a:r>
              <a:rPr lang="en-US" dirty="0"/>
              <a:t>Without faith, it is impossible to please God </a:t>
            </a:r>
            <a:r>
              <a:rPr lang="en-US" b="1" i="1" dirty="0"/>
              <a:t>(Hebrews 11:6)</a:t>
            </a:r>
          </a:p>
          <a:p>
            <a:r>
              <a:rPr lang="en-US" dirty="0"/>
              <a:t>Confessing Christ as Lord is part of the saving process  </a:t>
            </a:r>
            <a:r>
              <a:rPr lang="en-US" b="1" i="1" dirty="0"/>
              <a:t>(Romans 10:9-10)</a:t>
            </a:r>
          </a:p>
          <a:p>
            <a:r>
              <a:rPr lang="en-US" dirty="0"/>
              <a:t>When you repent and are baptized for the remission of your sins, God will forgive you </a:t>
            </a:r>
            <a:r>
              <a:rPr lang="en-US" b="1" i="1" dirty="0"/>
              <a:t>(Acts 2:38)</a:t>
            </a:r>
          </a:p>
          <a:p>
            <a:r>
              <a:rPr lang="en-US" dirty="0"/>
              <a:t>When you are baptized, you are baptized into the one body  </a:t>
            </a:r>
            <a:r>
              <a:rPr lang="en-US" b="1" i="1" dirty="0"/>
              <a:t>(1 Corinthians 12:13)</a:t>
            </a:r>
          </a:p>
          <a:p>
            <a:r>
              <a:rPr lang="en-US" dirty="0"/>
              <a:t>Obeying the gospel won’t put you in a denomination.  You have to obey the commandments of men to do that.</a:t>
            </a:r>
          </a:p>
          <a:p>
            <a:endParaRPr lang="en-US" dirty="0"/>
          </a:p>
        </p:txBody>
      </p:sp>
      <p:pic>
        <p:nvPicPr>
          <p:cNvPr id="5" name="Picture 4">
            <a:extLst>
              <a:ext uri="{FF2B5EF4-FFF2-40B4-BE49-F238E27FC236}">
                <a16:creationId xmlns:a16="http://schemas.microsoft.com/office/drawing/2014/main" id="{7882BF98-F095-49ED-BE23-B1B4E3B89EE8}"/>
              </a:ext>
            </a:extLst>
          </p:cNvPr>
          <p:cNvPicPr>
            <a:picLocks noChangeAspect="1"/>
          </p:cNvPicPr>
          <p:nvPr/>
        </p:nvPicPr>
        <p:blipFill>
          <a:blip r:embed="rId2"/>
          <a:stretch>
            <a:fillRect/>
          </a:stretch>
        </p:blipFill>
        <p:spPr>
          <a:xfrm>
            <a:off x="6693368" y="244880"/>
            <a:ext cx="1695258" cy="1580745"/>
          </a:xfrm>
          <a:prstGeom prst="rect">
            <a:avLst/>
          </a:prstGeom>
        </p:spPr>
      </p:pic>
    </p:spTree>
    <p:extLst>
      <p:ext uri="{BB962C8B-B14F-4D97-AF65-F5344CB8AC3E}">
        <p14:creationId xmlns:p14="http://schemas.microsoft.com/office/powerpoint/2010/main" val="2580968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Ephesians 4:1-6</a:t>
            </a:r>
          </a:p>
        </p:txBody>
      </p:sp>
      <p:sp>
        <p:nvSpPr>
          <p:cNvPr id="3" name="Content Placeholder 2"/>
          <p:cNvSpPr>
            <a:spLocks noGrp="1"/>
          </p:cNvSpPr>
          <p:nvPr>
            <p:ph idx="1"/>
          </p:nvPr>
        </p:nvSpPr>
        <p:spPr/>
        <p:txBody>
          <a:bodyPr/>
          <a:lstStyle/>
          <a:p>
            <a:r>
              <a:rPr lang="en-US" dirty="0">
                <a:solidFill>
                  <a:schemeClr val="bg1">
                    <a:lumMod val="50000"/>
                  </a:schemeClr>
                </a:solidFill>
              </a:rPr>
              <a:t>“Therefore I, the prisoner of the Lord, implore you to walk in a manner worthy of the calling with which you have been called, with all humility and gentleness, with patience, showing tolerance for one another in love, being diligent to preserve the unity of the Spirit in the bond of peace.  </a:t>
            </a:r>
            <a:r>
              <a:rPr lang="en-US" b="1" i="1" dirty="0"/>
              <a:t>There is one body </a:t>
            </a:r>
            <a:r>
              <a:rPr lang="en-US" dirty="0">
                <a:solidFill>
                  <a:schemeClr val="bg1">
                    <a:lumMod val="50000"/>
                  </a:schemeClr>
                </a:solidFill>
              </a:rPr>
              <a:t>and one Spirit, just as you are called in one hope of your calling; one Lord, one faith, one baptism, one God and Father of all who is over all and through all and in all.”</a:t>
            </a:r>
          </a:p>
        </p:txBody>
      </p:sp>
    </p:spTree>
    <p:extLst>
      <p:ext uri="{BB962C8B-B14F-4D97-AF65-F5344CB8AC3E}">
        <p14:creationId xmlns:p14="http://schemas.microsoft.com/office/powerpoint/2010/main" val="3078415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New Testament, a body is…</a:t>
            </a:r>
            <a:endParaRPr lang="en-US" sz="3600" dirty="0"/>
          </a:p>
        </p:txBody>
      </p:sp>
      <p:sp>
        <p:nvSpPr>
          <p:cNvPr id="3" name="Content Placeholder 2"/>
          <p:cNvSpPr>
            <a:spLocks noGrp="1"/>
          </p:cNvSpPr>
          <p:nvPr>
            <p:ph idx="1"/>
          </p:nvPr>
        </p:nvSpPr>
        <p:spPr/>
        <p:txBody>
          <a:bodyPr/>
          <a:lstStyle/>
          <a:p>
            <a:r>
              <a:rPr lang="en-US" dirty="0"/>
              <a:t>Physical dwelling place of the soul.</a:t>
            </a:r>
          </a:p>
          <a:p>
            <a:pPr lvl="1"/>
            <a:r>
              <a:rPr lang="en-US" dirty="0"/>
              <a:t>“Just as the body without the spirit is dead, so also faith without works is dead.”  </a:t>
            </a:r>
            <a:r>
              <a:rPr lang="en-US" b="1" i="1" dirty="0"/>
              <a:t>(James 2:26)</a:t>
            </a:r>
          </a:p>
          <a:p>
            <a:pPr lvl="1"/>
            <a:r>
              <a:rPr lang="en-US" dirty="0"/>
              <a:t>“Therefore, when He comes into the world, He says, ‘Sacrifice and offering You have not desired, </a:t>
            </a:r>
            <a:r>
              <a:rPr lang="en-US" i="1" dirty="0"/>
              <a:t>but a body You have prepared for Me</a:t>
            </a:r>
            <a:r>
              <a:rPr lang="en-US" dirty="0"/>
              <a:t>; in whole burnt offerings and sacrifices for sin You have taken no pleasure.  Then I said, ‘Behold, I have come (in the scroll of the book it is written of Me) to do Your will, O God’…</a:t>
            </a:r>
            <a:r>
              <a:rPr lang="en-US" i="1" dirty="0"/>
              <a:t>By this will we have been sanctified through the offering of the body of Jesus Christ once for all.”  </a:t>
            </a:r>
            <a:r>
              <a:rPr lang="en-US" b="1" i="1" dirty="0"/>
              <a:t>(Hebrews 10:5-10)</a:t>
            </a:r>
          </a:p>
        </p:txBody>
      </p:sp>
    </p:spTree>
    <p:extLst>
      <p:ext uri="{BB962C8B-B14F-4D97-AF65-F5344CB8AC3E}">
        <p14:creationId xmlns:p14="http://schemas.microsoft.com/office/powerpoint/2010/main" val="840204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New Testament, a body is…</a:t>
            </a:r>
            <a:endParaRPr lang="en-US" sz="3600" dirty="0"/>
          </a:p>
        </p:txBody>
      </p:sp>
      <p:sp>
        <p:nvSpPr>
          <p:cNvPr id="3" name="Content Placeholder 2"/>
          <p:cNvSpPr>
            <a:spLocks noGrp="1"/>
          </p:cNvSpPr>
          <p:nvPr>
            <p:ph idx="1"/>
          </p:nvPr>
        </p:nvSpPr>
        <p:spPr/>
        <p:txBody>
          <a:bodyPr/>
          <a:lstStyle/>
          <a:p>
            <a:r>
              <a:rPr lang="en-US" dirty="0"/>
              <a:t>Physical dwelling place of the soul.</a:t>
            </a:r>
          </a:p>
          <a:p>
            <a:r>
              <a:rPr lang="en-US" dirty="0"/>
              <a:t>Group of people with common interests.</a:t>
            </a:r>
          </a:p>
          <a:p>
            <a:pPr lvl="1"/>
            <a:r>
              <a:rPr lang="en-US" dirty="0"/>
              <a:t>“And He put all things in subjection under His feet, and gave Him as head over all things to the church, which is His body, the fullness of Him who fills all in all.”  </a:t>
            </a:r>
            <a:r>
              <a:rPr lang="en-US" b="1" i="1" dirty="0"/>
              <a:t>(Ephesians 1:22-23)</a:t>
            </a:r>
          </a:p>
          <a:p>
            <a:pPr lvl="1"/>
            <a:r>
              <a:rPr lang="en-US" dirty="0"/>
              <a:t>“Church” is </a:t>
            </a:r>
            <a:r>
              <a:rPr lang="en-US" dirty="0" err="1"/>
              <a:t>ekklesia</a:t>
            </a:r>
            <a:r>
              <a:rPr lang="en-US" dirty="0"/>
              <a:t>:  A called-out assembly of people.</a:t>
            </a:r>
          </a:p>
          <a:p>
            <a:pPr lvl="1"/>
            <a:r>
              <a:rPr lang="en-US" dirty="0"/>
              <a:t>Christ’s church and Christ’s body are one and the same.</a:t>
            </a:r>
          </a:p>
        </p:txBody>
      </p:sp>
    </p:spTree>
    <p:extLst>
      <p:ext uri="{BB962C8B-B14F-4D97-AF65-F5344CB8AC3E}">
        <p14:creationId xmlns:p14="http://schemas.microsoft.com/office/powerpoint/2010/main" val="2570251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New Testament, a body is…</a:t>
            </a:r>
            <a:endParaRPr lang="en-US" sz="3600" dirty="0"/>
          </a:p>
        </p:txBody>
      </p:sp>
      <p:sp>
        <p:nvSpPr>
          <p:cNvPr id="3" name="Content Placeholder 2"/>
          <p:cNvSpPr>
            <a:spLocks noGrp="1"/>
          </p:cNvSpPr>
          <p:nvPr>
            <p:ph idx="1"/>
          </p:nvPr>
        </p:nvSpPr>
        <p:spPr/>
        <p:txBody>
          <a:bodyPr/>
          <a:lstStyle/>
          <a:p>
            <a:r>
              <a:rPr lang="en-US" dirty="0"/>
              <a:t>Physical dwelling place of the soul.</a:t>
            </a:r>
          </a:p>
          <a:p>
            <a:r>
              <a:rPr lang="en-US" dirty="0"/>
              <a:t>Group of people with common interests.</a:t>
            </a:r>
          </a:p>
          <a:p>
            <a:r>
              <a:rPr lang="en-US" dirty="0"/>
              <a:t>Paul used the physical body to illustrate the called-out assembly.</a:t>
            </a:r>
          </a:p>
          <a:p>
            <a:pPr lvl="1"/>
            <a:r>
              <a:rPr lang="en-US" dirty="0"/>
              <a:t>“For even as the body is one and yet has many members, and all the members of the body, though they are many, are one body, so also is Christ.”                         </a:t>
            </a:r>
            <a:r>
              <a:rPr lang="en-US" b="1" i="1" dirty="0"/>
              <a:t>(1 Corinthians 12:12)</a:t>
            </a:r>
          </a:p>
          <a:p>
            <a:pPr lvl="1"/>
            <a:r>
              <a:rPr lang="en-US" dirty="0"/>
              <a:t>(Consider importance of body parts later…)</a:t>
            </a:r>
          </a:p>
        </p:txBody>
      </p:sp>
    </p:spTree>
    <p:extLst>
      <p:ext uri="{BB962C8B-B14F-4D97-AF65-F5344CB8AC3E}">
        <p14:creationId xmlns:p14="http://schemas.microsoft.com/office/powerpoint/2010/main" val="354465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 the people in the body of Christ have in common?</a:t>
            </a:r>
            <a:endParaRPr lang="en-US" sz="3600" dirty="0"/>
          </a:p>
        </p:txBody>
      </p:sp>
      <p:sp>
        <p:nvSpPr>
          <p:cNvPr id="3" name="Content Placeholder 2"/>
          <p:cNvSpPr>
            <a:spLocks noGrp="1"/>
          </p:cNvSpPr>
          <p:nvPr>
            <p:ph idx="1"/>
          </p:nvPr>
        </p:nvSpPr>
        <p:spPr/>
        <p:txBody>
          <a:bodyPr/>
          <a:lstStyle/>
          <a:p>
            <a:r>
              <a:rPr lang="en-US" dirty="0"/>
              <a:t>They have been called out of darkness.</a:t>
            </a:r>
          </a:p>
          <a:p>
            <a:pPr lvl="1"/>
            <a:r>
              <a:rPr lang="en-US" dirty="0"/>
              <a:t>“But you are a chosen race, a royal priesthood, a holy nation, a people for God’s own possession, so that you may proclaim the </a:t>
            </a:r>
            <a:r>
              <a:rPr lang="en-US" dirty="0" err="1"/>
              <a:t>excellencies</a:t>
            </a:r>
            <a:r>
              <a:rPr lang="en-US" dirty="0"/>
              <a:t> of Him who has called you out of darkness into His marvelous light.”  </a:t>
            </a:r>
            <a:r>
              <a:rPr lang="en-US" b="1" i="1" dirty="0"/>
              <a:t>(1 Peter 2:9)</a:t>
            </a:r>
          </a:p>
          <a:p>
            <a:pPr lvl="1"/>
            <a:r>
              <a:rPr lang="en-US" dirty="0"/>
              <a:t>“Praising God and having favor with all the people.  And the Lord was adding to their number day by day those who were being saved.”  </a:t>
            </a:r>
            <a:r>
              <a:rPr lang="en-US" b="1" i="1" dirty="0"/>
              <a:t>(Acts 2:47)</a:t>
            </a:r>
          </a:p>
          <a:p>
            <a:pPr lvl="1"/>
            <a:r>
              <a:rPr lang="en-US" dirty="0"/>
              <a:t>Simply a body of saved people.</a:t>
            </a:r>
          </a:p>
        </p:txBody>
      </p:sp>
    </p:spTree>
    <p:extLst>
      <p:ext uri="{BB962C8B-B14F-4D97-AF65-F5344CB8AC3E}">
        <p14:creationId xmlns:p14="http://schemas.microsoft.com/office/powerpoint/2010/main" val="647840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Now, back to Ephesians 4…</a:t>
            </a:r>
          </a:p>
        </p:txBody>
      </p:sp>
      <p:sp>
        <p:nvSpPr>
          <p:cNvPr id="3" name="Content Placeholder 2"/>
          <p:cNvSpPr>
            <a:spLocks noGrp="1"/>
          </p:cNvSpPr>
          <p:nvPr>
            <p:ph idx="1"/>
          </p:nvPr>
        </p:nvSpPr>
        <p:spPr/>
        <p:txBody>
          <a:bodyPr/>
          <a:lstStyle/>
          <a:p>
            <a:r>
              <a:rPr lang="en-US" dirty="0"/>
              <a:t>Proper understanding of the seven “ones” will contribute to “preserving the unity of the Spirit”.</a:t>
            </a:r>
          </a:p>
          <a:p>
            <a:r>
              <a:rPr lang="en-US" dirty="0"/>
              <a:t>Scriptural understanding of the oneness of the body, the church will promote the oneness of the members of the body.</a:t>
            </a:r>
          </a:p>
          <a:p>
            <a:r>
              <a:rPr lang="en-US" dirty="0"/>
              <a:t>If we drew a picture of Christ’s body, what might it look like?</a:t>
            </a:r>
          </a:p>
        </p:txBody>
      </p:sp>
    </p:spTree>
    <p:extLst>
      <p:ext uri="{BB962C8B-B14F-4D97-AF65-F5344CB8AC3E}">
        <p14:creationId xmlns:p14="http://schemas.microsoft.com/office/powerpoint/2010/main" val="942047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church: The body of saved people everywhere…</a:t>
            </a:r>
          </a:p>
        </p:txBody>
      </p:sp>
      <p:sp>
        <p:nvSpPr>
          <p:cNvPr id="4" name="Rectangle 3"/>
          <p:cNvSpPr/>
          <p:nvPr/>
        </p:nvSpPr>
        <p:spPr>
          <a:xfrm>
            <a:off x="2311758" y="2570879"/>
            <a:ext cx="4520484" cy="3606084"/>
          </a:xfrm>
          <a:prstGeom prst="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443158" y="2777803"/>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146861" y="2665927"/>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829305" y="3936640"/>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561799" y="3576032"/>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327289" y="4147599"/>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864178" y="4073715"/>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6421190" y="401332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5395170" y="3691943"/>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599365" y="3142152"/>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040465" y="3359239"/>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4692736" y="2650901"/>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168719" y="2846231"/>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930182" y="3580327"/>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5575477" y="3219717"/>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5643091" y="265090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6421190" y="3425780"/>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6060582" y="2970727"/>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421191" y="2637730"/>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526665" y="316147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3599374" y="2665927"/>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4091716" y="4256893"/>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4048525" y="3749201"/>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097092" y="320971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313746" y="4906165"/>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4637997" y="4422370"/>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4752836" y="5268709"/>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5125246" y="5683575"/>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5709494" y="5646090"/>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6375842" y="5541606"/>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5322723" y="5113045"/>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5147382" y="4611059"/>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5850892" y="5108744"/>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5686551" y="461750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6375843" y="490810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6232832" y="4483693"/>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2651560" y="3168253"/>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4507331" y="5701373"/>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3147266" y="3509492"/>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2954088" y="2644461"/>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491845" y="3968495"/>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2411682" y="3758482"/>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2935165" y="4001291"/>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3616007" y="4527693"/>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3043162" y="4545557"/>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2477036" y="4615975"/>
            <a:ext cx="360609" cy="36060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3593205" y="5110692"/>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3024389" y="5110267"/>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4080440" y="5652061"/>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3606084" y="5646090"/>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3073213" y="5692285"/>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2424506" y="5132231"/>
            <a:ext cx="360609" cy="360608"/>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2512708" y="5629317"/>
            <a:ext cx="360609" cy="360608"/>
          </a:xfrm>
          <a:prstGeom prst="ellipse">
            <a:avLst/>
          </a:prstGeom>
          <a:solidFill>
            <a:srgbClr val="FF99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2359751"/>
      </p:ext>
    </p:extLst>
  </p:cSld>
  <p:clrMapOvr>
    <a:masterClrMapping/>
  </p:clrMapOvr>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Depth</Template>
  <TotalTime>3107</TotalTime>
  <Words>2407</Words>
  <Application>Microsoft Office PowerPoint</Application>
  <PresentationFormat>On-screen Show (4:3)</PresentationFormat>
  <Paragraphs>153</Paragraphs>
  <Slides>29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Yu Mincho Demibold</vt:lpstr>
      <vt:lpstr>Arial</vt:lpstr>
      <vt:lpstr>Corbel</vt:lpstr>
      <vt:lpstr>Depth</vt:lpstr>
      <vt:lpstr>Unity: One Body</vt:lpstr>
      <vt:lpstr>Ephesians 4:1-6</vt:lpstr>
      <vt:lpstr>Ephesians 4:1-6</vt:lpstr>
      <vt:lpstr>In the New Testament, a body is…</vt:lpstr>
      <vt:lpstr>In the New Testament, a body is…</vt:lpstr>
      <vt:lpstr>In the New Testament, a body is…</vt:lpstr>
      <vt:lpstr>What do the people in the body of Christ have in common?</vt:lpstr>
      <vt:lpstr>Now, back to Ephesians 4…</vt:lpstr>
      <vt:lpstr>The church: The body of saved people everywhere…</vt:lpstr>
      <vt:lpstr>The church: The body of saved people everywhere with Christ as the head of the body.</vt:lpstr>
      <vt:lpstr>Matthew 21:25 – “from heaven, or from men?”</vt:lpstr>
      <vt:lpstr>“There is one body…”</vt:lpstr>
      <vt:lpstr>Churches in the New Testament</vt:lpstr>
      <vt:lpstr>“Church” used three ways:</vt:lpstr>
      <vt:lpstr>“There is one body…”</vt:lpstr>
      <vt:lpstr>“There is one body…”</vt:lpstr>
      <vt:lpstr>PowerPoint Presentation</vt:lpstr>
      <vt:lpstr>PowerPoint Presentation</vt:lpstr>
      <vt:lpstr>PowerPoint Presentation</vt:lpstr>
      <vt:lpstr>PowerPoint Presentation</vt:lpstr>
      <vt:lpstr>PowerPoint Presentation</vt:lpstr>
      <vt:lpstr>There is one body!</vt:lpstr>
      <vt:lpstr>There is one body!</vt:lpstr>
      <vt:lpstr>1 Corinthians 12:12-25</vt:lpstr>
      <vt:lpstr>1 Corinthians 12:12-25</vt:lpstr>
      <vt:lpstr>1 Corinthians 12:12-25</vt:lpstr>
      <vt:lpstr>1 Corinthians 12:12-25</vt:lpstr>
      <vt:lpstr>So, what have we learned?</vt:lpstr>
      <vt:lpstr>What does the Bible say about being saved?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McKee</dc:creator>
  <cp:lastModifiedBy>John McKee</cp:lastModifiedBy>
  <cp:revision>127</cp:revision>
  <cp:lastPrinted>2015-05-10T20:14:11Z</cp:lastPrinted>
  <dcterms:created xsi:type="dcterms:W3CDTF">2015-05-06T14:40:27Z</dcterms:created>
  <dcterms:modified xsi:type="dcterms:W3CDTF">2017-06-10T15:56:18Z</dcterms:modified>
</cp:coreProperties>
</file>