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2" r:id="rId2"/>
    <p:sldId id="295" r:id="rId3"/>
    <p:sldId id="296" r:id="rId4"/>
    <p:sldId id="297" r:id="rId5"/>
    <p:sldId id="298" r:id="rId6"/>
    <p:sldId id="299" r:id="rId7"/>
    <p:sldId id="300" r:id="rId8"/>
    <p:sldId id="301" r:id="rId9"/>
    <p:sldId id="304" r:id="rId10"/>
    <p:sldId id="305" r:id="rId11"/>
    <p:sldId id="302" r:id="rId12"/>
    <p:sldId id="303" r:id="rId13"/>
    <p:sldId id="306" r:id="rId14"/>
    <p:sldId id="307" r:id="rId15"/>
    <p:sldId id="308" r:id="rId16"/>
    <p:sldId id="309" r:id="rId17"/>
    <p:sldId id="310" r:id="rId18"/>
    <p:sldId id="311" r:id="rId19"/>
    <p:sldId id="317" r:id="rId20"/>
    <p:sldId id="312" r:id="rId21"/>
    <p:sldId id="313" r:id="rId22"/>
    <p:sldId id="314" r:id="rId23"/>
    <p:sldId id="315" r:id="rId24"/>
    <p:sldId id="316" r:id="rId25"/>
    <p:sldId id="318" r:id="rId26"/>
    <p:sldId id="319" r:id="rId27"/>
    <p:sldId id="320" r:id="rId28"/>
    <p:sldId id="321" r:id="rId29"/>
    <p:sldId id="322" r:id="rId30"/>
    <p:sldId id="326" r:id="rId31"/>
    <p:sldId id="323" r:id="rId32"/>
    <p:sldId id="324" r:id="rId33"/>
    <p:sldId id="325"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53309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625338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250226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82700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677382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698652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347912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873643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501200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839056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047788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000690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128980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8936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35250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218876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646027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A729B51-85D6-40C9-924C-2A05AD647437}" type="datetimeFigureOut">
              <a:rPr lang="en-US" smtClean="0"/>
              <a:t>6/10/2017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A064551-FC45-48CA-B5A2-9644415B19FD}" type="slidenum">
              <a:rPr lang="en-US" smtClean="0"/>
              <a:t>‹#›</a:t>
            </a:fld>
            <a:endParaRPr lang="en-US" dirty="0"/>
          </a:p>
        </p:txBody>
      </p:sp>
    </p:spTree>
    <p:extLst>
      <p:ext uri="{BB962C8B-B14F-4D97-AF65-F5344CB8AC3E}">
        <p14:creationId xmlns:p14="http://schemas.microsoft.com/office/powerpoint/2010/main" val="231685788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39039"/>
            <a:ext cx="7772400" cy="964014"/>
          </a:xfrm>
        </p:spPr>
        <p:txBody>
          <a:bodyPr>
            <a:normAutofit fontScale="90000"/>
          </a:bodyPr>
          <a:lstStyle/>
          <a:p>
            <a:pPr algn="ctr"/>
            <a:r>
              <a:rPr lang="en-US" dirty="0">
                <a:latin typeface="Yu Mincho Demibold" panose="02020600000000000000" pitchFamily="18" charset="-128"/>
                <a:ea typeface="Yu Mincho Demibold" panose="02020600000000000000" pitchFamily="18" charset="-128"/>
              </a:rPr>
              <a:t>Unity: One Baptism</a:t>
            </a:r>
          </a:p>
        </p:txBody>
      </p:sp>
      <p:sp>
        <p:nvSpPr>
          <p:cNvPr id="6" name="TextBox 5"/>
          <p:cNvSpPr txBox="1"/>
          <p:nvPr/>
        </p:nvSpPr>
        <p:spPr>
          <a:xfrm>
            <a:off x="1989785" y="4291199"/>
            <a:ext cx="5164429" cy="646331"/>
          </a:xfrm>
          <a:prstGeom prst="rect">
            <a:avLst/>
          </a:prstGeom>
          <a:noFill/>
        </p:spPr>
        <p:txBody>
          <a:bodyPr wrap="square" rtlCol="0">
            <a:spAutoFit/>
          </a:bodyPr>
          <a:lstStyle/>
          <a:p>
            <a:pPr algn="ctr"/>
            <a:r>
              <a:rPr lang="en-US" sz="3600" dirty="0">
                <a:latin typeface="Yu Mincho Demibold" panose="02020600000000000000" pitchFamily="18" charset="-128"/>
                <a:ea typeface="Yu Mincho Demibold" panose="02020600000000000000" pitchFamily="18" charset="-128"/>
              </a:rPr>
              <a:t>Ephesians 4:1-6</a:t>
            </a:r>
          </a:p>
        </p:txBody>
      </p:sp>
    </p:spTree>
    <p:extLst>
      <p:ext uri="{BB962C8B-B14F-4D97-AF65-F5344CB8AC3E}">
        <p14:creationId xmlns:p14="http://schemas.microsoft.com/office/powerpoint/2010/main" val="288123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have been various baptisms in the past.</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John’s baptism was temporary.</a:t>
            </a:r>
          </a:p>
          <a:p>
            <a:pPr lvl="1"/>
            <a:r>
              <a:rPr lang="en-US" dirty="0"/>
              <a:t>Acts 19:  Paul meets 12 men in Ephesus:</a:t>
            </a:r>
          </a:p>
          <a:p>
            <a:pPr lvl="1"/>
            <a:r>
              <a:rPr lang="en-US" dirty="0"/>
              <a:t>“And he said, ‘Into what then were you baptized?’  And they said, ‘Into John’s baptism.’  Paul said, ‘John baptized with the baptism of repentance, telling the people to believe in Him who was coming after him, that is, Jesus.’  When they heard this, they were baptized in the name of the Lord Jesus.”  </a:t>
            </a:r>
            <a:r>
              <a:rPr lang="en-US" b="1" i="1" dirty="0"/>
              <a:t>(Acts 19:3-5)</a:t>
            </a:r>
          </a:p>
        </p:txBody>
      </p:sp>
    </p:spTree>
    <p:extLst>
      <p:ext uri="{BB962C8B-B14F-4D97-AF65-F5344CB8AC3E}">
        <p14:creationId xmlns:p14="http://schemas.microsoft.com/office/powerpoint/2010/main" val="2910431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have been various baptisms in the past.</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Various Baptisms:</a:t>
            </a:r>
          </a:p>
          <a:p>
            <a:pPr lvl="1"/>
            <a:r>
              <a:rPr lang="en-US" dirty="0"/>
              <a:t>Baptism of John</a:t>
            </a:r>
          </a:p>
          <a:p>
            <a:pPr lvl="1"/>
            <a:r>
              <a:rPr lang="en-US" dirty="0"/>
              <a:t>Baptism of Jesus</a:t>
            </a:r>
          </a:p>
          <a:p>
            <a:pPr lvl="1"/>
            <a:r>
              <a:rPr lang="en-US" dirty="0"/>
              <a:t>Baptism in the name of Jesus</a:t>
            </a:r>
          </a:p>
          <a:p>
            <a:pPr lvl="1"/>
            <a:r>
              <a:rPr lang="en-US" dirty="0"/>
              <a:t>Baptism of the Holy Spirit</a:t>
            </a:r>
          </a:p>
        </p:txBody>
      </p:sp>
    </p:spTree>
    <p:extLst>
      <p:ext uri="{BB962C8B-B14F-4D97-AF65-F5344CB8AC3E}">
        <p14:creationId xmlns:p14="http://schemas.microsoft.com/office/powerpoint/2010/main" val="3530082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have been various baptisms in the past.</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Various Baptisms:</a:t>
            </a:r>
          </a:p>
          <a:p>
            <a:pPr lvl="1"/>
            <a:r>
              <a:rPr lang="en-US" strike="sngStrike" dirty="0"/>
              <a:t>Baptism of John</a:t>
            </a:r>
          </a:p>
          <a:p>
            <a:pPr lvl="1"/>
            <a:r>
              <a:rPr lang="en-US" strike="sngStrike" dirty="0"/>
              <a:t>Baptism of Jesus</a:t>
            </a:r>
          </a:p>
          <a:p>
            <a:pPr lvl="1"/>
            <a:r>
              <a:rPr lang="en-US" dirty="0"/>
              <a:t>Baptism in the name of Jesus</a:t>
            </a:r>
          </a:p>
          <a:p>
            <a:pPr lvl="1"/>
            <a:r>
              <a:rPr lang="en-US" strike="sngStrike" dirty="0"/>
              <a:t>Baptism of the Holy Spirit</a:t>
            </a:r>
          </a:p>
          <a:p>
            <a:r>
              <a:rPr lang="en-US" dirty="0"/>
              <a:t>By AD 60 (when Ephesians was written), there was only </a:t>
            </a:r>
            <a:r>
              <a:rPr lang="en-US" b="1" i="1" dirty="0"/>
              <a:t>One Baptism</a:t>
            </a:r>
            <a:r>
              <a:rPr lang="en-US" dirty="0"/>
              <a:t>.</a:t>
            </a:r>
          </a:p>
        </p:txBody>
      </p:sp>
    </p:spTree>
    <p:extLst>
      <p:ext uri="{BB962C8B-B14F-4D97-AF65-F5344CB8AC3E}">
        <p14:creationId xmlns:p14="http://schemas.microsoft.com/office/powerpoint/2010/main" val="984164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in the name of Jesus?</a:t>
            </a:r>
          </a:p>
        </p:txBody>
      </p:sp>
      <p:sp>
        <p:nvSpPr>
          <p:cNvPr id="3" name="Content Placeholder 2"/>
          <p:cNvSpPr>
            <a:spLocks noGrp="1"/>
          </p:cNvSpPr>
          <p:nvPr>
            <p:ph idx="1"/>
          </p:nvPr>
        </p:nvSpPr>
        <p:spPr>
          <a:xfrm>
            <a:off x="437881" y="1690690"/>
            <a:ext cx="8281115" cy="5167310"/>
          </a:xfrm>
        </p:spPr>
        <p:txBody>
          <a:bodyPr>
            <a:normAutofit/>
          </a:bodyPr>
          <a:lstStyle/>
          <a:p>
            <a:r>
              <a:rPr lang="en-US" i="1" dirty="0" err="1"/>
              <a:t>Baptizo</a:t>
            </a:r>
            <a:r>
              <a:rPr lang="en-US" i="1" dirty="0"/>
              <a:t> (v); </a:t>
            </a:r>
            <a:r>
              <a:rPr lang="en-US" i="1" dirty="0" err="1"/>
              <a:t>Baptisma</a:t>
            </a:r>
            <a:r>
              <a:rPr lang="en-US" i="1" dirty="0"/>
              <a:t> (n):</a:t>
            </a:r>
            <a:r>
              <a:rPr lang="en-US" dirty="0"/>
              <a:t>  To dip, immerse, submerge, sink</a:t>
            </a:r>
          </a:p>
          <a:p>
            <a:r>
              <a:rPr lang="en-US" dirty="0"/>
              <a:t>Baptism is immersion in water.</a:t>
            </a:r>
          </a:p>
          <a:p>
            <a:r>
              <a:rPr lang="en-US" dirty="0"/>
              <a:t>Some argue that the word was not always used to indicate total immersion.</a:t>
            </a:r>
          </a:p>
          <a:p>
            <a:pPr lvl="1"/>
            <a:r>
              <a:rPr lang="en-US" dirty="0"/>
              <a:t>“When the Pharisee saw it, he was surprised that He had not first </a:t>
            </a:r>
            <a:r>
              <a:rPr lang="en-US" b="1" dirty="0"/>
              <a:t>ceremonially washed</a:t>
            </a:r>
            <a:r>
              <a:rPr lang="en-US" dirty="0"/>
              <a:t> before the meal.”             </a:t>
            </a:r>
            <a:r>
              <a:rPr lang="en-US" b="1" i="1" dirty="0"/>
              <a:t>(Luke 11:38)</a:t>
            </a:r>
          </a:p>
          <a:p>
            <a:pPr lvl="1"/>
            <a:r>
              <a:rPr lang="en-US" dirty="0"/>
              <a:t>Word </a:t>
            </a:r>
            <a:r>
              <a:rPr lang="en-US" dirty="0" err="1"/>
              <a:t>baptizo</a:t>
            </a:r>
            <a:r>
              <a:rPr lang="en-US" dirty="0"/>
              <a:t> was used.  Talking about hand washing </a:t>
            </a:r>
            <a:r>
              <a:rPr lang="en-US" b="1" i="1" dirty="0"/>
              <a:t>(Matthew 15:2)</a:t>
            </a:r>
          </a:p>
          <a:p>
            <a:pPr lvl="1"/>
            <a:r>
              <a:rPr lang="en-US" dirty="0"/>
              <a:t>Word used because they submerged their hands during this ceremony.</a:t>
            </a:r>
          </a:p>
        </p:txBody>
      </p:sp>
    </p:spTree>
    <p:extLst>
      <p:ext uri="{BB962C8B-B14F-4D97-AF65-F5344CB8AC3E}">
        <p14:creationId xmlns:p14="http://schemas.microsoft.com/office/powerpoint/2010/main" val="710056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in the name of Jesus?</a:t>
            </a:r>
          </a:p>
        </p:txBody>
      </p:sp>
      <p:sp>
        <p:nvSpPr>
          <p:cNvPr id="3" name="Content Placeholder 2"/>
          <p:cNvSpPr>
            <a:spLocks noGrp="1"/>
          </p:cNvSpPr>
          <p:nvPr>
            <p:ph idx="1"/>
          </p:nvPr>
        </p:nvSpPr>
        <p:spPr>
          <a:xfrm>
            <a:off x="437881" y="1690690"/>
            <a:ext cx="8281115" cy="5167310"/>
          </a:xfrm>
        </p:spPr>
        <p:txBody>
          <a:bodyPr>
            <a:normAutofit/>
          </a:bodyPr>
          <a:lstStyle/>
          <a:p>
            <a:r>
              <a:rPr lang="en-US" i="1" dirty="0" err="1"/>
              <a:t>Baptizo</a:t>
            </a:r>
            <a:r>
              <a:rPr lang="en-US" i="1" dirty="0"/>
              <a:t> (v); </a:t>
            </a:r>
            <a:r>
              <a:rPr lang="en-US" i="1" dirty="0" err="1"/>
              <a:t>Baptisma</a:t>
            </a:r>
            <a:r>
              <a:rPr lang="en-US" i="1" dirty="0"/>
              <a:t> (n):</a:t>
            </a:r>
            <a:r>
              <a:rPr lang="en-US" dirty="0"/>
              <a:t>  To dip, immerse, submerge, sink</a:t>
            </a:r>
          </a:p>
          <a:p>
            <a:r>
              <a:rPr lang="en-US" dirty="0"/>
              <a:t>Baptism is immersion in water.</a:t>
            </a:r>
          </a:p>
          <a:p>
            <a:pPr lvl="1"/>
            <a:r>
              <a:rPr lang="en-US" dirty="0"/>
              <a:t>“Therefore we have been buried with Him through baptism into death, so that as Christ was raised from the dead through the glory of the Father, so we too might walk in newness of life.”  </a:t>
            </a:r>
            <a:r>
              <a:rPr lang="en-US" b="1" i="1" dirty="0"/>
              <a:t>(Romans 6:4)</a:t>
            </a:r>
          </a:p>
          <a:p>
            <a:pPr lvl="1"/>
            <a:r>
              <a:rPr lang="en-US" dirty="0"/>
              <a:t>“Having been buried with Him in baptism, in which you were also raised up with Him through faith in the working of God, who raised Him from the dead.”  </a:t>
            </a:r>
            <a:r>
              <a:rPr lang="en-US" b="1" i="1" dirty="0"/>
              <a:t>(Colossians 2:12)</a:t>
            </a:r>
          </a:p>
        </p:txBody>
      </p:sp>
    </p:spTree>
    <p:extLst>
      <p:ext uri="{BB962C8B-B14F-4D97-AF65-F5344CB8AC3E}">
        <p14:creationId xmlns:p14="http://schemas.microsoft.com/office/powerpoint/2010/main" val="2952039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in the name of Jesus?</a:t>
            </a:r>
          </a:p>
        </p:txBody>
      </p:sp>
      <p:sp>
        <p:nvSpPr>
          <p:cNvPr id="3" name="Content Placeholder 2"/>
          <p:cNvSpPr>
            <a:spLocks noGrp="1"/>
          </p:cNvSpPr>
          <p:nvPr>
            <p:ph idx="1"/>
          </p:nvPr>
        </p:nvSpPr>
        <p:spPr>
          <a:xfrm>
            <a:off x="437881" y="1690690"/>
            <a:ext cx="8281115" cy="5167310"/>
          </a:xfrm>
        </p:spPr>
        <p:txBody>
          <a:bodyPr>
            <a:normAutofit/>
          </a:bodyPr>
          <a:lstStyle/>
          <a:p>
            <a:r>
              <a:rPr lang="en-US" i="1" dirty="0" err="1"/>
              <a:t>Baptizo</a:t>
            </a:r>
            <a:r>
              <a:rPr lang="en-US" i="1" dirty="0"/>
              <a:t> (v); </a:t>
            </a:r>
            <a:r>
              <a:rPr lang="en-US" i="1" dirty="0" err="1"/>
              <a:t>Baptisma</a:t>
            </a:r>
            <a:r>
              <a:rPr lang="en-US" i="1" dirty="0"/>
              <a:t> (n):</a:t>
            </a:r>
            <a:r>
              <a:rPr lang="en-US" dirty="0"/>
              <a:t>  To dip, immerse, submerge, sink</a:t>
            </a:r>
          </a:p>
          <a:p>
            <a:r>
              <a:rPr lang="en-US" dirty="0"/>
              <a:t>Baptism is immersion in water.</a:t>
            </a:r>
          </a:p>
          <a:p>
            <a:pPr lvl="1"/>
            <a:r>
              <a:rPr lang="en-US" dirty="0"/>
              <a:t>“John also was baptizing in </a:t>
            </a:r>
            <a:r>
              <a:rPr lang="en-US" dirty="0" err="1"/>
              <a:t>Aenon</a:t>
            </a:r>
            <a:r>
              <a:rPr lang="en-US" dirty="0"/>
              <a:t> near Salim, </a:t>
            </a:r>
            <a:r>
              <a:rPr lang="en-US" b="1" i="1" dirty="0"/>
              <a:t>because there was much water there</a:t>
            </a:r>
            <a:r>
              <a:rPr lang="en-US" dirty="0"/>
              <a:t>; and people were coming and were being baptized.”  </a:t>
            </a:r>
            <a:r>
              <a:rPr lang="en-US" b="1" i="1" dirty="0"/>
              <a:t>(John 3:23) </a:t>
            </a:r>
          </a:p>
        </p:txBody>
      </p:sp>
    </p:spTree>
    <p:extLst>
      <p:ext uri="{BB962C8B-B14F-4D97-AF65-F5344CB8AC3E}">
        <p14:creationId xmlns:p14="http://schemas.microsoft.com/office/powerpoint/2010/main" val="1685890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in the name of Jesus?</a:t>
            </a:r>
          </a:p>
        </p:txBody>
      </p:sp>
      <p:sp>
        <p:nvSpPr>
          <p:cNvPr id="3" name="Content Placeholder 2"/>
          <p:cNvSpPr>
            <a:spLocks noGrp="1"/>
          </p:cNvSpPr>
          <p:nvPr>
            <p:ph idx="1"/>
          </p:nvPr>
        </p:nvSpPr>
        <p:spPr>
          <a:xfrm>
            <a:off x="437881" y="1690690"/>
            <a:ext cx="8281115" cy="5167310"/>
          </a:xfrm>
        </p:spPr>
        <p:txBody>
          <a:bodyPr>
            <a:normAutofit/>
          </a:bodyPr>
          <a:lstStyle/>
          <a:p>
            <a:r>
              <a:rPr lang="en-US" i="1" dirty="0" err="1"/>
              <a:t>Baptizo</a:t>
            </a:r>
            <a:r>
              <a:rPr lang="en-US" i="1" dirty="0"/>
              <a:t> (v); </a:t>
            </a:r>
            <a:r>
              <a:rPr lang="en-US" i="1" dirty="0" err="1"/>
              <a:t>Baptisma</a:t>
            </a:r>
            <a:r>
              <a:rPr lang="en-US" i="1" dirty="0"/>
              <a:t> (n):</a:t>
            </a:r>
            <a:r>
              <a:rPr lang="en-US" dirty="0"/>
              <a:t>  To dip, immerse, submerge, sink</a:t>
            </a:r>
          </a:p>
          <a:p>
            <a:r>
              <a:rPr lang="en-US" dirty="0"/>
              <a:t>Baptism is immersion in water.</a:t>
            </a:r>
          </a:p>
          <a:p>
            <a:pPr lvl="1"/>
            <a:r>
              <a:rPr lang="en-US" dirty="0"/>
              <a:t>“After being baptized, </a:t>
            </a:r>
            <a:r>
              <a:rPr lang="en-US" b="1" i="1" dirty="0"/>
              <a:t>Jesus came up immediately from the water</a:t>
            </a:r>
            <a:r>
              <a:rPr lang="en-US" dirty="0"/>
              <a:t>; and behold, the heavens were opened, and he saw the Spirit of God descending as a dove and lighting on Him.”  </a:t>
            </a:r>
            <a:r>
              <a:rPr lang="en-US" b="1" i="1" dirty="0"/>
              <a:t>(Matthew 3:16)</a:t>
            </a:r>
          </a:p>
          <a:p>
            <a:pPr lvl="1"/>
            <a:r>
              <a:rPr lang="en-US" dirty="0"/>
              <a:t>“He ordered the chariot to stop; and </a:t>
            </a:r>
            <a:r>
              <a:rPr lang="en-US" b="1" i="1" dirty="0"/>
              <a:t>they both went down into the water, Philip as well as the eunuch</a:t>
            </a:r>
            <a:r>
              <a:rPr lang="en-US" dirty="0"/>
              <a:t>, and he baptized him.  </a:t>
            </a:r>
            <a:r>
              <a:rPr lang="en-US" b="1" i="1" dirty="0"/>
              <a:t>When they came up out of the water</a:t>
            </a:r>
            <a:r>
              <a:rPr lang="en-US" dirty="0"/>
              <a:t>, the Spirit of the Lord snatched Philip away; and the eunuch no longer saw him, but went on his way rejoicing.”  </a:t>
            </a:r>
            <a:r>
              <a:rPr lang="en-US" b="1" i="1" dirty="0"/>
              <a:t>(Acts 8:38-39)</a:t>
            </a:r>
          </a:p>
        </p:txBody>
      </p:sp>
    </p:spTree>
    <p:extLst>
      <p:ext uri="{BB962C8B-B14F-4D97-AF65-F5344CB8AC3E}">
        <p14:creationId xmlns:p14="http://schemas.microsoft.com/office/powerpoint/2010/main" val="1894936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in the name of Jesus?</a:t>
            </a:r>
          </a:p>
        </p:txBody>
      </p:sp>
      <p:sp>
        <p:nvSpPr>
          <p:cNvPr id="3" name="Content Placeholder 2"/>
          <p:cNvSpPr>
            <a:spLocks noGrp="1"/>
          </p:cNvSpPr>
          <p:nvPr>
            <p:ph idx="1"/>
          </p:nvPr>
        </p:nvSpPr>
        <p:spPr>
          <a:xfrm>
            <a:off x="437881" y="1690690"/>
            <a:ext cx="8281115" cy="5167310"/>
          </a:xfrm>
        </p:spPr>
        <p:txBody>
          <a:bodyPr>
            <a:normAutofit/>
          </a:bodyPr>
          <a:lstStyle/>
          <a:p>
            <a:r>
              <a:rPr lang="en-US" i="1" dirty="0" err="1"/>
              <a:t>Baptizo</a:t>
            </a:r>
            <a:r>
              <a:rPr lang="en-US" i="1" dirty="0"/>
              <a:t> (v); </a:t>
            </a:r>
            <a:r>
              <a:rPr lang="en-US" i="1" dirty="0" err="1"/>
              <a:t>Baptisma</a:t>
            </a:r>
            <a:r>
              <a:rPr lang="en-US" i="1" dirty="0"/>
              <a:t> (n):</a:t>
            </a:r>
            <a:r>
              <a:rPr lang="en-US" dirty="0"/>
              <a:t>  To dip, immerse, submerge, sink</a:t>
            </a:r>
          </a:p>
          <a:p>
            <a:r>
              <a:rPr lang="en-US" dirty="0"/>
              <a:t>Baptism is immersion in water.</a:t>
            </a:r>
          </a:p>
          <a:p>
            <a:pPr lvl="1"/>
            <a:r>
              <a:rPr lang="en-US" dirty="0"/>
              <a:t>To call anything other than immersion baptism demonstrates a greater allegiance to human convenience than desire to please God.</a:t>
            </a:r>
            <a:endParaRPr lang="en-US" b="1" i="1" dirty="0"/>
          </a:p>
        </p:txBody>
      </p:sp>
    </p:spTree>
    <p:extLst>
      <p:ext uri="{BB962C8B-B14F-4D97-AF65-F5344CB8AC3E}">
        <p14:creationId xmlns:p14="http://schemas.microsoft.com/office/powerpoint/2010/main" val="1375885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for?</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Salvation.</a:t>
            </a:r>
          </a:p>
          <a:p>
            <a:pPr lvl="1"/>
            <a:r>
              <a:rPr lang="en-US" dirty="0"/>
              <a:t>“Go into all the world and preach the gospel to all creation.  </a:t>
            </a:r>
            <a:r>
              <a:rPr lang="en-US" b="1" i="1" dirty="0"/>
              <a:t>He who has believed and has been baptized shall be saved</a:t>
            </a:r>
            <a:r>
              <a:rPr lang="en-US" dirty="0"/>
              <a:t>; but he who has disbelieved shall be condemned.”         </a:t>
            </a:r>
            <a:r>
              <a:rPr lang="en-US" b="1" i="1" dirty="0"/>
              <a:t>(Mark 16:15-16)</a:t>
            </a:r>
          </a:p>
          <a:p>
            <a:pPr lvl="1"/>
            <a:r>
              <a:rPr lang="en-US" dirty="0"/>
              <a:t>“…who once were disobedient, when the patience of God kept waiting in the days of Noah, during the construction of the ark, in which a few, that is, eight persons, were brought safely through the water.  Corresponding to that, </a:t>
            </a:r>
            <a:r>
              <a:rPr lang="en-US" b="1" i="1" dirty="0"/>
              <a:t>baptism now saves you </a:t>
            </a:r>
            <a:r>
              <a:rPr lang="en-US" dirty="0"/>
              <a:t>– not the removal of dirt from the flesh, but </a:t>
            </a:r>
            <a:r>
              <a:rPr lang="en-US" b="1" i="1" dirty="0"/>
              <a:t>an appeal to God for a good conscience</a:t>
            </a:r>
            <a:r>
              <a:rPr lang="en-US" dirty="0"/>
              <a:t> – through the resurrection of Jesus Christ.”  </a:t>
            </a:r>
            <a:r>
              <a:rPr lang="en-US" b="1" i="1" dirty="0"/>
              <a:t>(1 Peter 3:20-21)</a:t>
            </a:r>
          </a:p>
        </p:txBody>
      </p:sp>
    </p:spTree>
    <p:extLst>
      <p:ext uri="{BB962C8B-B14F-4D97-AF65-F5344CB8AC3E}">
        <p14:creationId xmlns:p14="http://schemas.microsoft.com/office/powerpoint/2010/main" val="329764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for?</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Make a person a disciple of Jesus Christ.</a:t>
            </a:r>
          </a:p>
          <a:p>
            <a:pPr lvl="1"/>
            <a:r>
              <a:rPr lang="en-US" dirty="0"/>
              <a:t>“’All authority has been given to Me in heaven and on earth.  Go therefore and make disciples of all the nations, baptizing them in the name of the Father and the Son and the Holy Spirit.”  </a:t>
            </a:r>
            <a:r>
              <a:rPr lang="en-US" b="1" i="1" dirty="0"/>
              <a:t>(Matthew 28:18-19)</a:t>
            </a:r>
          </a:p>
        </p:txBody>
      </p:sp>
    </p:spTree>
    <p:extLst>
      <p:ext uri="{BB962C8B-B14F-4D97-AF65-F5344CB8AC3E}">
        <p14:creationId xmlns:p14="http://schemas.microsoft.com/office/powerpoint/2010/main" val="4070352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Ephesians 4:1-6</a:t>
            </a:r>
          </a:p>
        </p:txBody>
      </p:sp>
      <p:sp>
        <p:nvSpPr>
          <p:cNvPr id="3" name="Content Placeholder 2"/>
          <p:cNvSpPr>
            <a:spLocks noGrp="1"/>
          </p:cNvSpPr>
          <p:nvPr>
            <p:ph idx="1"/>
          </p:nvPr>
        </p:nvSpPr>
        <p:spPr/>
        <p:txBody>
          <a:bodyPr/>
          <a:lstStyle/>
          <a:p>
            <a:r>
              <a:rPr lang="en-US" dirty="0">
                <a:solidFill>
                  <a:schemeClr val="bg1">
                    <a:lumMod val="50000"/>
                  </a:schemeClr>
                </a:solidFill>
              </a:rPr>
              <a:t>“Therefore I, the prisoner of the Lord, implore you to walk in a manner worthy of the calling with which you have been called, with all humility and gentleness, with patience, showing tolerance for one another in love, being diligent to preserve the unity of the Spirit in the bond of peace.  There is one body and one Spirit, just as you are called in one hope of your calling; one Lord, one faith, </a:t>
            </a:r>
            <a:r>
              <a:rPr lang="en-US" b="1" i="1" dirty="0"/>
              <a:t>one baptism</a:t>
            </a:r>
            <a:r>
              <a:rPr lang="en-US" dirty="0">
                <a:solidFill>
                  <a:schemeClr val="bg1">
                    <a:lumMod val="50000"/>
                  </a:schemeClr>
                </a:solidFill>
              </a:rPr>
              <a:t>, one God and Father of all who is over all and through all and in all.”</a:t>
            </a:r>
          </a:p>
        </p:txBody>
      </p:sp>
    </p:spTree>
    <p:extLst>
      <p:ext uri="{BB962C8B-B14F-4D97-AF65-F5344CB8AC3E}">
        <p14:creationId xmlns:p14="http://schemas.microsoft.com/office/powerpoint/2010/main" val="3078415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for?</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Forgiveness of sins.</a:t>
            </a:r>
          </a:p>
          <a:p>
            <a:pPr lvl="1"/>
            <a:r>
              <a:rPr lang="en-US" dirty="0"/>
              <a:t>“Peter said to them, ‘Repent, and each of you be baptized in the name of Jesus Christ </a:t>
            </a:r>
            <a:r>
              <a:rPr lang="en-US" b="1" i="1" dirty="0"/>
              <a:t>for the forgiveness of your sins</a:t>
            </a:r>
            <a:r>
              <a:rPr lang="en-US" dirty="0"/>
              <a:t>; and you will receive the gift of the Holy Spirit.”  </a:t>
            </a:r>
            <a:r>
              <a:rPr lang="en-US" b="1" i="1" dirty="0"/>
              <a:t>(Acts 2:38)</a:t>
            </a:r>
          </a:p>
          <a:p>
            <a:pPr lvl="1"/>
            <a:r>
              <a:rPr lang="en-US" dirty="0"/>
              <a:t>“Now why do you delay?  Get up and be baptized, and </a:t>
            </a:r>
            <a:r>
              <a:rPr lang="en-US" b="1" i="1" dirty="0"/>
              <a:t>wash away your sins</a:t>
            </a:r>
            <a:r>
              <a:rPr lang="en-US" dirty="0"/>
              <a:t>, calling on the name of the Lord.”  </a:t>
            </a:r>
            <a:r>
              <a:rPr lang="en-US" b="1" i="1" dirty="0"/>
              <a:t>(Acts 22:16)</a:t>
            </a:r>
          </a:p>
        </p:txBody>
      </p:sp>
    </p:spTree>
    <p:extLst>
      <p:ext uri="{BB962C8B-B14F-4D97-AF65-F5344CB8AC3E}">
        <p14:creationId xmlns:p14="http://schemas.microsoft.com/office/powerpoint/2010/main" val="1309080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for?</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Put away the old man of sin.</a:t>
            </a:r>
          </a:p>
          <a:p>
            <a:pPr lvl="1"/>
            <a:r>
              <a:rPr lang="en-US" dirty="0"/>
              <a:t>“Therefore we have been buried with Him through baptism into death, so that as Christ was raised from the dead through the glory of the Father, so we too might walk in newness of life”  </a:t>
            </a:r>
            <a:r>
              <a:rPr lang="en-US" b="1" i="1" dirty="0"/>
              <a:t>(Romans 6:4)</a:t>
            </a:r>
          </a:p>
          <a:p>
            <a:pPr lvl="1"/>
            <a:r>
              <a:rPr lang="en-US" b="1" i="1" dirty="0"/>
              <a:t>Verse 6:  </a:t>
            </a:r>
            <a:r>
              <a:rPr lang="en-US" dirty="0"/>
              <a:t>“Knowing this, that our old self was crucified with Him, in order that our body of sin might be done away with, so that we would no longer be slaves to sin.”</a:t>
            </a:r>
            <a:endParaRPr lang="en-US" b="1" i="1" dirty="0"/>
          </a:p>
        </p:txBody>
      </p:sp>
    </p:spTree>
    <p:extLst>
      <p:ext uri="{BB962C8B-B14F-4D97-AF65-F5344CB8AC3E}">
        <p14:creationId xmlns:p14="http://schemas.microsoft.com/office/powerpoint/2010/main" val="2671596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for?</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Put away the old man of sin.</a:t>
            </a:r>
          </a:p>
          <a:p>
            <a:pPr lvl="1"/>
            <a:r>
              <a:rPr lang="en-US" dirty="0"/>
              <a:t>“In Him you were also circumcised with a circumcision made without hands, in the removal of the body of the flesh by the circumcision of Christ; having been buried with Him in baptism, in which you were also raised up with Him through faith in the working of God, who raised Him from the dead.”  </a:t>
            </a:r>
            <a:r>
              <a:rPr lang="en-US" b="1" i="1" dirty="0"/>
              <a:t>(Colossians 2:11-12)</a:t>
            </a:r>
          </a:p>
        </p:txBody>
      </p:sp>
    </p:spTree>
    <p:extLst>
      <p:ext uri="{BB962C8B-B14F-4D97-AF65-F5344CB8AC3E}">
        <p14:creationId xmlns:p14="http://schemas.microsoft.com/office/powerpoint/2010/main" val="2897101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baptism for?</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Establish a relationship with Christ.</a:t>
            </a:r>
          </a:p>
          <a:p>
            <a:pPr lvl="1"/>
            <a:r>
              <a:rPr lang="en-US" dirty="0"/>
              <a:t>“Or do you not know that all of us who have been </a:t>
            </a:r>
            <a:r>
              <a:rPr lang="en-US" b="1" i="1" dirty="0"/>
              <a:t>baptized into Christ Jesus </a:t>
            </a:r>
            <a:r>
              <a:rPr lang="en-US" dirty="0"/>
              <a:t>have been baptized into His death?”  </a:t>
            </a:r>
            <a:r>
              <a:rPr lang="en-US" b="1" i="1" dirty="0"/>
              <a:t>(Romans 6:3)</a:t>
            </a:r>
          </a:p>
          <a:p>
            <a:pPr lvl="1"/>
            <a:r>
              <a:rPr lang="en-US" dirty="0"/>
              <a:t>“For all of you who were </a:t>
            </a:r>
            <a:r>
              <a:rPr lang="en-US" b="1" i="1" dirty="0"/>
              <a:t>baptized into Christ </a:t>
            </a:r>
            <a:r>
              <a:rPr lang="en-US" dirty="0"/>
              <a:t>have </a:t>
            </a:r>
            <a:r>
              <a:rPr lang="en-US" b="1" i="1" dirty="0"/>
              <a:t>clothed yourselves with Christ</a:t>
            </a:r>
            <a:r>
              <a:rPr lang="en-US" dirty="0"/>
              <a:t>.  There is neither Jew nor Greek, there is neither slave nor free man, there is neither male nor female; for you are all one in Christ Jesus.  And if you </a:t>
            </a:r>
            <a:r>
              <a:rPr lang="en-US" b="1" i="1" dirty="0"/>
              <a:t>belong to Christ</a:t>
            </a:r>
            <a:r>
              <a:rPr lang="en-US" dirty="0"/>
              <a:t>, then you are </a:t>
            </a:r>
            <a:r>
              <a:rPr lang="en-US" b="1" i="1" dirty="0"/>
              <a:t>Abraham’s descendants</a:t>
            </a:r>
            <a:r>
              <a:rPr lang="en-US" dirty="0"/>
              <a:t>, </a:t>
            </a:r>
            <a:r>
              <a:rPr lang="en-US" b="1" i="1" dirty="0"/>
              <a:t>heirs according to promise</a:t>
            </a:r>
            <a:r>
              <a:rPr lang="en-US" dirty="0"/>
              <a:t>.”  </a:t>
            </a:r>
            <a:r>
              <a:rPr lang="en-US" b="1" i="1" dirty="0"/>
              <a:t>(Galatians 3:27-29)</a:t>
            </a:r>
          </a:p>
        </p:txBody>
      </p:sp>
    </p:spTree>
    <p:extLst>
      <p:ext uri="{BB962C8B-B14F-4D97-AF65-F5344CB8AC3E}">
        <p14:creationId xmlns:p14="http://schemas.microsoft.com/office/powerpoint/2010/main" val="40005544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Baptism not necessary?</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If you don’t mind…</a:t>
            </a:r>
          </a:p>
          <a:p>
            <a:pPr lvl="1"/>
            <a:r>
              <a:rPr lang="en-US" dirty="0"/>
              <a:t>Not being saved</a:t>
            </a:r>
          </a:p>
          <a:p>
            <a:pPr lvl="1"/>
            <a:r>
              <a:rPr lang="en-US" dirty="0"/>
              <a:t>Not being a disciple of Jesus Christ</a:t>
            </a:r>
          </a:p>
          <a:p>
            <a:pPr lvl="1"/>
            <a:r>
              <a:rPr lang="en-US" dirty="0"/>
              <a:t>Not having a clear conscience before God</a:t>
            </a:r>
          </a:p>
          <a:p>
            <a:pPr lvl="1"/>
            <a:r>
              <a:rPr lang="en-US" dirty="0"/>
              <a:t>Not having forgiveness for your sins</a:t>
            </a:r>
          </a:p>
          <a:p>
            <a:pPr lvl="1"/>
            <a:r>
              <a:rPr lang="en-US" dirty="0"/>
              <a:t>Being burdened with the old man of sin</a:t>
            </a:r>
          </a:p>
          <a:p>
            <a:pPr lvl="1"/>
            <a:r>
              <a:rPr lang="en-US" dirty="0"/>
              <a:t>Not being in Christ</a:t>
            </a:r>
          </a:p>
          <a:p>
            <a:pPr lvl="1"/>
            <a:r>
              <a:rPr lang="en-US" dirty="0"/>
              <a:t>Not being clothed with Christ</a:t>
            </a:r>
          </a:p>
          <a:p>
            <a:pPr lvl="1"/>
            <a:r>
              <a:rPr lang="en-US" dirty="0"/>
              <a:t>Not belonging to Christ</a:t>
            </a:r>
          </a:p>
          <a:p>
            <a:pPr lvl="1"/>
            <a:r>
              <a:rPr lang="en-US" dirty="0"/>
              <a:t>Not being an heir of promises to Abraham’s descendants</a:t>
            </a:r>
          </a:p>
          <a:p>
            <a:r>
              <a:rPr lang="en-US" b="1" dirty="0"/>
              <a:t>I don’t care what denominational seminaries teach, all I care about is what the Scriptures say.</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291849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baptism for?</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Believers.</a:t>
            </a:r>
          </a:p>
          <a:p>
            <a:pPr lvl="1"/>
            <a:r>
              <a:rPr lang="en-US" dirty="0"/>
              <a:t>“Go into all the world and preach the gospel to all creation.  He who has believed and has been baptized shall be saved; but he who has disbelieved shall be condemned.”         </a:t>
            </a:r>
            <a:r>
              <a:rPr lang="en-US" b="1" i="1" dirty="0"/>
              <a:t>(Mark 16:15-16)</a:t>
            </a:r>
          </a:p>
          <a:p>
            <a:pPr lvl="1"/>
            <a:r>
              <a:rPr lang="en-US" dirty="0"/>
              <a:t>“But when they believed Philip preaching the good news about the kingdom of God and the name of Jesus Christ, they were being baptized, men and women alike.”          </a:t>
            </a:r>
            <a:r>
              <a:rPr lang="en-US" b="1" i="1" dirty="0"/>
              <a:t>(Acts 8:12)</a:t>
            </a:r>
          </a:p>
          <a:p>
            <a:pPr lvl="1"/>
            <a:r>
              <a:rPr lang="en-US" dirty="0"/>
              <a:t>“</a:t>
            </a:r>
            <a:r>
              <a:rPr lang="en-US" dirty="0" err="1"/>
              <a:t>Crispus</a:t>
            </a:r>
            <a:r>
              <a:rPr lang="en-US" dirty="0"/>
              <a:t>, the leader of the synagogue, believed in the Lord with all his household, and many of the Corinthians when they heard were believing and being baptized.”  </a:t>
            </a:r>
            <a:r>
              <a:rPr lang="en-US" b="1" i="1" dirty="0"/>
              <a:t>(Acts 18:8)</a:t>
            </a:r>
          </a:p>
        </p:txBody>
      </p:sp>
    </p:spTree>
    <p:extLst>
      <p:ext uri="{BB962C8B-B14F-4D97-AF65-F5344CB8AC3E}">
        <p14:creationId xmlns:p14="http://schemas.microsoft.com/office/powerpoint/2010/main" val="42123639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baptism for?</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Believers.</a:t>
            </a:r>
          </a:p>
          <a:p>
            <a:pPr lvl="1"/>
            <a:r>
              <a:rPr lang="en-US" dirty="0"/>
              <a:t>“They said, ‘Believe in the Lord Jesus, and you will be saved, you and your household.’  And they spoke the word of the Lord to him together with all who were in his house.  And he took them that very hour of the night and washed their wounds, and immediately he was baptized, he and all his household.”  </a:t>
            </a:r>
            <a:r>
              <a:rPr lang="en-US" b="1" i="1" dirty="0"/>
              <a:t>(Acts 16:31-33)</a:t>
            </a:r>
          </a:p>
        </p:txBody>
      </p:sp>
    </p:spTree>
    <p:extLst>
      <p:ext uri="{BB962C8B-B14F-4D97-AF65-F5344CB8AC3E}">
        <p14:creationId xmlns:p14="http://schemas.microsoft.com/office/powerpoint/2010/main" val="3822739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baptism for?</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Sinners who need forgiveness.</a:t>
            </a:r>
          </a:p>
          <a:p>
            <a:pPr lvl="1"/>
            <a:r>
              <a:rPr lang="en-US" dirty="0"/>
              <a:t>“…repent and be baptized…”  </a:t>
            </a:r>
            <a:r>
              <a:rPr lang="en-US" b="1" i="1" dirty="0"/>
              <a:t>(Acts 2:38)</a:t>
            </a:r>
          </a:p>
          <a:p>
            <a:pPr lvl="1"/>
            <a:r>
              <a:rPr lang="en-US" dirty="0"/>
              <a:t>“…Arise and be baptized and wash away your sins…”     </a:t>
            </a:r>
            <a:r>
              <a:rPr lang="en-US" b="1" i="1" dirty="0"/>
              <a:t>(Acts 22:16)</a:t>
            </a:r>
          </a:p>
          <a:p>
            <a:pPr lvl="1"/>
            <a:endParaRPr lang="en-US" dirty="0"/>
          </a:p>
        </p:txBody>
      </p:sp>
    </p:spTree>
    <p:extLst>
      <p:ext uri="{BB962C8B-B14F-4D97-AF65-F5344CB8AC3E}">
        <p14:creationId xmlns:p14="http://schemas.microsoft.com/office/powerpoint/2010/main" val="690962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infants?</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Believers.</a:t>
            </a:r>
          </a:p>
          <a:p>
            <a:r>
              <a:rPr lang="en-US" dirty="0"/>
              <a:t>Sinners who need forgiveness.</a:t>
            </a:r>
          </a:p>
          <a:p>
            <a:endParaRPr lang="en-US" sz="1200" b="1" dirty="0"/>
          </a:p>
          <a:p>
            <a:r>
              <a:rPr lang="en-US" b="1" dirty="0"/>
              <a:t>Show me a baby that is capable of believing that Jesus of Nazareth is the Christ, the Son of the living God, and I’ll show you a person who </a:t>
            </a:r>
            <a:r>
              <a:rPr lang="en-US" b="1" i="1" dirty="0"/>
              <a:t>might </a:t>
            </a:r>
            <a:r>
              <a:rPr lang="en-US" b="1" dirty="0"/>
              <a:t>be a candidate for baptism.</a:t>
            </a:r>
          </a:p>
          <a:p>
            <a:r>
              <a:rPr lang="en-US" b="1" dirty="0"/>
              <a:t>Show me a baby who is guilty of sinning against God, and I’ll show you a person who is </a:t>
            </a:r>
            <a:r>
              <a:rPr lang="en-US" b="1" i="1" dirty="0"/>
              <a:t>definitely</a:t>
            </a:r>
            <a:r>
              <a:rPr lang="en-US" b="1" dirty="0"/>
              <a:t>  a candidate for baptism.</a:t>
            </a:r>
          </a:p>
          <a:p>
            <a:pPr lvl="1"/>
            <a:endParaRPr lang="en-US" dirty="0"/>
          </a:p>
        </p:txBody>
      </p:sp>
    </p:spTree>
    <p:extLst>
      <p:ext uri="{BB962C8B-B14F-4D97-AF65-F5344CB8AC3E}">
        <p14:creationId xmlns:p14="http://schemas.microsoft.com/office/powerpoint/2010/main" val="18948203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infants?</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What does Jeremiah 31:31-34 mean?</a:t>
            </a:r>
          </a:p>
          <a:p>
            <a:pPr lvl="1"/>
            <a:r>
              <a:rPr lang="en-US" dirty="0"/>
              <a:t>“’Behold, days are coming,’ declares the LORD, ‘when I will make a new covenant with the house of Israel and with the house of Judah, not like the covenant which I made with their fathers in the day I took them by the hand to bring them out of the land of Egypt, My covenant which they broke, although I was a husband to them,’ declares the LORD.  ‘But this is the covenant which I will make with the house of Israel after those days,’ declares the LORD, ‘I will put My law within them and on their heart I will write it; and I will be their God, and they shall be My people…’”</a:t>
            </a:r>
          </a:p>
          <a:p>
            <a:pPr lvl="1"/>
            <a:endParaRPr lang="en-US" dirty="0"/>
          </a:p>
        </p:txBody>
      </p:sp>
    </p:spTree>
    <p:extLst>
      <p:ext uri="{BB962C8B-B14F-4D97-AF65-F5344CB8AC3E}">
        <p14:creationId xmlns:p14="http://schemas.microsoft.com/office/powerpoint/2010/main" val="1280529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Baptism:  A simple subject, right?</a:t>
            </a:r>
          </a:p>
        </p:txBody>
      </p:sp>
      <p:sp>
        <p:nvSpPr>
          <p:cNvPr id="3" name="Content Placeholder 2"/>
          <p:cNvSpPr>
            <a:spLocks noGrp="1"/>
          </p:cNvSpPr>
          <p:nvPr>
            <p:ph idx="1"/>
          </p:nvPr>
        </p:nvSpPr>
        <p:spPr>
          <a:xfrm>
            <a:off x="628650" y="1825624"/>
            <a:ext cx="7886700" cy="4897147"/>
          </a:xfrm>
        </p:spPr>
        <p:txBody>
          <a:bodyPr/>
          <a:lstStyle/>
          <a:p>
            <a:r>
              <a:rPr lang="en-US" dirty="0"/>
              <a:t>Water baptism, or Holy Spirit baptism?</a:t>
            </a:r>
          </a:p>
          <a:p>
            <a:r>
              <a:rPr lang="en-US" dirty="0"/>
              <a:t>John’s baptism, or in the name of Christ?</a:t>
            </a:r>
          </a:p>
          <a:p>
            <a:r>
              <a:rPr lang="en-US" dirty="0"/>
              <a:t>Sprinkling?  Pouring?  Immersion?</a:t>
            </a:r>
          </a:p>
          <a:p>
            <a:r>
              <a:rPr lang="en-US" dirty="0"/>
              <a:t>Purpose:  “Outward sign of an inward grace”?  To become a member of a denomination?  For remission of sins?</a:t>
            </a:r>
          </a:p>
          <a:p>
            <a:r>
              <a:rPr lang="en-US" dirty="0"/>
              <a:t>Everyone including infants or believers?</a:t>
            </a:r>
          </a:p>
          <a:p>
            <a:pPr marL="0" indent="0">
              <a:buNone/>
            </a:pPr>
            <a:endParaRPr lang="en-US" dirty="0"/>
          </a:p>
          <a:p>
            <a:pPr marL="0" indent="0">
              <a:buNone/>
            </a:pPr>
            <a:r>
              <a:rPr lang="en-US" b="1" dirty="0"/>
              <a:t>Not without controversy in the religious world.</a:t>
            </a:r>
          </a:p>
        </p:txBody>
      </p:sp>
    </p:spTree>
    <p:extLst>
      <p:ext uri="{BB962C8B-B14F-4D97-AF65-F5344CB8AC3E}">
        <p14:creationId xmlns:p14="http://schemas.microsoft.com/office/powerpoint/2010/main" val="2901827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infants?</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What does Jeremiah 31:31-34 mean?</a:t>
            </a:r>
          </a:p>
          <a:p>
            <a:pPr lvl="1"/>
            <a:r>
              <a:rPr lang="en-US" dirty="0"/>
              <a:t>“’…They will not teach again, each man his neighbor and each man his brother, saying, ‘Know the LORD,’ for they will all know Me, from the least of them to the greatest of them,’ declares the LORD, ‘for I will forgive their iniquity, and their sin I will remember no more.’”</a:t>
            </a:r>
          </a:p>
          <a:p>
            <a:pPr lvl="1"/>
            <a:r>
              <a:rPr lang="en-US" dirty="0"/>
              <a:t>Hebrews 8:7-12 applies this to spiritual Israel and the New Testament of Jesus Christ.</a:t>
            </a:r>
          </a:p>
          <a:p>
            <a:pPr lvl="1"/>
            <a:r>
              <a:rPr lang="en-US" dirty="0"/>
              <a:t>Person was a physical Israelite from the day of their birth.</a:t>
            </a:r>
          </a:p>
          <a:p>
            <a:pPr lvl="1"/>
            <a:r>
              <a:rPr lang="en-US" b="1" dirty="0"/>
              <a:t>Every member of spiritual Israel under the new covenant knows the LORD!</a:t>
            </a:r>
          </a:p>
          <a:p>
            <a:pPr lvl="1"/>
            <a:r>
              <a:rPr lang="en-US" b="1" dirty="0"/>
              <a:t>God has forgiven their iniquities!</a:t>
            </a:r>
          </a:p>
          <a:p>
            <a:pPr lvl="1"/>
            <a:endParaRPr lang="en-US" dirty="0"/>
          </a:p>
        </p:txBody>
      </p:sp>
    </p:spTree>
    <p:extLst>
      <p:ext uri="{BB962C8B-B14F-4D97-AF65-F5344CB8AC3E}">
        <p14:creationId xmlns:p14="http://schemas.microsoft.com/office/powerpoint/2010/main" val="35270654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infants?</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Ever heard of “Confirmation”?</a:t>
            </a:r>
          </a:p>
          <a:p>
            <a:pPr lvl="1"/>
            <a:r>
              <a:rPr lang="en-US" dirty="0"/>
              <a:t>About the “age of discretion” (generally 7 years old, but can vary).</a:t>
            </a:r>
          </a:p>
          <a:p>
            <a:r>
              <a:rPr lang="en-US" b="1" i="1" dirty="0"/>
              <a:t>Ever seen “Confirmation” in the Scriptures?</a:t>
            </a:r>
          </a:p>
          <a:p>
            <a:pPr lvl="1"/>
            <a:r>
              <a:rPr lang="en-US" dirty="0"/>
              <a:t>Every convert in the New Testament was capable of committing themselves to a life of submission to Christ.</a:t>
            </a:r>
          </a:p>
          <a:p>
            <a:pPr lvl="1"/>
            <a:r>
              <a:rPr lang="en-US" dirty="0"/>
              <a:t>False doctrine of Infant Baptism resulted in babies and small children “in the Church” – Had to create an unscriptural milestone to allow the person to express that commitment for themselves when they were old enough.</a:t>
            </a:r>
          </a:p>
        </p:txBody>
      </p:sp>
    </p:spTree>
    <p:extLst>
      <p:ext uri="{BB962C8B-B14F-4D97-AF65-F5344CB8AC3E}">
        <p14:creationId xmlns:p14="http://schemas.microsoft.com/office/powerpoint/2010/main" val="3476163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have we learned about the One Baptism?</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There is only One.</a:t>
            </a:r>
          </a:p>
          <a:p>
            <a:r>
              <a:rPr lang="en-US" dirty="0"/>
              <a:t>The One Baptism is immersion in water of a believer in order to remit their sins and establish a saving relationship with Christ.</a:t>
            </a:r>
          </a:p>
          <a:p>
            <a:endParaRPr lang="en-US" dirty="0"/>
          </a:p>
        </p:txBody>
      </p:sp>
    </p:spTree>
    <p:extLst>
      <p:ext uri="{BB962C8B-B14F-4D97-AF65-F5344CB8AC3E}">
        <p14:creationId xmlns:p14="http://schemas.microsoft.com/office/powerpoint/2010/main" val="14387617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 you not a Christian today?</a:t>
            </a:r>
          </a:p>
        </p:txBody>
      </p:sp>
      <p:sp>
        <p:nvSpPr>
          <p:cNvPr id="3" name="Content Placeholder 2"/>
          <p:cNvSpPr>
            <a:spLocks noGrp="1"/>
          </p:cNvSpPr>
          <p:nvPr>
            <p:ph idx="1"/>
          </p:nvPr>
        </p:nvSpPr>
        <p:spPr>
          <a:xfrm>
            <a:off x="437881" y="1690690"/>
            <a:ext cx="8281115" cy="5167310"/>
          </a:xfrm>
        </p:spPr>
        <p:txBody>
          <a:bodyPr>
            <a:normAutofit/>
          </a:bodyPr>
          <a:lstStyle/>
          <a:p>
            <a:r>
              <a:rPr lang="en-US" b="1" dirty="0"/>
              <a:t>Do you need to…</a:t>
            </a:r>
          </a:p>
          <a:p>
            <a:pPr lvl="1"/>
            <a:r>
              <a:rPr lang="en-US" dirty="0"/>
              <a:t>Be saved</a:t>
            </a:r>
          </a:p>
          <a:p>
            <a:pPr lvl="1"/>
            <a:r>
              <a:rPr lang="en-US" dirty="0"/>
              <a:t>Be a disciple of Jesus Christ</a:t>
            </a:r>
          </a:p>
          <a:p>
            <a:pPr lvl="1"/>
            <a:r>
              <a:rPr lang="en-US" dirty="0"/>
              <a:t>Have a clear conscience before God</a:t>
            </a:r>
          </a:p>
          <a:p>
            <a:pPr lvl="1"/>
            <a:r>
              <a:rPr lang="en-US" dirty="0"/>
              <a:t>Have forgiveness for your sins</a:t>
            </a:r>
          </a:p>
          <a:p>
            <a:pPr lvl="1"/>
            <a:r>
              <a:rPr lang="en-US" dirty="0"/>
              <a:t>Put to death the old man of sin</a:t>
            </a:r>
          </a:p>
          <a:p>
            <a:pPr lvl="1"/>
            <a:r>
              <a:rPr lang="en-US" dirty="0"/>
              <a:t>Be in Christ</a:t>
            </a:r>
          </a:p>
          <a:p>
            <a:pPr lvl="1"/>
            <a:r>
              <a:rPr lang="en-US" dirty="0"/>
              <a:t>Be clothed with Christ</a:t>
            </a:r>
          </a:p>
          <a:p>
            <a:pPr lvl="1"/>
            <a:r>
              <a:rPr lang="en-US" dirty="0"/>
              <a:t>Belong to Christ</a:t>
            </a:r>
          </a:p>
          <a:p>
            <a:pPr lvl="1"/>
            <a:r>
              <a:rPr lang="en-US" dirty="0"/>
              <a:t>Be an heir of promises to Abraham’s descendants</a:t>
            </a:r>
          </a:p>
          <a:p>
            <a:r>
              <a:rPr lang="en-US" b="1" dirty="0"/>
              <a:t>Don’t listen to men, listen to God’s word.</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294464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have been various baptisms in the past.</a:t>
            </a:r>
          </a:p>
        </p:txBody>
      </p:sp>
      <p:sp>
        <p:nvSpPr>
          <p:cNvPr id="3" name="Content Placeholder 2"/>
          <p:cNvSpPr>
            <a:spLocks noGrp="1"/>
          </p:cNvSpPr>
          <p:nvPr>
            <p:ph idx="1"/>
          </p:nvPr>
        </p:nvSpPr>
        <p:spPr>
          <a:xfrm>
            <a:off x="628650" y="1825624"/>
            <a:ext cx="7886700" cy="4806995"/>
          </a:xfrm>
        </p:spPr>
        <p:txBody>
          <a:bodyPr/>
          <a:lstStyle/>
          <a:p>
            <a:r>
              <a:rPr lang="en-US" dirty="0"/>
              <a:t>Baptism of John</a:t>
            </a:r>
          </a:p>
          <a:p>
            <a:pPr lvl="1"/>
            <a:r>
              <a:rPr lang="en-US" dirty="0"/>
              <a:t>“John the Baptist appeared in the wilderness preaching a baptism of repentance for the forgiveness of sins.  And all the country of Judea was going out to him, and all the people of Jerusalem; and they were being baptized by him in the Jordan River, confessing their sins.”          </a:t>
            </a:r>
            <a:r>
              <a:rPr lang="en-US" b="1" i="1" dirty="0"/>
              <a:t>(Mark 1:4-5)</a:t>
            </a:r>
          </a:p>
          <a:p>
            <a:pPr lvl="1"/>
            <a:r>
              <a:rPr lang="en-US" dirty="0"/>
              <a:t>When a person came to John, confessed his sins and was baptized, God forgave him.  Part of God’s purpose…</a:t>
            </a:r>
          </a:p>
          <a:p>
            <a:pPr lvl="1"/>
            <a:r>
              <a:rPr lang="en-US" dirty="0"/>
              <a:t>“But the Pharisees and the lawyers rejected God’s purpose for themselves, not having been baptized by John.”  </a:t>
            </a:r>
            <a:r>
              <a:rPr lang="en-US" b="1" i="1" dirty="0"/>
              <a:t>(Luke 7:30)</a:t>
            </a:r>
          </a:p>
        </p:txBody>
      </p:sp>
    </p:spTree>
    <p:extLst>
      <p:ext uri="{BB962C8B-B14F-4D97-AF65-F5344CB8AC3E}">
        <p14:creationId xmlns:p14="http://schemas.microsoft.com/office/powerpoint/2010/main" val="5391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have been various baptisms in the past.</a:t>
            </a:r>
          </a:p>
        </p:txBody>
      </p:sp>
      <p:sp>
        <p:nvSpPr>
          <p:cNvPr id="3" name="Content Placeholder 2"/>
          <p:cNvSpPr>
            <a:spLocks noGrp="1"/>
          </p:cNvSpPr>
          <p:nvPr>
            <p:ph idx="1"/>
          </p:nvPr>
        </p:nvSpPr>
        <p:spPr>
          <a:xfrm>
            <a:off x="628650" y="1825624"/>
            <a:ext cx="7886700" cy="4806995"/>
          </a:xfrm>
        </p:spPr>
        <p:txBody>
          <a:bodyPr/>
          <a:lstStyle/>
          <a:p>
            <a:r>
              <a:rPr lang="en-US" dirty="0"/>
              <a:t>Baptism of Jesus</a:t>
            </a:r>
          </a:p>
          <a:p>
            <a:pPr lvl="1"/>
            <a:r>
              <a:rPr lang="en-US" dirty="0"/>
              <a:t>“Therefore when the Lord knew that the Pharisees had heard that Jesus was making and baptizing more disciples than John (although Jesus Himself was not baptizing, but His disciples were), He left Judea and went away again into Galilee.” </a:t>
            </a:r>
            <a:r>
              <a:rPr lang="en-US" b="1" i="1" dirty="0"/>
              <a:t> (John 4:1-3)</a:t>
            </a:r>
          </a:p>
          <a:p>
            <a:pPr lvl="1"/>
            <a:r>
              <a:rPr lang="en-US" dirty="0"/>
              <a:t>People were being baptized by the apostles as they became Jesus’ disciples.</a:t>
            </a:r>
          </a:p>
          <a:p>
            <a:pPr lvl="1"/>
            <a:r>
              <a:rPr lang="en-US" dirty="0"/>
              <a:t>“Thus it is written, that the Christ would suffer and rise again from the dead the third day, and that repentance for the forgiveness of sins would be proclaimed in His name to all the nations, beginning from Jerusalem.”  </a:t>
            </a:r>
            <a:r>
              <a:rPr lang="en-US" b="1" i="1" dirty="0"/>
              <a:t>(Luke 24:46-47) </a:t>
            </a:r>
            <a:r>
              <a:rPr lang="en-US" dirty="0"/>
              <a:t>– Fulfilled in Acts 2.</a:t>
            </a:r>
            <a:endParaRPr lang="en-US" b="1" i="1" dirty="0"/>
          </a:p>
        </p:txBody>
      </p:sp>
    </p:spTree>
    <p:extLst>
      <p:ext uri="{BB962C8B-B14F-4D97-AF65-F5344CB8AC3E}">
        <p14:creationId xmlns:p14="http://schemas.microsoft.com/office/powerpoint/2010/main" val="1493383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have been various baptisms in the past.</a:t>
            </a:r>
          </a:p>
        </p:txBody>
      </p:sp>
      <p:sp>
        <p:nvSpPr>
          <p:cNvPr id="3" name="Content Placeholder 2"/>
          <p:cNvSpPr>
            <a:spLocks noGrp="1"/>
          </p:cNvSpPr>
          <p:nvPr>
            <p:ph idx="1"/>
          </p:nvPr>
        </p:nvSpPr>
        <p:spPr>
          <a:xfrm>
            <a:off x="628650" y="1825624"/>
            <a:ext cx="7886700" cy="4806995"/>
          </a:xfrm>
        </p:spPr>
        <p:txBody>
          <a:bodyPr/>
          <a:lstStyle/>
          <a:p>
            <a:r>
              <a:rPr lang="en-US" dirty="0"/>
              <a:t>Baptism in the Name of Jesus Christ</a:t>
            </a:r>
          </a:p>
          <a:p>
            <a:pPr lvl="1"/>
            <a:r>
              <a:rPr lang="en-US" dirty="0"/>
              <a:t>“Peter said to them, ‘Repent, and each of you be baptized in the name of Jesus Christ for the forgiveness of your sins; and you will receive the gift of the Holy Spirit.”  </a:t>
            </a:r>
            <a:r>
              <a:rPr lang="en-US" b="1" i="1" dirty="0"/>
              <a:t>(Acts 2:38)</a:t>
            </a:r>
          </a:p>
          <a:p>
            <a:pPr lvl="1"/>
            <a:r>
              <a:rPr lang="en-US" dirty="0"/>
              <a:t>What about folks who were baptized by the apostles before Jesus’ death?  None of my business.</a:t>
            </a:r>
          </a:p>
        </p:txBody>
      </p:sp>
    </p:spTree>
    <p:extLst>
      <p:ext uri="{BB962C8B-B14F-4D97-AF65-F5344CB8AC3E}">
        <p14:creationId xmlns:p14="http://schemas.microsoft.com/office/powerpoint/2010/main" val="73638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have been various baptisms in the past.</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Baptism of the Holy Spirit.</a:t>
            </a:r>
          </a:p>
          <a:p>
            <a:pPr lvl="1"/>
            <a:r>
              <a:rPr lang="en-US" dirty="0"/>
              <a:t>“Gathering them together, He commanded them not to leave Jerusalem, but to wait for what the Father had promised, ‘Which,’ He said, ‘you heard of from Me; for John baptized with water, but you will be baptized with the Holy Spirit not many days from now.’”  </a:t>
            </a:r>
            <a:r>
              <a:rPr lang="en-US" b="1" i="1" dirty="0"/>
              <a:t>(Acts 1:4-5)</a:t>
            </a:r>
          </a:p>
          <a:p>
            <a:pPr lvl="1"/>
            <a:r>
              <a:rPr lang="en-US" dirty="0"/>
              <a:t>“When the day of Pentecost had come, they were all together in one place.  And suddenly there came from heaven noise like a violent rushing wind, and it filled the whole house where they were sitting.  And there appeared to them tongues as of fire distributing themselves, and they rested on each on of them.  And they were all filled with the Holy Spirit and began to speak with other tongues, as the Spirit was giving them utterance.  </a:t>
            </a:r>
            <a:r>
              <a:rPr lang="en-US" b="1" i="1" dirty="0"/>
              <a:t>(Acts 2:1-4)</a:t>
            </a:r>
          </a:p>
        </p:txBody>
      </p:sp>
    </p:spTree>
    <p:extLst>
      <p:ext uri="{BB962C8B-B14F-4D97-AF65-F5344CB8AC3E}">
        <p14:creationId xmlns:p14="http://schemas.microsoft.com/office/powerpoint/2010/main" val="429282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have been various baptisms in the past.</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Baptism of the Holy Spirit.</a:t>
            </a:r>
          </a:p>
          <a:p>
            <a:pPr lvl="1"/>
            <a:r>
              <a:rPr lang="en-US" dirty="0"/>
              <a:t>Happened one other time.  </a:t>
            </a:r>
            <a:r>
              <a:rPr lang="en-US" b="1" i="1" dirty="0"/>
              <a:t>Cornelius’ household.</a:t>
            </a:r>
          </a:p>
          <a:p>
            <a:pPr lvl="1"/>
            <a:r>
              <a:rPr lang="en-US" dirty="0"/>
              <a:t>“While Peter was still speaking these words, the Holy Spirit fell upon all those who were listening to the message.  All the circumcised believers who came with Peter were amazed, because the gift of the Holy Spirit had been poured out on the Gentiles also.” </a:t>
            </a:r>
            <a:r>
              <a:rPr lang="en-US" b="1" i="1" dirty="0"/>
              <a:t> (Acts 10:44-45)</a:t>
            </a:r>
          </a:p>
        </p:txBody>
      </p:sp>
    </p:spTree>
    <p:extLst>
      <p:ext uri="{BB962C8B-B14F-4D97-AF65-F5344CB8AC3E}">
        <p14:creationId xmlns:p14="http://schemas.microsoft.com/office/powerpoint/2010/main" val="840309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have been various baptisms in the past.</a:t>
            </a:r>
          </a:p>
        </p:txBody>
      </p:sp>
      <p:sp>
        <p:nvSpPr>
          <p:cNvPr id="3" name="Content Placeholder 2"/>
          <p:cNvSpPr>
            <a:spLocks noGrp="1"/>
          </p:cNvSpPr>
          <p:nvPr>
            <p:ph idx="1"/>
          </p:nvPr>
        </p:nvSpPr>
        <p:spPr>
          <a:xfrm>
            <a:off x="437881" y="1690690"/>
            <a:ext cx="8281115" cy="5167310"/>
          </a:xfrm>
        </p:spPr>
        <p:txBody>
          <a:bodyPr>
            <a:normAutofit/>
          </a:bodyPr>
          <a:lstStyle/>
          <a:p>
            <a:r>
              <a:rPr lang="en-US" dirty="0"/>
              <a:t>John’s baptism was temporary.</a:t>
            </a:r>
          </a:p>
          <a:p>
            <a:pPr lvl="1"/>
            <a:r>
              <a:rPr lang="en-US" dirty="0"/>
              <a:t>“Now a Jew named Apollos, an Alexandrian by birth, an eloquent man, came to Ephesus; and he was mighty in the Scriptures.  This man had been instructed in the way of the Lord; and being fervent in spirit, he was speaking and teaching accurately the things concerning Jesus, being acquainted only with the baptism of John; and he began to speak out boldly in the synagogue.  But when Priscilla and Aquila heard him, they took him aside and explained to him the way of God more accurately.”  </a:t>
            </a:r>
            <a:r>
              <a:rPr lang="en-US" b="1" i="1" dirty="0"/>
              <a:t>(Acts 18:24-26)</a:t>
            </a:r>
          </a:p>
        </p:txBody>
      </p:sp>
    </p:spTree>
    <p:extLst>
      <p:ext uri="{BB962C8B-B14F-4D97-AF65-F5344CB8AC3E}">
        <p14:creationId xmlns:p14="http://schemas.microsoft.com/office/powerpoint/2010/main" val="4047093669"/>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17887</TotalTime>
  <Words>2893</Words>
  <Application>Microsoft Office PowerPoint</Application>
  <PresentationFormat>On-screen Show (4:3)</PresentationFormat>
  <Paragraphs>172</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Yu Mincho Demibold</vt:lpstr>
      <vt:lpstr>Arial</vt:lpstr>
      <vt:lpstr>Corbel</vt:lpstr>
      <vt:lpstr>Depth</vt:lpstr>
      <vt:lpstr>Unity: One Baptism</vt:lpstr>
      <vt:lpstr>Ephesians 4:1-6</vt:lpstr>
      <vt:lpstr>Baptism:  A simple subject, right?</vt:lpstr>
      <vt:lpstr>There have been various baptisms in the past.</vt:lpstr>
      <vt:lpstr>There have been various baptisms in the past.</vt:lpstr>
      <vt:lpstr>There have been various baptisms in the past.</vt:lpstr>
      <vt:lpstr>There have been various baptisms in the past.</vt:lpstr>
      <vt:lpstr>There have been various baptisms in the past.</vt:lpstr>
      <vt:lpstr>There have been various baptisms in the past.</vt:lpstr>
      <vt:lpstr>There have been various baptisms in the past.</vt:lpstr>
      <vt:lpstr>There have been various baptisms in the past.</vt:lpstr>
      <vt:lpstr>There have been various baptisms in the past.</vt:lpstr>
      <vt:lpstr>What is baptism in the name of Jesus?</vt:lpstr>
      <vt:lpstr>What is baptism in the name of Jesus?</vt:lpstr>
      <vt:lpstr>What is baptism in the name of Jesus?</vt:lpstr>
      <vt:lpstr>What is baptism in the name of Jesus?</vt:lpstr>
      <vt:lpstr>What is baptism in the name of Jesus?</vt:lpstr>
      <vt:lpstr>What is baptism for?</vt:lpstr>
      <vt:lpstr>What is baptism for?</vt:lpstr>
      <vt:lpstr>What is baptism for?</vt:lpstr>
      <vt:lpstr>What is baptism for?</vt:lpstr>
      <vt:lpstr>What is baptism for?</vt:lpstr>
      <vt:lpstr>What is baptism for?</vt:lpstr>
      <vt:lpstr>Baptism not necessary?</vt:lpstr>
      <vt:lpstr>Who is baptism for?</vt:lpstr>
      <vt:lpstr>Who is baptism for?</vt:lpstr>
      <vt:lpstr>Who is baptism for?</vt:lpstr>
      <vt:lpstr>What about infants?</vt:lpstr>
      <vt:lpstr>What about infants?</vt:lpstr>
      <vt:lpstr>What about infants?</vt:lpstr>
      <vt:lpstr>What about infants?</vt:lpstr>
      <vt:lpstr>What have we learned about the One Baptism?</vt:lpstr>
      <vt:lpstr>Are you not a Christian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McKee</dc:creator>
  <cp:lastModifiedBy>John McKee</cp:lastModifiedBy>
  <cp:revision>285</cp:revision>
  <cp:lastPrinted>2015-05-10T20:14:11Z</cp:lastPrinted>
  <dcterms:created xsi:type="dcterms:W3CDTF">2015-05-06T14:40:27Z</dcterms:created>
  <dcterms:modified xsi:type="dcterms:W3CDTF">2017-06-10T16:37:39Z</dcterms:modified>
</cp:coreProperties>
</file>