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9" r:id="rId2"/>
  </p:sldMasterIdLst>
  <p:notesMasterIdLst>
    <p:notesMasterId r:id="rId78"/>
  </p:notesMasterIdLst>
  <p:handoutMasterIdLst>
    <p:handoutMasterId r:id="rId79"/>
  </p:handoutMasterIdLst>
  <p:sldIdLst>
    <p:sldId id="260" r:id="rId3"/>
    <p:sldId id="300" r:id="rId4"/>
    <p:sldId id="263" r:id="rId5"/>
    <p:sldId id="264" r:id="rId6"/>
    <p:sldId id="265" r:id="rId7"/>
    <p:sldId id="408" r:id="rId8"/>
    <p:sldId id="268" r:id="rId9"/>
    <p:sldId id="273" r:id="rId10"/>
    <p:sldId id="277" r:id="rId11"/>
    <p:sldId id="278" r:id="rId12"/>
    <p:sldId id="279" r:id="rId13"/>
    <p:sldId id="280" r:id="rId14"/>
    <p:sldId id="282" r:id="rId15"/>
    <p:sldId id="283" r:id="rId16"/>
    <p:sldId id="284" r:id="rId17"/>
    <p:sldId id="269" r:id="rId18"/>
    <p:sldId id="274" r:id="rId19"/>
    <p:sldId id="285" r:id="rId20"/>
    <p:sldId id="309" r:id="rId21"/>
    <p:sldId id="310" r:id="rId22"/>
    <p:sldId id="311" r:id="rId23"/>
    <p:sldId id="312" r:id="rId24"/>
    <p:sldId id="313" r:id="rId25"/>
    <p:sldId id="314" r:id="rId26"/>
    <p:sldId id="315" r:id="rId27"/>
    <p:sldId id="316" r:id="rId28"/>
    <p:sldId id="318" r:id="rId29"/>
    <p:sldId id="319" r:id="rId30"/>
    <p:sldId id="320" r:id="rId31"/>
    <p:sldId id="321" r:id="rId32"/>
    <p:sldId id="322" r:id="rId33"/>
    <p:sldId id="323" r:id="rId34"/>
    <p:sldId id="32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6" r:id="rId51"/>
    <p:sldId id="391" r:id="rId52"/>
    <p:sldId id="392" r:id="rId53"/>
    <p:sldId id="393" r:id="rId54"/>
    <p:sldId id="409" r:id="rId55"/>
    <p:sldId id="411" r:id="rId56"/>
    <p:sldId id="412" r:id="rId57"/>
    <p:sldId id="413" r:id="rId58"/>
    <p:sldId id="414"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4" r:id="rId75"/>
    <p:sldId id="435" r:id="rId76"/>
    <p:sldId id="436" r:id="rId77"/>
  </p:sldIdLst>
  <p:sldSz cx="9144000" cy="6858000" type="screen4x3"/>
  <p:notesSz cx="7010400" cy="9296400"/>
  <p:embeddedFontLst>
    <p:embeddedFont>
      <p:font typeface="Arial Narrow" panose="020B0606020202030204" pitchFamily="34" charset="0"/>
      <p:regular r:id="rId80"/>
      <p:bold r:id="rId81"/>
      <p:italic r:id="rId82"/>
      <p:boldItalic r:id="rId83"/>
    </p:embeddedFont>
    <p:embeddedFont>
      <p:font typeface="Calibri" panose="020F0502020204030204" pitchFamily="34" charset="0"/>
      <p:regular r:id="rId84"/>
      <p:bold r:id="rId85"/>
      <p:italic r:id="rId86"/>
      <p:boldItalic r:id="rId87"/>
    </p:embeddedFont>
    <p:embeddedFont>
      <p:font typeface="Arial Rounded MT Bold" panose="020F0704030504030204" pitchFamily="34" charset="0"/>
      <p:regular r:id="rId88"/>
    </p:embeddedFont>
    <p:embeddedFont>
      <p:font typeface="Freestyle Script" panose="030804020302050B0404" pitchFamily="66" charset="0"/>
      <p:regular r:id="rId89"/>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2B3535"/>
    <a:srgbClr val="B6C4C4"/>
    <a:srgbClr val="678D9A"/>
    <a:srgbClr val="83B08F"/>
    <a:srgbClr val="C6AD84"/>
    <a:srgbClr val="67879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1" autoAdjust="0"/>
    <p:restoredTop sz="94630" autoAdjust="0"/>
  </p:normalViewPr>
  <p:slideViewPr>
    <p:cSldViewPr>
      <p:cViewPr varScale="1">
        <p:scale>
          <a:sx n="65" d="100"/>
          <a:sy n="65" d="100"/>
        </p:scale>
        <p:origin x="128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5.fntdata"/><Relationship Id="rId89"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87" Type="http://schemas.openxmlformats.org/officeDocument/2006/relationships/font" Target="fonts/font8.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3.fntdata"/><Relationship Id="rId90"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1.fntdata"/><Relationship Id="rId85" Type="http://schemas.openxmlformats.org/officeDocument/2006/relationships/font" Target="fonts/font6.fntdata"/><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BF383EF-4CE8-43D4-BC6E-5DB6FDFB0FC1}" type="datetimeFigureOut">
              <a:rPr lang="en-US" smtClean="0"/>
              <a:t>6/14/2016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8DBE0E-B26D-4A57-8970-88FA07C173C0}" type="slidenum">
              <a:rPr lang="en-US" smtClean="0"/>
              <a:t>‹#›</a:t>
            </a:fld>
            <a:endParaRPr lang="en-US"/>
          </a:p>
        </p:txBody>
      </p:sp>
    </p:spTree>
    <p:extLst>
      <p:ext uri="{BB962C8B-B14F-4D97-AF65-F5344CB8AC3E}">
        <p14:creationId xmlns:p14="http://schemas.microsoft.com/office/powerpoint/2010/main" val="602621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0B4404-842D-4CFA-A3F5-6F41EF58D01D}" type="datetimeFigureOut">
              <a:rPr lang="en-US" smtClean="0"/>
              <a:t>6/14/2016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2160C00-1AF4-40F9-AF3D-F08FD9BD0BC4}" type="slidenum">
              <a:rPr lang="en-US" smtClean="0"/>
              <a:t>‹#›</a:t>
            </a:fld>
            <a:endParaRPr lang="en-US"/>
          </a:p>
        </p:txBody>
      </p:sp>
    </p:spTree>
    <p:extLst>
      <p:ext uri="{BB962C8B-B14F-4D97-AF65-F5344CB8AC3E}">
        <p14:creationId xmlns:p14="http://schemas.microsoft.com/office/powerpoint/2010/main" val="204602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E37BEE-734C-4F73-8B38-2A09DAF3BC6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82247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 50-year book?  They have a section on pp.74-75 that describes the series of board meetings (does not quote Cope's </a:t>
            </a:r>
            <a:r>
              <a:rPr lang="en-US" dirty="0" err="1"/>
              <a:t>statementbut</a:t>
            </a:r>
            <a:r>
              <a:rPr lang="en-US" dirty="0"/>
              <a:t> places it in spring 1956. </a:t>
            </a:r>
          </a:p>
        </p:txBody>
      </p:sp>
      <p:sp>
        <p:nvSpPr>
          <p:cNvPr id="4" name="Slide Number Placeholder 3"/>
          <p:cNvSpPr>
            <a:spLocks noGrp="1"/>
          </p:cNvSpPr>
          <p:nvPr>
            <p:ph type="sldNum" sz="quarter" idx="10"/>
          </p:nvPr>
        </p:nvSpPr>
        <p:spPr/>
        <p:txBody>
          <a:bodyPr/>
          <a:lstStyle/>
          <a:p>
            <a:fld id="{C2160C00-1AF4-40F9-AF3D-F08FD9BD0BC4}"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83722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76" name="Picture 104" descr="PPP_SEDUC_TLE_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819400"/>
            <a:ext cx="7772400" cy="914400"/>
          </a:xfrm>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5800" y="3886200"/>
            <a:ext cx="7772400" cy="685800"/>
          </a:xfrm>
        </p:spPr>
        <p:txBody>
          <a:bodyPr anchor="ctr"/>
          <a:lstStyle>
            <a:lvl1pPr marL="0" indent="0" algn="ctr">
              <a:buFontTx/>
              <a:buNone/>
              <a:defRPr sz="2400"/>
            </a:lvl1pPr>
          </a:lstStyle>
          <a:p>
            <a:pPr lvl="0"/>
            <a:r>
              <a:rPr lang="en-US" noProof="0"/>
              <a:t>Click to edit Master subtitle style</a:t>
            </a:r>
          </a:p>
        </p:txBody>
      </p:sp>
      <p:sp>
        <p:nvSpPr>
          <p:cNvPr id="3117" name="Rectangle 45"/>
          <p:cNvSpPr>
            <a:spLocks noGrp="1" noChangeArrowheads="1"/>
          </p:cNvSpPr>
          <p:nvPr>
            <p:ph type="dt" sz="half" idx="2"/>
          </p:nvPr>
        </p:nvSpPr>
        <p:spPr/>
        <p:txBody>
          <a:bodyPr/>
          <a:lstStyle>
            <a:lvl1pPr>
              <a:defRPr/>
            </a:lvl1pPr>
          </a:lstStyle>
          <a:p>
            <a:endParaRPr lang="en-US"/>
          </a:p>
        </p:txBody>
      </p:sp>
      <p:sp>
        <p:nvSpPr>
          <p:cNvPr id="3118" name="Rectangle 46"/>
          <p:cNvSpPr>
            <a:spLocks noGrp="1" noChangeArrowheads="1"/>
          </p:cNvSpPr>
          <p:nvPr>
            <p:ph type="ftr" sz="quarter" idx="3"/>
          </p:nvPr>
        </p:nvSpPr>
        <p:spPr/>
        <p:txBody>
          <a:bodyPr/>
          <a:lstStyle>
            <a:lvl1pPr>
              <a:defRPr/>
            </a:lvl1pPr>
          </a:lstStyle>
          <a:p>
            <a:endParaRPr lang="en-US"/>
          </a:p>
        </p:txBody>
      </p:sp>
      <p:sp>
        <p:nvSpPr>
          <p:cNvPr id="3119" name="Rectangle 47"/>
          <p:cNvSpPr>
            <a:spLocks noGrp="1" noChangeArrowheads="1"/>
          </p:cNvSpPr>
          <p:nvPr>
            <p:ph type="sldNum" sz="quarter" idx="4"/>
          </p:nvPr>
        </p:nvSpPr>
        <p:spPr/>
        <p:txBody>
          <a:bodyPr/>
          <a:lstStyle>
            <a:lvl1pPr>
              <a:defRPr/>
            </a:lvl1pPr>
          </a:lstStyle>
          <a:p>
            <a:fld id="{197734D6-2208-42F8-A5FE-48B8123DC71C}" type="slidenum">
              <a:rPr lang="en-US"/>
              <a:pPr/>
              <a:t>‹#›</a:t>
            </a:fld>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5550E8-68B0-47DC-B229-A345546A1CB3}" type="slidenum">
              <a:rPr lang="en-US"/>
              <a:pPr/>
              <a:t>‹#›</a:t>
            </a:fld>
            <a:endParaRPr lang="en-US"/>
          </a:p>
        </p:txBody>
      </p:sp>
    </p:spTree>
    <p:extLst>
      <p:ext uri="{BB962C8B-B14F-4D97-AF65-F5344CB8AC3E}">
        <p14:creationId xmlns:p14="http://schemas.microsoft.com/office/powerpoint/2010/main" val="273490588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2286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3050" y="2286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F0DD49-ED23-47D6-B6FB-81F886C95867}" type="slidenum">
              <a:rPr lang="en-US"/>
              <a:pPr/>
              <a:t>‹#›</a:t>
            </a:fld>
            <a:endParaRPr lang="en-US"/>
          </a:p>
        </p:txBody>
      </p:sp>
    </p:spTree>
    <p:extLst>
      <p:ext uri="{BB962C8B-B14F-4D97-AF65-F5344CB8AC3E}">
        <p14:creationId xmlns:p14="http://schemas.microsoft.com/office/powerpoint/2010/main" val="2355962039"/>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107916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16551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42287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18883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9250372"/>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065489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4493797"/>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867741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285ECF-C521-46D3-90C8-7F6AD4893786}" type="slidenum">
              <a:rPr lang="en-US"/>
              <a:pPr/>
              <a:t>‹#›</a:t>
            </a:fld>
            <a:endParaRPr lang="en-US"/>
          </a:p>
        </p:txBody>
      </p:sp>
    </p:spTree>
    <p:extLst>
      <p:ext uri="{BB962C8B-B14F-4D97-AF65-F5344CB8AC3E}">
        <p14:creationId xmlns:p14="http://schemas.microsoft.com/office/powerpoint/2010/main" val="569978700"/>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97542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741427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0ACC7-3908-4E49-80D3-73D7F0FDBFDE}" type="datetimeFigureOut">
              <a:rPr lang="en-US" smtClean="0">
                <a:solidFill>
                  <a:prstClr val="black">
                    <a:tint val="75000"/>
                  </a:prstClr>
                </a:solidFill>
              </a:rPr>
              <a:pPr/>
              <a:t>6/14/2016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FA3C6-7C60-430F-B028-42B5104B86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9265578"/>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6F0941-5748-4B8B-9B1B-C2353CA40C61}" type="slidenum">
              <a:rPr lang="en-US"/>
              <a:pPr/>
              <a:t>‹#›</a:t>
            </a:fld>
            <a:endParaRPr lang="en-US"/>
          </a:p>
        </p:txBody>
      </p:sp>
    </p:spTree>
    <p:extLst>
      <p:ext uri="{BB962C8B-B14F-4D97-AF65-F5344CB8AC3E}">
        <p14:creationId xmlns:p14="http://schemas.microsoft.com/office/powerpoint/2010/main" val="138140898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A64BBC-9AF5-4D72-9A77-B8331B74E6F7}" type="slidenum">
              <a:rPr lang="en-US"/>
              <a:pPr/>
              <a:t>‹#›</a:t>
            </a:fld>
            <a:endParaRPr lang="en-US"/>
          </a:p>
        </p:txBody>
      </p:sp>
    </p:spTree>
    <p:extLst>
      <p:ext uri="{BB962C8B-B14F-4D97-AF65-F5344CB8AC3E}">
        <p14:creationId xmlns:p14="http://schemas.microsoft.com/office/powerpoint/2010/main" val="390016198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8856C5-63B9-4CFF-A06B-A77FA873195D}" type="slidenum">
              <a:rPr lang="en-US"/>
              <a:pPr/>
              <a:t>‹#›</a:t>
            </a:fld>
            <a:endParaRPr lang="en-US"/>
          </a:p>
        </p:txBody>
      </p:sp>
    </p:spTree>
    <p:extLst>
      <p:ext uri="{BB962C8B-B14F-4D97-AF65-F5344CB8AC3E}">
        <p14:creationId xmlns:p14="http://schemas.microsoft.com/office/powerpoint/2010/main" val="353912403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E0274FA-9A42-4511-BAB9-63968A0A51B3}" type="slidenum">
              <a:rPr lang="en-US"/>
              <a:pPr/>
              <a:t>‹#›</a:t>
            </a:fld>
            <a:endParaRPr lang="en-US"/>
          </a:p>
        </p:txBody>
      </p:sp>
    </p:spTree>
    <p:extLst>
      <p:ext uri="{BB962C8B-B14F-4D97-AF65-F5344CB8AC3E}">
        <p14:creationId xmlns:p14="http://schemas.microsoft.com/office/powerpoint/2010/main" val="1658978518"/>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8B8E45-F9D8-4624-8BD1-53A01EBF8D63}" type="slidenum">
              <a:rPr lang="en-US"/>
              <a:pPr/>
              <a:t>‹#›</a:t>
            </a:fld>
            <a:endParaRPr lang="en-US"/>
          </a:p>
        </p:txBody>
      </p:sp>
    </p:spTree>
    <p:extLst>
      <p:ext uri="{BB962C8B-B14F-4D97-AF65-F5344CB8AC3E}">
        <p14:creationId xmlns:p14="http://schemas.microsoft.com/office/powerpoint/2010/main" val="8751058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418906-E37F-4ECF-B4DF-420EE096D8C1}" type="slidenum">
              <a:rPr lang="en-US"/>
              <a:pPr/>
              <a:t>‹#›</a:t>
            </a:fld>
            <a:endParaRPr lang="en-US"/>
          </a:p>
        </p:txBody>
      </p:sp>
    </p:spTree>
    <p:extLst>
      <p:ext uri="{BB962C8B-B14F-4D97-AF65-F5344CB8AC3E}">
        <p14:creationId xmlns:p14="http://schemas.microsoft.com/office/powerpoint/2010/main" val="15673601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3332DC-5922-4FB6-99AD-FD442F7FA712}" type="slidenum">
              <a:rPr lang="en-US"/>
              <a:pPr/>
              <a:t>‹#›</a:t>
            </a:fld>
            <a:endParaRPr lang="en-US"/>
          </a:p>
        </p:txBody>
      </p:sp>
    </p:spTree>
    <p:extLst>
      <p:ext uri="{BB962C8B-B14F-4D97-AF65-F5344CB8AC3E}">
        <p14:creationId xmlns:p14="http://schemas.microsoft.com/office/powerpoint/2010/main" val="339197931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219" name="Picture 195" descr="PPP_SEDUC_TXT_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73050" y="228600"/>
            <a:ext cx="8610600" cy="1111250"/>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5240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4" name="Rectangle 190"/>
          <p:cNvSpPr>
            <a:spLocks noGrp="1" noChangeArrowheads="1"/>
          </p:cNvSpPr>
          <p:nvPr>
            <p:ph type="dt" sz="half" idx="2"/>
          </p:nvPr>
        </p:nvSpPr>
        <p:spPr bwMode="auto">
          <a:xfrm>
            <a:off x="22860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25000">
                <a:solidFill>
                  <a:srgbClr val="FFFFFF"/>
                </a:solidFill>
              </a:defRPr>
            </a:lvl1pPr>
          </a:lstStyle>
          <a:p>
            <a:endParaRPr lang="en-US"/>
          </a:p>
        </p:txBody>
      </p:sp>
      <p:sp>
        <p:nvSpPr>
          <p:cNvPr id="1215" name="Rectangle 191"/>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aseline="-25000">
                <a:solidFill>
                  <a:srgbClr val="FFFFFF"/>
                </a:solidFill>
              </a:defRPr>
            </a:lvl1pPr>
          </a:lstStyle>
          <a:p>
            <a:endParaRPr lang="en-US"/>
          </a:p>
        </p:txBody>
      </p:sp>
      <p:sp>
        <p:nvSpPr>
          <p:cNvPr id="1216" name="Rectangle 192"/>
          <p:cNvSpPr>
            <a:spLocks noGrp="1" noChangeArrowheads="1"/>
          </p:cNvSpPr>
          <p:nvPr>
            <p:ph type="sldNum" sz="quarter" idx="4"/>
          </p:nvPr>
        </p:nvSpPr>
        <p:spPr bwMode="auto">
          <a:xfrm>
            <a:off x="6764338"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25000">
                <a:solidFill>
                  <a:srgbClr val="FFFFFF"/>
                </a:solidFill>
              </a:defRPr>
            </a:lvl1pPr>
          </a:lstStyle>
          <a:p>
            <a:fld id="{F48591D4-48A9-42E4-8B91-F2F6E27DD51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rtl="0" eaLnBrk="1" fontAlgn="base" hangingPunct="1">
        <a:spcBef>
          <a:spcPct val="0"/>
        </a:spcBef>
        <a:spcAft>
          <a:spcPct val="0"/>
        </a:spcAft>
        <a:defRPr sz="3000" b="1">
          <a:solidFill>
            <a:srgbClr val="FFFFFF"/>
          </a:solidFill>
          <a:latin typeface="+mj-lt"/>
          <a:ea typeface="+mj-ea"/>
          <a:cs typeface="+mj-cs"/>
        </a:defRPr>
      </a:lvl1pPr>
      <a:lvl2pPr algn="ctr" rtl="0" eaLnBrk="1" fontAlgn="base" hangingPunct="1">
        <a:spcBef>
          <a:spcPct val="0"/>
        </a:spcBef>
        <a:spcAft>
          <a:spcPct val="0"/>
        </a:spcAft>
        <a:defRPr sz="3000" b="1">
          <a:solidFill>
            <a:srgbClr val="FFFFFF"/>
          </a:solidFill>
          <a:latin typeface="Arial" pitchFamily="34" charset="0"/>
        </a:defRPr>
      </a:lvl2pPr>
      <a:lvl3pPr algn="ctr" rtl="0" eaLnBrk="1" fontAlgn="base" hangingPunct="1">
        <a:spcBef>
          <a:spcPct val="0"/>
        </a:spcBef>
        <a:spcAft>
          <a:spcPct val="0"/>
        </a:spcAft>
        <a:defRPr sz="3000" b="1">
          <a:solidFill>
            <a:srgbClr val="FFFFFF"/>
          </a:solidFill>
          <a:latin typeface="Arial" pitchFamily="34" charset="0"/>
        </a:defRPr>
      </a:lvl3pPr>
      <a:lvl4pPr algn="ctr" rtl="0" eaLnBrk="1" fontAlgn="base" hangingPunct="1">
        <a:spcBef>
          <a:spcPct val="0"/>
        </a:spcBef>
        <a:spcAft>
          <a:spcPct val="0"/>
        </a:spcAft>
        <a:defRPr sz="3000" b="1">
          <a:solidFill>
            <a:srgbClr val="FFFFFF"/>
          </a:solidFill>
          <a:latin typeface="Arial" pitchFamily="34" charset="0"/>
        </a:defRPr>
      </a:lvl4pPr>
      <a:lvl5pPr algn="ctr" rtl="0" eaLnBrk="1" fontAlgn="base" hangingPunct="1">
        <a:spcBef>
          <a:spcPct val="0"/>
        </a:spcBef>
        <a:spcAft>
          <a:spcPct val="0"/>
        </a:spcAft>
        <a:defRPr sz="3000" b="1">
          <a:solidFill>
            <a:srgbClr val="FFFFFF"/>
          </a:solidFill>
          <a:latin typeface="Arial" pitchFamily="34" charset="0"/>
        </a:defRPr>
      </a:lvl5pPr>
      <a:lvl6pPr marL="457200" algn="ctr" rtl="0" eaLnBrk="1" fontAlgn="base" hangingPunct="1">
        <a:spcBef>
          <a:spcPct val="0"/>
        </a:spcBef>
        <a:spcAft>
          <a:spcPct val="0"/>
        </a:spcAft>
        <a:defRPr sz="3000" b="1">
          <a:solidFill>
            <a:srgbClr val="FFFFFF"/>
          </a:solidFill>
          <a:latin typeface="Arial" pitchFamily="34" charset="0"/>
        </a:defRPr>
      </a:lvl6pPr>
      <a:lvl7pPr marL="914400" algn="ctr" rtl="0" eaLnBrk="1" fontAlgn="base" hangingPunct="1">
        <a:spcBef>
          <a:spcPct val="0"/>
        </a:spcBef>
        <a:spcAft>
          <a:spcPct val="0"/>
        </a:spcAft>
        <a:defRPr sz="3000" b="1">
          <a:solidFill>
            <a:srgbClr val="FFFFFF"/>
          </a:solidFill>
          <a:latin typeface="Arial" pitchFamily="34" charset="0"/>
        </a:defRPr>
      </a:lvl7pPr>
      <a:lvl8pPr marL="1371600" algn="ctr" rtl="0" eaLnBrk="1" fontAlgn="base" hangingPunct="1">
        <a:spcBef>
          <a:spcPct val="0"/>
        </a:spcBef>
        <a:spcAft>
          <a:spcPct val="0"/>
        </a:spcAft>
        <a:defRPr sz="3000" b="1">
          <a:solidFill>
            <a:srgbClr val="FFFFFF"/>
          </a:solidFill>
          <a:latin typeface="Arial" pitchFamily="34" charset="0"/>
        </a:defRPr>
      </a:lvl8pPr>
      <a:lvl9pPr marL="1828800" algn="ctr" rtl="0" eaLnBrk="1" fontAlgn="base" hangingPunct="1">
        <a:spcBef>
          <a:spcPct val="0"/>
        </a:spcBef>
        <a:spcAft>
          <a:spcPct val="0"/>
        </a:spcAft>
        <a:defRPr sz="3000" b="1">
          <a:solidFill>
            <a:srgbClr val="FFFFFF"/>
          </a:solidFill>
          <a:latin typeface="Arial" pitchFamily="34" charset="0"/>
        </a:defRPr>
      </a:lvl9pPr>
    </p:titleStyle>
    <p:body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50ACC7-3908-4E49-80D3-73D7F0FDBFDE}" type="datetimeFigureOut">
              <a:rPr lang="en-US" smtClean="0">
                <a:solidFill>
                  <a:prstClr val="black">
                    <a:tint val="75000"/>
                  </a:prstClr>
                </a:solidFill>
                <a:latin typeface="Calibri"/>
              </a:rPr>
              <a:pPr fontAlgn="auto">
                <a:spcBef>
                  <a:spcPts val="0"/>
                </a:spcBef>
                <a:spcAft>
                  <a:spcPts val="0"/>
                </a:spcAft>
              </a:pPr>
              <a:t>6/14/2016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82FA3C6-7C60-430F-B028-42B5104B86BE}"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2" descr="http://2.bp.blogspot.com/_ppYFwyNQfbs/TLyLW9icdfI/AAAAAAAABVU/r8iatg5pvDU/s1600/happy-marriage.jpg"/>
          <p:cNvPicPr>
            <a:picLocks noChangeAspect="1" noChangeArrowheads="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785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Tolbert_Fanning.jpg"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27.jpeg"/><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18616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bethanywv.edu/files/6855AlexanderCampb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611964" cy="2178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533400"/>
            <a:ext cx="5257800"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Alexander Campbell</a:t>
            </a:r>
          </a:p>
        </p:txBody>
      </p:sp>
      <p:sp>
        <p:nvSpPr>
          <p:cNvPr id="4" name="TextBox 3"/>
          <p:cNvSpPr txBox="1"/>
          <p:nvPr/>
        </p:nvSpPr>
        <p:spPr>
          <a:xfrm>
            <a:off x="381000" y="2417685"/>
            <a:ext cx="8305800" cy="1200329"/>
          </a:xfrm>
          <a:prstGeom prst="rect">
            <a:avLst/>
          </a:prstGeom>
          <a:noFill/>
        </p:spPr>
        <p:txBody>
          <a:bodyPr wrap="square" rtlCol="0">
            <a:spAutoFit/>
          </a:bodyPr>
          <a:lstStyle/>
          <a:p>
            <a:pPr marL="457200" indent="-457200">
              <a:buFont typeface="Arial" pitchFamily="34" charset="0"/>
              <a:buChar char="•"/>
            </a:pPr>
            <a:r>
              <a:rPr lang="en-US" sz="2400" dirty="0">
                <a:latin typeface="Arial Narrow" pitchFamily="34" charset="0"/>
              </a:rPr>
              <a:t>1831 – Wrote a series in </a:t>
            </a:r>
            <a:r>
              <a:rPr lang="en-US" sz="2400" i="1" dirty="0">
                <a:latin typeface="Arial Narrow" pitchFamily="34" charset="0"/>
              </a:rPr>
              <a:t>Millennial Harbinger </a:t>
            </a:r>
            <a:r>
              <a:rPr lang="en-US" sz="2400" dirty="0">
                <a:latin typeface="Arial Narrow" pitchFamily="34" charset="0"/>
              </a:rPr>
              <a:t>– Argued that church can do what individual can’t, so a group of churches can do what a local church cannot</a:t>
            </a:r>
          </a:p>
        </p:txBody>
      </p:sp>
      <p:sp>
        <p:nvSpPr>
          <p:cNvPr id="5" name="TextBox 4"/>
          <p:cNvSpPr txBox="1"/>
          <p:nvPr/>
        </p:nvSpPr>
        <p:spPr>
          <a:xfrm>
            <a:off x="914400" y="3733800"/>
            <a:ext cx="7467600" cy="2308324"/>
          </a:xfrm>
          <a:prstGeom prst="rect">
            <a:avLst/>
          </a:prstGeom>
          <a:solidFill>
            <a:srgbClr val="FFFF99"/>
          </a:solidFill>
        </p:spPr>
        <p:txBody>
          <a:bodyPr wrap="square" rtlCol="0">
            <a:spAutoFit/>
          </a:bodyPr>
          <a:lstStyle/>
          <a:p>
            <a:r>
              <a:rPr lang="en-US" sz="2400" dirty="0">
                <a:solidFill>
                  <a:schemeClr val="tx2"/>
                </a:solidFill>
              </a:rPr>
              <a:t>“A Church can do what an individual disciple cannot, and so can a district of churches do what a single congregation cannot.” </a:t>
            </a:r>
          </a:p>
          <a:p>
            <a:endParaRPr lang="en-US" sz="2400" dirty="0">
              <a:solidFill>
                <a:schemeClr val="tx2"/>
              </a:solidFill>
            </a:endParaRPr>
          </a:p>
          <a:p>
            <a:r>
              <a:rPr lang="en-US" sz="2400" dirty="0">
                <a:solidFill>
                  <a:schemeClr val="tx2"/>
                </a:solidFill>
              </a:rPr>
              <a:t>“The New Testament furnishes the principles which call forth our energies, but suggest no plan…”</a:t>
            </a:r>
          </a:p>
        </p:txBody>
      </p:sp>
    </p:spTree>
    <p:extLst>
      <p:ext uri="{BB962C8B-B14F-4D97-AF65-F5344CB8AC3E}">
        <p14:creationId xmlns:p14="http://schemas.microsoft.com/office/powerpoint/2010/main" val="5901022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bethanywv.edu/files/6855AlexanderCampb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611964" cy="2178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533400"/>
            <a:ext cx="5257800"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Alexander Campbell</a:t>
            </a:r>
          </a:p>
        </p:txBody>
      </p:sp>
      <p:sp>
        <p:nvSpPr>
          <p:cNvPr id="4" name="TextBox 3"/>
          <p:cNvSpPr txBox="1"/>
          <p:nvPr/>
        </p:nvSpPr>
        <p:spPr>
          <a:xfrm>
            <a:off x="381000" y="2417685"/>
            <a:ext cx="8305800" cy="1938992"/>
          </a:xfrm>
          <a:prstGeom prst="rect">
            <a:avLst/>
          </a:prstGeom>
          <a:noFill/>
        </p:spPr>
        <p:txBody>
          <a:bodyPr wrap="square" rtlCol="0">
            <a:spAutoFit/>
          </a:bodyPr>
          <a:lstStyle/>
          <a:p>
            <a:pPr marL="457200" indent="-457200">
              <a:buFont typeface="Arial" pitchFamily="34" charset="0"/>
              <a:buChar char="•"/>
            </a:pPr>
            <a:r>
              <a:rPr lang="en-US" sz="2400" dirty="0">
                <a:latin typeface="Arial Narrow" pitchFamily="34" charset="0"/>
              </a:rPr>
              <a:t>1831 – Wrote a series in </a:t>
            </a:r>
            <a:r>
              <a:rPr lang="en-US" sz="2400" i="1" dirty="0">
                <a:latin typeface="Arial Narrow" pitchFamily="34" charset="0"/>
              </a:rPr>
              <a:t>Millennial Harbinger </a:t>
            </a:r>
            <a:r>
              <a:rPr lang="en-US" sz="2400" dirty="0">
                <a:latin typeface="Arial Narrow" pitchFamily="34" charset="0"/>
              </a:rPr>
              <a:t>– Argued that church can do what individual can’t, so a group of churches can do what a local church cannot</a:t>
            </a:r>
          </a:p>
          <a:p>
            <a:pPr marL="457200" indent="-457200">
              <a:buFont typeface="Arial" pitchFamily="34" charset="0"/>
              <a:buChar char="•"/>
            </a:pPr>
            <a:r>
              <a:rPr lang="en-US" sz="2400" dirty="0">
                <a:latin typeface="Arial Narrow" pitchFamily="34" charset="0"/>
              </a:rPr>
              <a:t>Not much said for 10 years</a:t>
            </a:r>
          </a:p>
          <a:p>
            <a:pPr marL="457200" indent="-457200">
              <a:buFont typeface="Arial" pitchFamily="34" charset="0"/>
              <a:buChar char="•"/>
            </a:pPr>
            <a:r>
              <a:rPr lang="en-US" sz="2400" dirty="0">
                <a:latin typeface="Arial Narrow" pitchFamily="34" charset="0"/>
              </a:rPr>
              <a:t>1841 – Pushed stronger for an organization to help</a:t>
            </a:r>
          </a:p>
        </p:txBody>
      </p:sp>
      <p:sp>
        <p:nvSpPr>
          <p:cNvPr id="6" name="TextBox 5"/>
          <p:cNvSpPr txBox="1"/>
          <p:nvPr/>
        </p:nvSpPr>
        <p:spPr>
          <a:xfrm>
            <a:off x="838200" y="4385608"/>
            <a:ext cx="7467600" cy="1938992"/>
          </a:xfrm>
          <a:prstGeom prst="rect">
            <a:avLst/>
          </a:prstGeom>
          <a:solidFill>
            <a:srgbClr val="FFFF99"/>
          </a:solidFill>
        </p:spPr>
        <p:txBody>
          <a:bodyPr wrap="square" rtlCol="0">
            <a:spAutoFit/>
          </a:bodyPr>
          <a:lstStyle/>
          <a:p>
            <a:r>
              <a:rPr lang="en-US" sz="2400" dirty="0">
                <a:solidFill>
                  <a:schemeClr val="tx2"/>
                </a:solidFill>
                <a:latin typeface="Arial Narrow" pitchFamily="34" charset="0"/>
              </a:rPr>
              <a:t>“I am so deeply penetrated with the necessity of a more intimate organization, union and cooperation than at present existing among us, that I feel myself in duty bound again to invite the attention of the brotherhood…to a more thorough and profound consideration of the subject than they have ever given to it.”</a:t>
            </a:r>
          </a:p>
        </p:txBody>
      </p:sp>
    </p:spTree>
    <p:extLst>
      <p:ext uri="{BB962C8B-B14F-4D97-AF65-F5344CB8AC3E}">
        <p14:creationId xmlns:p14="http://schemas.microsoft.com/office/powerpoint/2010/main" val="35083236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bethanywv.edu/files/6855AlexanderCampb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611964" cy="2178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67000" y="533400"/>
            <a:ext cx="5257800"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rPr>
              <a:t>Alexander Campbell</a:t>
            </a:r>
          </a:p>
        </p:txBody>
      </p:sp>
      <p:sp>
        <p:nvSpPr>
          <p:cNvPr id="4" name="TextBox 3"/>
          <p:cNvSpPr txBox="1"/>
          <p:nvPr/>
        </p:nvSpPr>
        <p:spPr>
          <a:xfrm>
            <a:off x="381000" y="2417685"/>
            <a:ext cx="8305800" cy="3046988"/>
          </a:xfrm>
          <a:prstGeom prst="rect">
            <a:avLst/>
          </a:prstGeom>
          <a:noFill/>
        </p:spPr>
        <p:txBody>
          <a:bodyPr wrap="square" rtlCol="0">
            <a:spAutoFit/>
          </a:bodyPr>
          <a:lstStyle/>
          <a:p>
            <a:pPr marL="457200" indent="-457200">
              <a:buFont typeface="Arial" pitchFamily="34" charset="0"/>
              <a:buChar char="•"/>
            </a:pPr>
            <a:r>
              <a:rPr lang="en-US" sz="2400" dirty="0">
                <a:latin typeface="Arial Narrow" pitchFamily="34" charset="0"/>
              </a:rPr>
              <a:t>1831 – Wrote a series in </a:t>
            </a:r>
            <a:r>
              <a:rPr lang="en-US" sz="2400" i="1" dirty="0">
                <a:latin typeface="Arial Narrow" pitchFamily="34" charset="0"/>
              </a:rPr>
              <a:t>Millennial Harbinger </a:t>
            </a:r>
            <a:r>
              <a:rPr lang="en-US" sz="2400" dirty="0">
                <a:latin typeface="Arial Narrow" pitchFamily="34" charset="0"/>
              </a:rPr>
              <a:t>– Argued that church can do what individual can’t, so a group of churches can do what a local church cannot</a:t>
            </a:r>
          </a:p>
          <a:p>
            <a:pPr marL="457200" indent="-457200">
              <a:buFont typeface="Arial" pitchFamily="34" charset="0"/>
              <a:buChar char="•"/>
            </a:pPr>
            <a:r>
              <a:rPr lang="en-US" sz="2400" dirty="0">
                <a:latin typeface="Arial Narrow" pitchFamily="34" charset="0"/>
              </a:rPr>
              <a:t>Not much said for 10 years</a:t>
            </a:r>
          </a:p>
          <a:p>
            <a:pPr marL="457200" indent="-457200">
              <a:buFont typeface="Arial" pitchFamily="34" charset="0"/>
              <a:buChar char="•"/>
            </a:pPr>
            <a:r>
              <a:rPr lang="en-US" sz="2400" dirty="0">
                <a:latin typeface="Arial Narrow" pitchFamily="34" charset="0"/>
              </a:rPr>
              <a:t>1841 – Pushed stronger for an organization to help</a:t>
            </a:r>
          </a:p>
          <a:p>
            <a:pPr marL="457200" indent="-457200">
              <a:buFont typeface="Arial" pitchFamily="34" charset="0"/>
              <a:buChar char="•"/>
            </a:pPr>
            <a:r>
              <a:rPr lang="en-US" sz="2400" dirty="0">
                <a:latin typeface="Arial Narrow" pitchFamily="34" charset="0"/>
              </a:rPr>
              <a:t>Clear: Campbell wants brotherhood wide organizations through which churches may cooperate to preach the gospel.</a:t>
            </a:r>
          </a:p>
          <a:p>
            <a:pPr marL="457200" indent="-457200">
              <a:buFont typeface="Arial" pitchFamily="34" charset="0"/>
              <a:buChar char="•"/>
            </a:pPr>
            <a:r>
              <a:rPr lang="en-US" sz="2400" dirty="0">
                <a:latin typeface="Arial Narrow" pitchFamily="34" charset="0"/>
              </a:rPr>
              <a:t>1842 – 1848 wrote another series on “church organizations”</a:t>
            </a:r>
          </a:p>
        </p:txBody>
      </p:sp>
    </p:spTree>
    <p:extLst>
      <p:ext uri="{BB962C8B-B14F-4D97-AF65-F5344CB8AC3E}">
        <p14:creationId xmlns:p14="http://schemas.microsoft.com/office/powerpoint/2010/main" val="15809105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685800" y="1643390"/>
            <a:ext cx="7620000" cy="3108543"/>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Born out of desire to evangelize the world</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Alexander Campbell – responsible</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Missionary Society</a:t>
            </a:r>
            <a:endParaRPr lang="en-US" sz="2800" dirty="0">
              <a:effectLst>
                <a:outerShdw blurRad="38100" dist="38100" dir="2700000" algn="tl">
                  <a:srgbClr val="000000">
                    <a:alpha val="43137"/>
                  </a:srgbClr>
                </a:outerShdw>
              </a:effectLst>
            </a:endParaRPr>
          </a:p>
          <a:p>
            <a:pPr marL="971550" lvl="1" indent="-514350">
              <a:buFont typeface="+mj-lt"/>
              <a:buAutoNum type="arabicPeriod"/>
            </a:pPr>
            <a:r>
              <a:rPr lang="en-US" sz="2800" i="1" dirty="0">
                <a:effectLst>
                  <a:outerShdw blurRad="38100" dist="38100" dir="2700000" algn="tl">
                    <a:srgbClr val="000000">
                      <a:alpha val="43137"/>
                    </a:srgbClr>
                  </a:outerShdw>
                </a:effectLst>
              </a:rPr>
              <a:t>October 23, 1849 – </a:t>
            </a:r>
          </a:p>
          <a:p>
            <a:pPr marL="971550" lvl="1" indent="-514350">
              <a:buFont typeface="+mj-lt"/>
              <a:buAutoNum type="arabicPeriod"/>
            </a:pPr>
            <a:r>
              <a:rPr lang="en-US" sz="2800" i="1" dirty="0">
                <a:effectLst>
                  <a:outerShdw blurRad="38100" dist="38100" dir="2700000" algn="tl">
                    <a:srgbClr val="000000">
                      <a:alpha val="43137"/>
                    </a:srgbClr>
                  </a:outerShdw>
                </a:effectLst>
              </a:rPr>
              <a:t>Cincinnati, OH</a:t>
            </a:r>
          </a:p>
          <a:p>
            <a:pPr marL="971550" lvl="1" indent="-514350">
              <a:buFont typeface="+mj-lt"/>
              <a:buAutoNum type="arabicPeriod"/>
            </a:pPr>
            <a:r>
              <a:rPr lang="en-US" sz="2800" i="1" dirty="0">
                <a:effectLst>
                  <a:outerShdw blurRad="38100" dist="38100" dir="2700000" algn="tl">
                    <a:srgbClr val="000000">
                      <a:alpha val="43137"/>
                    </a:srgbClr>
                  </a:outerShdw>
                </a:effectLst>
              </a:rPr>
              <a:t>American Christian Missionary Society</a:t>
            </a:r>
          </a:p>
          <a:p>
            <a:pPr marL="971550" lvl="1" indent="-514350">
              <a:buFont typeface="+mj-lt"/>
              <a:buAutoNum type="arabicPeriod"/>
            </a:pPr>
            <a:r>
              <a:rPr lang="en-US" sz="2800" i="1" dirty="0">
                <a:effectLst>
                  <a:outerShdw blurRad="38100" dist="38100" dir="2700000" algn="tl">
                    <a:srgbClr val="000000">
                      <a:alpha val="43137"/>
                    </a:srgbClr>
                  </a:outerShdw>
                </a:effectLst>
              </a:rPr>
              <a:t>Campbell was first president</a:t>
            </a:r>
          </a:p>
        </p:txBody>
      </p:sp>
    </p:spTree>
    <p:extLst>
      <p:ext uri="{BB962C8B-B14F-4D97-AF65-F5344CB8AC3E}">
        <p14:creationId xmlns:p14="http://schemas.microsoft.com/office/powerpoint/2010/main" val="373581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685800" y="1643390"/>
            <a:ext cx="7620000" cy="3108543"/>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Born out of desire to evangelize the world</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Alexander Campbell – responsible</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Missionary Society</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 from the conservatives</a:t>
            </a:r>
            <a:endParaRPr lang="en-US" sz="2800" dirty="0">
              <a:effectLst>
                <a:outerShdw blurRad="38100" dist="38100" dir="2700000" algn="tl">
                  <a:srgbClr val="000000">
                    <a:alpha val="43137"/>
                  </a:srgbClr>
                </a:outerShdw>
              </a:effectLst>
            </a:endParaRPr>
          </a:p>
          <a:p>
            <a:pPr marL="971550" lvl="1" indent="-514350">
              <a:buFont typeface="+mj-lt"/>
              <a:buAutoNum type="arabicPeriod"/>
            </a:pPr>
            <a:r>
              <a:rPr lang="en-US" sz="2800" i="1" dirty="0">
                <a:effectLst>
                  <a:outerShdw blurRad="38100" dist="38100" dir="2700000" algn="tl">
                    <a:srgbClr val="000000">
                      <a:alpha val="43137"/>
                    </a:srgbClr>
                  </a:outerShdw>
                </a:effectLst>
              </a:rPr>
              <a:t>Campbell had opposed such organizations in 1820’s –but changed!</a:t>
            </a:r>
          </a:p>
          <a:p>
            <a:pPr marL="971550" lvl="1" indent="-514350">
              <a:buFont typeface="+mj-lt"/>
              <a:buAutoNum type="arabicPeriod"/>
            </a:pPr>
            <a:r>
              <a:rPr lang="en-US" sz="2800" i="1" dirty="0">
                <a:effectLst>
                  <a:outerShdw blurRad="38100" dist="38100" dir="2700000" algn="tl">
                    <a:srgbClr val="000000">
                      <a:alpha val="43137"/>
                    </a:srgbClr>
                  </a:outerShdw>
                </a:effectLst>
              </a:rPr>
              <a:t>1855  - Gospel Advocate started</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29604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1346356">
            <a:off x="26912" y="1561431"/>
            <a:ext cx="3429000" cy="4191000"/>
            <a:chOff x="677967" y="1676400"/>
            <a:chExt cx="3429000" cy="4191000"/>
          </a:xfrm>
        </p:grpSpPr>
        <p:sp>
          <p:nvSpPr>
            <p:cNvPr id="3" name="Rectangle 2"/>
            <p:cNvSpPr/>
            <p:nvPr/>
          </p:nvSpPr>
          <p:spPr>
            <a:xfrm>
              <a:off x="1219200" y="1760041"/>
              <a:ext cx="2438400" cy="4107359"/>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23950" y="1676400"/>
              <a:ext cx="2628900" cy="769441"/>
            </a:xfrm>
            <a:prstGeom prst="rect">
              <a:avLst/>
            </a:prstGeom>
            <a:noFill/>
          </p:spPr>
          <p:txBody>
            <a:bodyPr wrap="square" rtlCol="0">
              <a:spAutoFit/>
            </a:bodyPr>
            <a:lstStyle/>
            <a:p>
              <a:pPr algn="ctr"/>
              <a:r>
                <a:rPr lang="en-US" sz="4400" b="1" dirty="0">
                  <a:solidFill>
                    <a:schemeClr val="tx2"/>
                  </a:solidFill>
                  <a:latin typeface="Times New Roman" pitchFamily="18" charset="0"/>
                  <a:cs typeface="Times New Roman" pitchFamily="18" charset="0"/>
                </a:rPr>
                <a:t>Gospel</a:t>
              </a:r>
            </a:p>
          </p:txBody>
        </p:sp>
        <p:sp>
          <p:nvSpPr>
            <p:cNvPr id="4" name="TextBox 3"/>
            <p:cNvSpPr txBox="1"/>
            <p:nvPr/>
          </p:nvSpPr>
          <p:spPr>
            <a:xfrm>
              <a:off x="1143000" y="2104847"/>
              <a:ext cx="2628900" cy="769441"/>
            </a:xfrm>
            <a:prstGeom prst="rect">
              <a:avLst/>
            </a:prstGeom>
            <a:noFill/>
          </p:spPr>
          <p:txBody>
            <a:bodyPr wrap="square" rtlCol="0">
              <a:spAutoFit/>
            </a:bodyPr>
            <a:lstStyle/>
            <a:p>
              <a:pPr algn="ctr"/>
              <a:r>
                <a:rPr lang="en-US" sz="4400" b="1" dirty="0">
                  <a:solidFill>
                    <a:schemeClr val="tx2"/>
                  </a:solidFill>
                  <a:latin typeface="Times New Roman" pitchFamily="18" charset="0"/>
                  <a:cs typeface="Times New Roman" pitchFamily="18" charset="0"/>
                </a:rPr>
                <a:t>Advocate</a:t>
              </a:r>
            </a:p>
          </p:txBody>
        </p:sp>
        <p:sp>
          <p:nvSpPr>
            <p:cNvPr id="5" name="TextBox 4"/>
            <p:cNvSpPr txBox="1"/>
            <p:nvPr/>
          </p:nvSpPr>
          <p:spPr>
            <a:xfrm rot="20041201">
              <a:off x="677967" y="3107099"/>
              <a:ext cx="3429000" cy="523220"/>
            </a:xfrm>
            <a:prstGeom prst="rect">
              <a:avLst/>
            </a:prstGeom>
            <a:noFill/>
          </p:spPr>
          <p:txBody>
            <a:bodyPr wrap="square" rtlCol="0">
              <a:spAutoFit/>
            </a:bodyPr>
            <a:lstStyle/>
            <a:p>
              <a:pPr algn="ctr"/>
              <a:r>
                <a:rPr lang="en-US" sz="2800" dirty="0">
                  <a:solidFill>
                    <a:schemeClr val="tx2"/>
                  </a:solidFill>
                </a:rPr>
                <a:t>1855</a:t>
              </a:r>
            </a:p>
          </p:txBody>
        </p:sp>
      </p:grpSp>
      <p:pic>
        <p:nvPicPr>
          <p:cNvPr id="8" name="Picture 2" descr="http://upload.wikimedia.org/wikipedia/en/6/63/Tolbert_Fann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50028"/>
            <a:ext cx="1487714" cy="205304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5775" y="457200"/>
            <a:ext cx="8521642"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Objective: To oppose the Missionary Society</a:t>
            </a:r>
          </a:p>
        </p:txBody>
      </p:sp>
      <p:sp>
        <p:nvSpPr>
          <p:cNvPr id="10" name="TextBox 9"/>
          <p:cNvSpPr txBox="1"/>
          <p:nvPr/>
        </p:nvSpPr>
        <p:spPr>
          <a:xfrm>
            <a:off x="3316049" y="3620434"/>
            <a:ext cx="2170816" cy="369332"/>
          </a:xfrm>
          <a:prstGeom prst="rect">
            <a:avLst/>
          </a:prstGeom>
          <a:noFill/>
        </p:spPr>
        <p:txBody>
          <a:bodyPr wrap="square" rtlCol="0">
            <a:spAutoFit/>
          </a:bodyPr>
          <a:lstStyle/>
          <a:p>
            <a:pPr algn="ctr"/>
            <a:r>
              <a:rPr lang="en-US" dirty="0"/>
              <a:t>Tolbert Fanning</a:t>
            </a:r>
          </a:p>
        </p:txBody>
      </p:sp>
      <p:sp>
        <p:nvSpPr>
          <p:cNvPr id="11" name="AutoShape 4" descr="data:image/jpg;base64,/9j/4AAQSkZJRgABAQAAAQABAAD/2wBDAAkGBwgHBgkIBwgKCgkLDRYPDQwMDRsUFRAWIB0iIiAdHx8kKDQsJCYxJx8fLT0tMTU3Ojo6Iys/RD84QzQ5Ojf/2wBDAQoKCg0MDRoPDxo3JR8lNzc3Nzc3Nzc3Nzc3Nzc3Nzc3Nzc3Nzc3Nzc3Nzc3Nzc3Nzc3Nzc3Nzc3Nzc3Nzc3Nzf/wAARCADGAIwDASIAAhEBAxEB/8QAHAAAAQQDAQAAAAAAAAAAAAAAAwIEBQYAAQcI/8QASBAAAgEDAgMEBwQECwcFAAAAAQIDAAQRBSESMUEGE1FhByIycYGRwRShsdJCctHwFSMkM1JiY5KTstMlNERzgoPhFzVToqP/xAAUAQEAAAAAAAAAAAAAAAAAAAAA/8QAFBEBAAAAAAAAAAAAAAAAAAAAAP/aAAwDAQACEQMRAD8A5e53otuwQPKTgoPV99Bb2jSSM86DHkJ+NYvLesxmlAUCSSawZBpYWpnQuzd7rEgMcbR24wXmZdgCenjQQ6HPLepGy0u8vCvcw8yMM54Rv5mr0/Yuz01Fb+cZSQWbcsQOg5dRU1pNpEiR3E8DKSeGKOQeznqR0oKZp3YLU7sOe+t4wh5sTv8AdUXfaBe2UjqAkqIxXjRhjI95rquqag1oVi4eAcXtAYwMb8/33qs63dxraLBbAFZSS7kEsW8dzmg55JG6Nh0ZT4EYrWCBUtdwuFAluFlJJ4VJPEPmNqj5YWVOIDK8iR099AEUtdudDzg1hagLx0oPjBoHFWFtsUG3OSaldFkIt5P+Z9BUQTUpo/8Au8h8ZPoKCCbZjSc5pTD1jScUG1GTRY42kYIgyx5ChqueVWPQbCRye6jEjYywY8/IUD/sfpNrNcCS5tjdd2pZ1wCq9AMHma6tp0Kx6ekvdiH1MpERsvhsPAVXOy+jsVZTG8WV9Zc7DfkPh+NTuuNN3HdxZDlxw8IzhaDHe3hlLSpxRxg8hlpGxnAHTFChmymXRQuMgI2SB5nkPpTede9kQd0XLYWND7IOAckdfiantI0jiiJcZY8y49r4dPcKCK1Ce3lUqyozEYJJz05eearN7pha2kldVSNgS2c5flw7f0d842J510G50lXLZTGRj1T++PlTW40XijBcnOeXgPHzOM0HC7mNLa5dYuGPBJ4mOAfLB/Cl94Ll3wycb+0gDENgeIFT3pDtTb6nHbQw8JClicH2ckfQ1VbqCWBVbu+BSccQzufHHn9KAU8YQKynIYeOd+tABrCwHXc9PCkHnQLzisBoZNbDCgXnapTST/J3/X+gqLBzUhphIhf9f6Cgim9s1rnW39o0kHegluz+kS6recESFlX2iDjFdl7M6DbaWixsFMmMsSc4Fcv7C3ht7qVIwxkbc45YFdJtZnWMGcYY81z7Qxy8qCbkvELd3CgCYyxHUeFDRXnnMkjZGwwPE9PhTL7WkSKoIBIycjr4VI6c3eRgqM7+sSKB/aW0RkVmGSKnIGVYwBgEbVFRIBjansWB5UDiR18BQ3CyDetMM0CZzGOWcnGKCL1jswmoXbXHEpJULhhkbHNV3tN2Lhl0mOBFCvCwYHGeLn1+NdDgPFGCGz40w1eQCJhkUHmfXdOk02/khcAgH1T5VHMcjI5VePSHDuHK4wccQ51REYEEA8jvQaZq0H32rTDJHnST6r7daByh2qQ01h3Un6/0FRatkVJ6WAYHyP0/oKCNkOGNCB3okntmsiiMkqoqlmYgADqaCa7HPjXIhjYq2flXS59RSKH2Q0mdgWwB51UuzdlpdrcOqpqN1PGpWe5t1HdxHrgczjxqx6hopWK2eOX7QkhwkuNivMZ6UEnpMDXzK8myAYJOPWPj7hVsgCxIFAAFVzSbLuYgVZlkbfiVutSM81zbQszDvlXnhfW+79lAe51RYpFUMCzHGM1E6n2wXTlaQNxImzY2AJ33J2qD1nU7yW2nuND0q6N2gJDzRMFUciQObHfkKp3bTSdcnltmMk80cgXuyhIVRjf1QN2PMnz8MYCxN6YZY5eA2cbjO5SSpvTvSPb6vMkASSORyFUEcydulci/gC9trho3t2k5ZBA6/fXR/Rz2de01Wzlmsv5QQxLSH+aVcb+88QA67mgvcvaa20pRDeyiNmUsobOWxzqs6n6QrMozeow3A9cDHnzqJ9NumTr9luo7lVhaYIQ2f4snbOc8q5jJcgZj0xFhtozwd+6jvJMb5LHPDn+iuANufOgtWudoINZgKx4Ayc5A2+VUxSyylCRz5Y3NbiuZmUd4S2fZ4huffWw2Zdz6pGRQK4diSM77UBcZP7aXNMCeDOR5UBMBjigccWBUpo5Jt5D/AGn0FRakcJBHOpTR0Itn3H859BQMHHrGpPswivr1mrnm/qn+tg8P34qNk9o1uKR4ZEliYq6MGUjoRuKDs9nb2+n6c6OwjiVQHIGMnxNN9KvrK6JsNLmE9oCMEkko3Xn8aaXRk7R9mRNbSEGQLI6rz8GGPeKldN0zT9JgjFlGq8IUGTkW25/Ogk4SIZQgII99S0XDKmCAfDNVi+Rg8TjbiOPLFS+nXBRBxnYCglAhUYAPvqoaxapYQjvUaWFc8MnEA6dMFcgHA5EfEdatSXynqKW9pHfKROitGd8MM0FGtLeG+QtYQyFWIDzOnCSPAA8yfLNdE0SxFvAjSRokpGOEb8C9Fz+P/igZsNLi4liQNj1fH4U40+9aZlEilARkAigo3pxRz2dcKCQsiNy865nossUlqYo2SKWX2lxhj7s7Y92/yFdv7eWcOo6dcW0uDxoQM+PSuN9kbBb1HYFFlicoQRnOKBjqGhXKpxJAXc8uEH9/nVev5BaRm0MSPLxBjOrlsZ5qN+FhnG48OddT1K3tLa3WO+t45VC49XYfLka5l2rkgn1EfZk7uNRgDOaCOG+/In4Zpa81yCDnn40lFxIBIDhRjpTzu0JHhQbXiVQTUrpOPs74H6f0FRw4fHPlUjpW0D/r/QUEdLniND4iDkHBosvtN76A9B0H0bakksc2nSn14yZYSDjnsw/CrSI2e97xBwqoywJyOf7a41p99PYXsNzbEh42zzxkeFX3Uu1wjNnaxQywmZ0M7NvttkDxoLjf8TpFGGI7s7MDvTiKccC5O56VGxSm6VCcoUbfpnAPz2pzPGShZFIMahV25kmgexTYkDHl+FTC3yLCW4sYFV+FkKhGcGQe1g+z5H50WaB5YygJGRzB5UALO4u9W1t7iEFrW1z/ANbeVM7ntjq9kzzXfZy+gsYyQLgYYYHUgb1atJht9Os47WAnhVebc2PU/Gs1buJtPuEkGcoR92KDk3aT0oy3cM8VrGQ7jAc/o+e9V7sRrDWk0iOR65ySBzo3absmumafa3KqyyNxCQEHc52P31XNPP2e5O/TwoLd2l1/vn4EO3Leqgp7+7eR9yOQNankE87etlBuR1pMS8Jd+MnAwARQYWEjDBwx+Ro6gmQ8JOM7+FDjHevnmvLOadIOHlQamdVQDhySfd99SGlNmBz/AF/oKjpSCMdfOpDRlxavxAE8Z6+QoGkntmm8vj4U5kxxHNNZASfKgxBnHjXSdDsLbU7K2lukV+NRwlhkq3jXOY1zk12PsrbR3vZKwurQAvAhjlUcyQd/jQO9OgW3Mh4GZjjPFuBtj8Kk51QIWOeDHzyPx5U2AYhJEwQwHPpRxv8AxIxyBx5UEIiyx3XACMuSztjOQBsKTrupS2cOFl7vC54QD63lj7vjUjqMDpcccQ24cHxz7/35VF3llJeWgkKJxrjhbG5BIONvHHPzFAx0fVdY1cONOtFI48LPPJwJt7gSflUhd6N2qmQNcatYRR5HqRCTGfM8NWDTkhtozCoCBHJ4U2Oee/lvmnU0vHDPhmXmPcRjeg5h2p7L9rb+OS7kvIbiGDGYYpH5dDw8O9UN7a9tZ2N1EUfGynrg4Neif4REkdwEaMTKpYK2NsdDjptmqZ24NvqM6KsSTNChdgxyeY5b7bnHuPlQcl7plWdkGSp392d8fMVuBVkjGQB19+9WPtHb29hazXMYA7xWVF4cEZK/fzB93vqsRkkLnJyAceAx1oDxDPIADFGxtWk2G/Wtk7GgGV4mqR0kcFuw5+v9BTE7in2nAiFs/wBL6CgZS+03voJGTvRpfaPvoLHoRQKU9BXSfQ9rAh1CfSJWPd3A7yL9cDcfEfhXNE2p9pt7LYXsF3A2JYHDqfMUHftU08wFriAExn20H6J8RUaOFZo5AX7zbod/3zVj0PUodX0q3voSDHOnEV8D1Hw5VG6tp0loWuLMFoSuHiA3U+I8qBncuCynJAJ2wd6W8ccFsWQlVTmeu3j8qi5rhh6wUeqOE5OMnoRUhFfRSRyQzsFfk2Dz2oCKFRVd1wWQFmx59fwrNQWVBI1m3EGXP3dPeNvfiiw3UUlsI1PNMcQokzYiVm5jYg4yP350ENZQzxo7YPfKB64ABYZPDv12JPvPnVdS0MOqS3VyIhbwoySeRbkB9PcfGrmhLShw4EYLbkbLnnv5n6Vzrt7qCxDurefhUXHHIF9oj1sYG2eZzQVLtZd8erGzjxJEiqGOB6pIDMB8d/fmo/22BIHEeeBQhM9zPJNKeJyef/n5UdVI26+NAthitA9MVvBrMUGiMU8sW/im/W+gptgdacWeO7b9b6Cgby+2abtuaPL7Te+hEUCQfhWIx4sffWnIOxHxrSnc4Uig6j6Ie0P2e5fRbl8JMTJbknk3Vfjz+BrrxwwweVeW7K6ltriK4t34JonDow5gjlXojsZ2hh7SaQlwhAmTCzx9Ub9hoGuvaT3LNdwRGVVBJiHU+Iqui/tJ4Yw80aOyniYgbb4U/PaukunEprn3bjsw8cU+p6Xbq8uC88GNpcdV8/xoNrLEI/tHeokeSsoU8s438sVDX/bK0tGaNLmOZTIV5lSozgnPUZOfnttXOby7leJ1tpZAW2kQnYHwqGmJbi43XJxkY2/80F21zt3OsUMWnzs+FALkAYYHpVDu7qe7n726laSTlxHnWiHUgnAHlyrbqGOdvPagSpZT6rEAHlTy2u+HAfcdD1pqFySMnHiKIE39XGfE0ErG6uMg1simMJZXDZBHDvTpZhyYc6BTDIo1oMRnP9L6UPY9aPar/Fn30DaYfxjDzoRGRRrjaaTyY0EvgGgC5xgb1oHehyyEvgnApSEUBFbBqydie079m9YW6GWt3wlxGP0l8feKrC+s2OlKJKZbPIYFB6v0+6g1CzhurORZYJkDo6nYg1Qe2XpCjs5nsNFh+0yglJLjPqqfBR1I8eVct7OdtNZ0nT7jSYp8Wc/XctHn2uA9M1cNJ7KXs6Q3bKgjcBgVOcqaCq31jbaxeK8f2pLqV/Xcx7uT5j76hr7TIbUE5MsiZBx1rvltoNv3Sh1wwXAdRgjIwaD/AABodvHNBDEjzxjiIcZ9xz1oPOd1kOqsvD5ChkjgAJ38RVj7RWRk1WdUUKEfHCFxTfWOz91ZQ8fctgAHOKCFQhTldqJG3A2VO/PlQBnrilpvzBPuoC8QZweHcedGDhz1z502weY4snpS0yDgkkeJoFrMyOCpO3PNStlMGiJ5et9BUNgA5PKnlixEbbj2vHyFA7uh/KJh/aN+Jpo4NP7wYu7gH/5X/wAxpo2CaBjKDxjatxRnff4CjyqCygjzFaiU5OdqDSx9aXIuUweu9EVcDc0mSgFwkJyORyroXo07cLpRGmauxNix9WQ79wSf8v4VQUAPhSCO6lDcW3Mig9XRpG6CSJlZGHECpyCDTa702KbilCgOVK+/Ncg9G/pCOismnaq7S6axwj7k2/w6r5dOldytpIbmOOa3dJYZFDI6HIYHwNBzjUuy9rFbzymMNIz8TSEb86m10CG5s4zMgfijHEPGpvXrQHTJgnPHSjaSFksY87+oKDzb6Tez0XZ/XUWAcMVxHxhfAg4NViJCdwPlV89N96t320+yx8rOBYyf6x9Y/iKplsg4c5IGOm1ANIzx8+XlReDxNGG4AKnPiK3geFA27sA5HPlTyyThjYY/S6e4UjA8KNbMeFuY9bqPIUDnUh/tG6HhPJ/mNMpBg1I6uOHVr4DpdS5/vmmLCgERmh8BLHejUkYJOTQajQ5z4dK3Luc0sHHu6UOQ+tnpQaUcPLqaUQHBUgfKgs+N/A7UWGQONqAGe7fB5csVbex/bnU+ys4ijf7TYk+vbOcAeJU/on7qq1yu4atxFWXPOg9L9ne1Wj9qbf8AkVwFnYYe2lIWRPh1HmKd2d1FY2M0kzYjtwxcnoFz+yvMkMsltMk0LvFIhyrIxBB8iORq+aL27e70a+0ftDKT9rhZI73qCRycDp5j40FA1i9l1nWr3U5clrmZnPlk7D5bUCAgMRkYNHu4lt5TFkcSnBIIIpsgYPxcRLA8qBzwMOtYRtzxRQmwNaO1AEnA2JPuFEtm9Q+q3PrSWxg70q1wyHPRsCg6xqPoe1m61C6uI9SsFWWeSQAh8gMxI6edNW9C+ubY1PTv/v8AsrKygGfQzrgJ/wBpab/+n5aG3oY1vH/uGm/OT8tZWUGf+jmuj/j9N/vSflpDeh7XTt9u03+9J+WsrKAL+hzXSuPt2m/35PyUiP0Pa9HyvtMP/XJ+SsrKBUnoi151Km903f8AtJPyUKP0Q67CSRd6ac/2sn5KysoCH0U68f8AitN/xZPyVo+ijXcYNzpn+NJ+SsrKAT+iPW2biF1poP8AzpPyVpfRJr43+2ab/jSfkrKygcJ6K9fVcfatMP8A3pPyUl/Rbrw53Gmn/vSf6dZWUAX9F+uhf9403/Gk/wBOhRejzWogVMunE5z/AD7/AOnWVlB//9k="/>
          <p:cNvSpPr>
            <a:spLocks noChangeAspect="1" noChangeArrowheads="1"/>
          </p:cNvSpPr>
          <p:nvPr/>
        </p:nvSpPr>
        <p:spPr bwMode="auto">
          <a:xfrm>
            <a:off x="155575" y="-631825"/>
            <a:ext cx="933450"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data:image/jpg;base64,/9j/4AAQSkZJRgABAQAAAQABAAD/2wBDAAkGBwgHBgkIBwgKCgkLDRYPDQwMDRsUFRAWIB0iIiAdHx8kKDQsJCYxJx8fLT0tMTU3Ojo6Iys/RD84QzQ5Ojf/2wBDAQoKCg0MDRoPDxo3JR8lNzc3Nzc3Nzc3Nzc3Nzc3Nzc3Nzc3Nzc3Nzc3Nzc3Nzc3Nzc3Nzc3Nzc3Nzc3Nzc3Nzf/wAARCADGAIwDASIAAhEBAxEB/8QAHAAAAQQDAQAAAAAAAAAAAAAAAwIEBQYAAQcI/8QASBAAAgEDAgMEBwQECwcFAAAAAQIDAAQRBSESMUEGE1FhByIycYGRwRShsdJCctHwFSMkM1JiY5KTstMlNERzgoPhFzVToqP/xAAUAQEAAAAAAAAAAAAAAAAAAAAA/8QAFBEBAAAAAAAAAAAAAAAAAAAAAP/aAAwDAQACEQMRAD8A5e53otuwQPKTgoPV99Bb2jSSM86DHkJ+NYvLesxmlAUCSSawZBpYWpnQuzd7rEgMcbR24wXmZdgCenjQQ6HPLepGy0u8vCvcw8yMM54Rv5mr0/Yuz01Fb+cZSQWbcsQOg5dRU1pNpEiR3E8DKSeGKOQeznqR0oKZp3YLU7sOe+t4wh5sTv8AdUXfaBe2UjqAkqIxXjRhjI95rquqag1oVi4eAcXtAYwMb8/33qs63dxraLBbAFZSS7kEsW8dzmg55JG6Nh0ZT4EYrWCBUtdwuFAluFlJJ4VJPEPmNqj5YWVOIDK8iR099AEUtdudDzg1hagLx0oPjBoHFWFtsUG3OSaldFkIt5P+Z9BUQTUpo/8Au8h8ZPoKCCbZjSc5pTD1jScUG1GTRY42kYIgyx5ChqueVWPQbCRye6jEjYywY8/IUD/sfpNrNcCS5tjdd2pZ1wCq9AMHma6tp0Kx6ekvdiH1MpERsvhsPAVXOy+jsVZTG8WV9Zc7DfkPh+NTuuNN3HdxZDlxw8IzhaDHe3hlLSpxRxg8hlpGxnAHTFChmymXRQuMgI2SB5nkPpTede9kQd0XLYWND7IOAckdfiantI0jiiJcZY8y49r4dPcKCK1Ce3lUqyozEYJJz05eearN7pha2kldVSNgS2c5flw7f0d842J510G50lXLZTGRj1T++PlTW40XijBcnOeXgPHzOM0HC7mNLa5dYuGPBJ4mOAfLB/Cl94Ll3wycb+0gDENgeIFT3pDtTb6nHbQw8JClicH2ckfQ1VbqCWBVbu+BSccQzufHHn9KAU8YQKynIYeOd+tABrCwHXc9PCkHnQLzisBoZNbDCgXnapTST/J3/X+gqLBzUhphIhf9f6Cgim9s1rnW39o0kHegluz+kS6recESFlX2iDjFdl7M6DbaWixsFMmMsSc4Fcv7C3ht7qVIwxkbc45YFdJtZnWMGcYY81z7Qxy8qCbkvELd3CgCYyxHUeFDRXnnMkjZGwwPE9PhTL7WkSKoIBIycjr4VI6c3eRgqM7+sSKB/aW0RkVmGSKnIGVYwBgEbVFRIBjansWB5UDiR18BQ3CyDetMM0CZzGOWcnGKCL1jswmoXbXHEpJULhhkbHNV3tN2Lhl0mOBFCvCwYHGeLn1+NdDgPFGCGz40w1eQCJhkUHmfXdOk02/khcAgH1T5VHMcjI5VePSHDuHK4wccQ51REYEEA8jvQaZq0H32rTDJHnST6r7daByh2qQ01h3Un6/0FRatkVJ6WAYHyP0/oKCNkOGNCB3okntmsiiMkqoqlmYgADqaCa7HPjXIhjYq2flXS59RSKH2Q0mdgWwB51UuzdlpdrcOqpqN1PGpWe5t1HdxHrgczjxqx6hopWK2eOX7QkhwkuNivMZ6UEnpMDXzK8myAYJOPWPj7hVsgCxIFAAFVzSbLuYgVZlkbfiVutSM81zbQszDvlXnhfW+79lAe51RYpFUMCzHGM1E6n2wXTlaQNxImzY2AJ33J2qD1nU7yW2nuND0q6N2gJDzRMFUciQObHfkKp3bTSdcnltmMk80cgXuyhIVRjf1QN2PMnz8MYCxN6YZY5eA2cbjO5SSpvTvSPb6vMkASSORyFUEcydulci/gC9trho3t2k5ZBA6/fXR/Rz2de01Wzlmsv5QQxLSH+aVcb+88QA67mgvcvaa20pRDeyiNmUsobOWxzqs6n6QrMozeow3A9cDHnzqJ9NumTr9luo7lVhaYIQ2f4snbOc8q5jJcgZj0xFhtozwd+6jvJMb5LHPDn+iuANufOgtWudoINZgKx4Ayc5A2+VUxSyylCRz5Y3NbiuZmUd4S2fZ4huffWw2Zdz6pGRQK4diSM77UBcZP7aXNMCeDOR5UBMBjigccWBUpo5Jt5D/AGn0FRakcJBHOpTR0Itn3H859BQMHHrGpPswivr1mrnm/qn+tg8P34qNk9o1uKR4ZEliYq6MGUjoRuKDs9nb2+n6c6OwjiVQHIGMnxNN9KvrK6JsNLmE9oCMEkko3Xn8aaXRk7R9mRNbSEGQLI6rz8GGPeKldN0zT9JgjFlGq8IUGTkW25/Ogk4SIZQgII99S0XDKmCAfDNVi+Rg8TjbiOPLFS+nXBRBxnYCglAhUYAPvqoaxapYQjvUaWFc8MnEA6dMFcgHA5EfEdatSXynqKW9pHfKROitGd8MM0FGtLeG+QtYQyFWIDzOnCSPAA8yfLNdE0SxFvAjSRokpGOEb8C9Fz+P/igZsNLi4liQNj1fH4U40+9aZlEilARkAigo3pxRz2dcKCQsiNy865nossUlqYo2SKWX2lxhj7s7Y92/yFdv7eWcOo6dcW0uDxoQM+PSuN9kbBb1HYFFlicoQRnOKBjqGhXKpxJAXc8uEH9/nVev5BaRm0MSPLxBjOrlsZ5qN+FhnG48OddT1K3tLa3WO+t45VC49XYfLka5l2rkgn1EfZk7uNRgDOaCOG+/In4Zpa81yCDnn40lFxIBIDhRjpTzu0JHhQbXiVQTUrpOPs74H6f0FRw4fHPlUjpW0D/r/QUEdLniND4iDkHBosvtN76A9B0H0bakksc2nSn14yZYSDjnsw/CrSI2e97xBwqoywJyOf7a41p99PYXsNzbEh42zzxkeFX3Uu1wjNnaxQywmZ0M7NvttkDxoLjf8TpFGGI7s7MDvTiKccC5O56VGxSm6VCcoUbfpnAPz2pzPGShZFIMahV25kmgexTYkDHl+FTC3yLCW4sYFV+FkKhGcGQe1g+z5H50WaB5YygJGRzB5UALO4u9W1t7iEFrW1z/ANbeVM7ntjq9kzzXfZy+gsYyQLgYYYHUgb1atJht9Os47WAnhVebc2PU/Gs1buJtPuEkGcoR92KDk3aT0oy3cM8VrGQ7jAc/o+e9V7sRrDWk0iOR65ySBzo3absmumafa3KqyyNxCQEHc52P31XNPP2e5O/TwoLd2l1/vn4EO3Leqgp7+7eR9yOQNankE87etlBuR1pMS8Jd+MnAwARQYWEjDBwx+Ro6gmQ8JOM7+FDjHevnmvLOadIOHlQamdVQDhySfd99SGlNmBz/AF/oKjpSCMdfOpDRlxavxAE8Z6+QoGkntmm8vj4U5kxxHNNZASfKgxBnHjXSdDsLbU7K2lukV+NRwlhkq3jXOY1zk12PsrbR3vZKwurQAvAhjlUcyQd/jQO9OgW3Mh4GZjjPFuBtj8Kk51QIWOeDHzyPx5U2AYhJEwQwHPpRxv8AxIxyBx5UEIiyx3XACMuSztjOQBsKTrupS2cOFl7vC54QD63lj7vjUjqMDpcccQ24cHxz7/35VF3llJeWgkKJxrjhbG5BIONvHHPzFAx0fVdY1cONOtFI48LPPJwJt7gSflUhd6N2qmQNcatYRR5HqRCTGfM8NWDTkhtozCoCBHJ4U2Oee/lvmnU0vHDPhmXmPcRjeg5h2p7L9rb+OS7kvIbiGDGYYpH5dDw8O9UN7a9tZ2N1EUfGynrg4Neif4REkdwEaMTKpYK2NsdDjptmqZ24NvqM6KsSTNChdgxyeY5b7bnHuPlQcl7plWdkGSp392d8fMVuBVkjGQB19+9WPtHb29hazXMYA7xWVF4cEZK/fzB93vqsRkkLnJyAceAx1oDxDPIADFGxtWk2G/Wtk7GgGV4mqR0kcFuw5+v9BTE7in2nAiFs/wBL6CgZS+03voJGTvRpfaPvoLHoRQKU9BXSfQ9rAh1CfSJWPd3A7yL9cDcfEfhXNE2p9pt7LYXsF3A2JYHDqfMUHftU08wFriAExn20H6J8RUaOFZo5AX7zbod/3zVj0PUodX0q3voSDHOnEV8D1Hw5VG6tp0loWuLMFoSuHiA3U+I8qBncuCynJAJ2wd6W8ccFsWQlVTmeu3j8qi5rhh6wUeqOE5OMnoRUhFfRSRyQzsFfk2Dz2oCKFRVd1wWQFmx59fwrNQWVBI1m3EGXP3dPeNvfiiw3UUlsI1PNMcQokzYiVm5jYg4yP350ENZQzxo7YPfKB64ABYZPDv12JPvPnVdS0MOqS3VyIhbwoySeRbkB9PcfGrmhLShw4EYLbkbLnnv5n6Vzrt7qCxDurefhUXHHIF9oj1sYG2eZzQVLtZd8erGzjxJEiqGOB6pIDMB8d/fmo/22BIHEeeBQhM9zPJNKeJyef/n5UdVI26+NAthitA9MVvBrMUGiMU8sW/im/W+gptgdacWeO7b9b6Cgby+2abtuaPL7Te+hEUCQfhWIx4sffWnIOxHxrSnc4Uig6j6Ie0P2e5fRbl8JMTJbknk3Vfjz+BrrxwwweVeW7K6ltriK4t34JonDow5gjlXojsZ2hh7SaQlwhAmTCzx9Ub9hoGuvaT3LNdwRGVVBJiHU+Iqui/tJ4Yw80aOyniYgbb4U/PaukunEprn3bjsw8cU+p6Xbq8uC88GNpcdV8/xoNrLEI/tHeokeSsoU8s438sVDX/bK0tGaNLmOZTIV5lSozgnPUZOfnttXOby7leJ1tpZAW2kQnYHwqGmJbi43XJxkY2/80F21zt3OsUMWnzs+FALkAYYHpVDu7qe7n726laSTlxHnWiHUgnAHlyrbqGOdvPagSpZT6rEAHlTy2u+HAfcdD1pqFySMnHiKIE39XGfE0ErG6uMg1simMJZXDZBHDvTpZhyYc6BTDIo1oMRnP9L6UPY9aPar/Fn30DaYfxjDzoRGRRrjaaTyY0EvgGgC5xgb1oHehyyEvgnApSEUBFbBqydie079m9YW6GWt3wlxGP0l8feKrC+s2OlKJKZbPIYFB6v0+6g1CzhurORZYJkDo6nYg1Qe2XpCjs5nsNFh+0yglJLjPqqfBR1I8eVct7OdtNZ0nT7jSYp8Wc/XctHn2uA9M1cNJ7KXs6Q3bKgjcBgVOcqaCq31jbaxeK8f2pLqV/Xcx7uT5j76hr7TIbUE5MsiZBx1rvltoNv3Sh1wwXAdRgjIwaD/AABodvHNBDEjzxjiIcZ9xz1oPOd1kOqsvD5ChkjgAJ38RVj7RWRk1WdUUKEfHCFxTfWOz91ZQ8fctgAHOKCFQhTldqJG3A2VO/PlQBnrilpvzBPuoC8QZweHcedGDhz1z502weY4snpS0yDgkkeJoFrMyOCpO3PNStlMGiJ5et9BUNgA5PKnlixEbbj2vHyFA7uh/KJh/aN+Jpo4NP7wYu7gH/5X/wAxpo2CaBjKDxjatxRnff4CjyqCygjzFaiU5OdqDSx9aXIuUweu9EVcDc0mSgFwkJyORyroXo07cLpRGmauxNix9WQ79wSf8v4VQUAPhSCO6lDcW3Mig9XRpG6CSJlZGHECpyCDTa702KbilCgOVK+/Ncg9G/pCOismnaq7S6axwj7k2/w6r5dOldytpIbmOOa3dJYZFDI6HIYHwNBzjUuy9rFbzymMNIz8TSEb86m10CG5s4zMgfijHEPGpvXrQHTJgnPHSjaSFksY87+oKDzb6Tez0XZ/XUWAcMVxHxhfAg4NViJCdwPlV89N96t320+yx8rOBYyf6x9Y/iKplsg4c5IGOm1ANIzx8+XlReDxNGG4AKnPiK3geFA27sA5HPlTyyThjYY/S6e4UjA8KNbMeFuY9bqPIUDnUh/tG6HhPJ/mNMpBg1I6uOHVr4DpdS5/vmmLCgERmh8BLHejUkYJOTQajQ5z4dK3Luc0sHHu6UOQ+tnpQaUcPLqaUQHBUgfKgs+N/A7UWGQONqAGe7fB5csVbex/bnU+ys4ijf7TYk+vbOcAeJU/on7qq1yu4atxFWXPOg9L9ne1Wj9qbf8AkVwFnYYe2lIWRPh1HmKd2d1FY2M0kzYjtwxcnoFz+yvMkMsltMk0LvFIhyrIxBB8iORq+aL27e70a+0ftDKT9rhZI73qCRycDp5j40FA1i9l1nWr3U5clrmZnPlk7D5bUCAgMRkYNHu4lt5TFkcSnBIIIpsgYPxcRLA8qBzwMOtYRtzxRQmwNaO1AEnA2JPuFEtm9Q+q3PrSWxg70q1wyHPRsCg6xqPoe1m61C6uI9SsFWWeSQAh8gMxI6edNW9C+ubY1PTv/v8AsrKygGfQzrgJ/wBpab/+n5aG3oY1vH/uGm/OT8tZWUGf+jmuj/j9N/vSflpDeh7XTt9u03+9J+WsrKAL+hzXSuPt2m/35PyUiP0Pa9HyvtMP/XJ+SsrKBUnoi151Km903f8AtJPyUKP0Q67CSRd6ac/2sn5KysoCH0U68f8AitN/xZPyVo+ijXcYNzpn+NJ+SsrKAT+iPW2biF1poP8AzpPyVpfRJr43+2ab/jSfkrKygcJ6K9fVcfatMP8A3pPyUl/Rbrw53Gmn/vSf6dZWUAX9F+uhf9403/Gk/wBOhRejzWogVMunE5z/AD7/AOnWVlB//9k="/>
          <p:cNvSpPr>
            <a:spLocks noChangeAspect="1" noChangeArrowheads="1"/>
          </p:cNvSpPr>
          <p:nvPr/>
        </p:nvSpPr>
        <p:spPr bwMode="auto">
          <a:xfrm>
            <a:off x="307975" y="-479425"/>
            <a:ext cx="933450"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data:image/jpg;base64,/9j/4AAQSkZJRgABAQAAAQABAAD/2wBDAAkGBwgHBgkIBwgKCgkLDRYPDQwMDRsUFRAWIB0iIiAdHx8kKDQsJCYxJx8fLT0tMTU3Ojo6Iys/RD84QzQ5Ojf/2wBDAQoKCg0MDRoPDxo3JR8lNzc3Nzc3Nzc3Nzc3Nzc3Nzc3Nzc3Nzc3Nzc3Nzc3Nzc3Nzc3Nzc3Nzc3Nzc3Nzc3Nzf/wAARCADGAIwDASIAAhEBAxEB/8QAHAAAAQQDAQAAAAAAAAAAAAAAAwIEBQYAAQcI/8QASBAAAgEDAgMEBwQECwcFAAAAAQIDAAQRBSESMUEGE1FhByIycYGRwRShsdJCctHwFSMkM1JiY5KTstMlNERzgoPhFzVToqP/xAAUAQEAAAAAAAAAAAAAAAAAAAAA/8QAFBEBAAAAAAAAAAAAAAAAAAAAAP/aAAwDAQACEQMRAD8A5e53otuwQPKTgoPV99Bb2jSSM86DHkJ+NYvLesxmlAUCSSawZBpYWpnQuzd7rEgMcbR24wXmZdgCenjQQ6HPLepGy0u8vCvcw8yMM54Rv5mr0/Yuz01Fb+cZSQWbcsQOg5dRU1pNpEiR3E8DKSeGKOQeznqR0oKZp3YLU7sOe+t4wh5sTv8AdUXfaBe2UjqAkqIxXjRhjI95rquqag1oVi4eAcXtAYwMb8/33qs63dxraLBbAFZSS7kEsW8dzmg55JG6Nh0ZT4EYrWCBUtdwuFAluFlJJ4VJPEPmNqj5YWVOIDK8iR099AEUtdudDzg1hagLx0oPjBoHFWFtsUG3OSaldFkIt5P+Z9BUQTUpo/8Au8h8ZPoKCCbZjSc5pTD1jScUG1GTRY42kYIgyx5ChqueVWPQbCRye6jEjYywY8/IUD/sfpNrNcCS5tjdd2pZ1wCq9AMHma6tp0Kx6ekvdiH1MpERsvhsPAVXOy+jsVZTG8WV9Zc7DfkPh+NTuuNN3HdxZDlxw8IzhaDHe3hlLSpxRxg8hlpGxnAHTFChmymXRQuMgI2SB5nkPpTede9kQd0XLYWND7IOAckdfiantI0jiiJcZY8y49r4dPcKCK1Ce3lUqyozEYJJz05eearN7pha2kldVSNgS2c5flw7f0d842J510G50lXLZTGRj1T++PlTW40XijBcnOeXgPHzOM0HC7mNLa5dYuGPBJ4mOAfLB/Cl94Ll3wycb+0gDENgeIFT3pDtTb6nHbQw8JClicH2ckfQ1VbqCWBVbu+BSccQzufHHn9KAU8YQKynIYeOd+tABrCwHXc9PCkHnQLzisBoZNbDCgXnapTST/J3/X+gqLBzUhphIhf9f6Cgim9s1rnW39o0kHegluz+kS6recESFlX2iDjFdl7M6DbaWixsFMmMsSc4Fcv7C3ht7qVIwxkbc45YFdJtZnWMGcYY81z7Qxy8qCbkvELd3CgCYyxHUeFDRXnnMkjZGwwPE9PhTL7WkSKoIBIycjr4VI6c3eRgqM7+sSKB/aW0RkVmGSKnIGVYwBgEbVFRIBjansWB5UDiR18BQ3CyDetMM0CZzGOWcnGKCL1jswmoXbXHEpJULhhkbHNV3tN2Lhl0mOBFCvCwYHGeLn1+NdDgPFGCGz40w1eQCJhkUHmfXdOk02/khcAgH1T5VHMcjI5VePSHDuHK4wccQ51REYEEA8jvQaZq0H32rTDJHnST6r7daByh2qQ01h3Un6/0FRatkVJ6WAYHyP0/oKCNkOGNCB3okntmsiiMkqoqlmYgADqaCa7HPjXIhjYq2flXS59RSKH2Q0mdgWwB51UuzdlpdrcOqpqN1PGpWe5t1HdxHrgczjxqx6hopWK2eOX7QkhwkuNivMZ6UEnpMDXzK8myAYJOPWPj7hVsgCxIFAAFVzSbLuYgVZlkbfiVutSM81zbQszDvlXnhfW+79lAe51RYpFUMCzHGM1E6n2wXTlaQNxImzY2AJ33J2qD1nU7yW2nuND0q6N2gJDzRMFUciQObHfkKp3bTSdcnltmMk80cgXuyhIVRjf1QN2PMnz8MYCxN6YZY5eA2cbjO5SSpvTvSPb6vMkASSORyFUEcydulci/gC9trho3t2k5ZBA6/fXR/Rz2de01Wzlmsv5QQxLSH+aVcb+88QA67mgvcvaa20pRDeyiNmUsobOWxzqs6n6QrMozeow3A9cDHnzqJ9NumTr9luo7lVhaYIQ2f4snbOc8q5jJcgZj0xFhtozwd+6jvJMb5LHPDn+iuANufOgtWudoINZgKx4Ayc5A2+VUxSyylCRz5Y3NbiuZmUd4S2fZ4huffWw2Zdz6pGRQK4diSM77UBcZP7aXNMCeDOR5UBMBjigccWBUpo5Jt5D/AGn0FRakcJBHOpTR0Itn3H859BQMHHrGpPswivr1mrnm/qn+tg8P34qNk9o1uKR4ZEliYq6MGUjoRuKDs9nb2+n6c6OwjiVQHIGMnxNN9KvrK6JsNLmE9oCMEkko3Xn8aaXRk7R9mRNbSEGQLI6rz8GGPeKldN0zT9JgjFlGq8IUGTkW25/Ogk4SIZQgII99S0XDKmCAfDNVi+Rg8TjbiOPLFS+nXBRBxnYCglAhUYAPvqoaxapYQjvUaWFc8MnEA6dMFcgHA5EfEdatSXynqKW9pHfKROitGd8MM0FGtLeG+QtYQyFWIDzOnCSPAA8yfLNdE0SxFvAjSRokpGOEb8C9Fz+P/igZsNLi4liQNj1fH4U40+9aZlEilARkAigo3pxRz2dcKCQsiNy865nossUlqYo2SKWX2lxhj7s7Y92/yFdv7eWcOo6dcW0uDxoQM+PSuN9kbBb1HYFFlicoQRnOKBjqGhXKpxJAXc8uEH9/nVev5BaRm0MSPLxBjOrlsZ5qN+FhnG48OddT1K3tLa3WO+t45VC49XYfLka5l2rkgn1EfZk7uNRgDOaCOG+/In4Zpa81yCDnn40lFxIBIDhRjpTzu0JHhQbXiVQTUrpOPs74H6f0FRw4fHPlUjpW0D/r/QUEdLniND4iDkHBosvtN76A9B0H0bakksc2nSn14yZYSDjnsw/CrSI2e97xBwqoywJyOf7a41p99PYXsNzbEh42zzxkeFX3Uu1wjNnaxQywmZ0M7NvttkDxoLjf8TpFGGI7s7MDvTiKccC5O56VGxSm6VCcoUbfpnAPz2pzPGShZFIMahV25kmgexTYkDHl+FTC3yLCW4sYFV+FkKhGcGQe1g+z5H50WaB5YygJGRzB5UALO4u9W1t7iEFrW1z/ANbeVM7ntjq9kzzXfZy+gsYyQLgYYYHUgb1atJht9Os47WAnhVebc2PU/Gs1buJtPuEkGcoR92KDk3aT0oy3cM8VrGQ7jAc/o+e9V7sRrDWk0iOR65ySBzo3absmumafa3KqyyNxCQEHc52P31XNPP2e5O/TwoLd2l1/vn4EO3Leqgp7+7eR9yOQNankE87etlBuR1pMS8Jd+MnAwARQYWEjDBwx+Ro6gmQ8JOM7+FDjHevnmvLOadIOHlQamdVQDhySfd99SGlNmBz/AF/oKjpSCMdfOpDRlxavxAE8Z6+QoGkntmm8vj4U5kxxHNNZASfKgxBnHjXSdDsLbU7K2lukV+NRwlhkq3jXOY1zk12PsrbR3vZKwurQAvAhjlUcyQd/jQO9OgW3Mh4GZjjPFuBtj8Kk51QIWOeDHzyPx5U2AYhJEwQwHPpRxv8AxIxyBx5UEIiyx3XACMuSztjOQBsKTrupS2cOFl7vC54QD63lj7vjUjqMDpcccQ24cHxz7/35VF3llJeWgkKJxrjhbG5BIONvHHPzFAx0fVdY1cONOtFI48LPPJwJt7gSflUhd6N2qmQNcatYRR5HqRCTGfM8NWDTkhtozCoCBHJ4U2Oee/lvmnU0vHDPhmXmPcRjeg5h2p7L9rb+OS7kvIbiGDGYYpH5dDw8O9UN7a9tZ2N1EUfGynrg4Neif4REkdwEaMTKpYK2NsdDjptmqZ24NvqM6KsSTNChdgxyeY5b7bnHuPlQcl7plWdkGSp392d8fMVuBVkjGQB19+9WPtHb29hazXMYA7xWVF4cEZK/fzB93vqsRkkLnJyAceAx1oDxDPIADFGxtWk2G/Wtk7GgGV4mqR0kcFuw5+v9BTE7in2nAiFs/wBL6CgZS+03voJGTvRpfaPvoLHoRQKU9BXSfQ9rAh1CfSJWPd3A7yL9cDcfEfhXNE2p9pt7LYXsF3A2JYHDqfMUHftU08wFriAExn20H6J8RUaOFZo5AX7zbod/3zVj0PUodX0q3voSDHOnEV8D1Hw5VG6tp0loWuLMFoSuHiA3U+I8qBncuCynJAJ2wd6W8ccFsWQlVTmeu3j8qi5rhh6wUeqOE5OMnoRUhFfRSRyQzsFfk2Dz2oCKFRVd1wWQFmx59fwrNQWVBI1m3EGXP3dPeNvfiiw3UUlsI1PNMcQokzYiVm5jYg4yP350ENZQzxo7YPfKB64ABYZPDv12JPvPnVdS0MOqS3VyIhbwoySeRbkB9PcfGrmhLShw4EYLbkbLnnv5n6Vzrt7qCxDurefhUXHHIF9oj1sYG2eZzQVLtZd8erGzjxJEiqGOB6pIDMB8d/fmo/22BIHEeeBQhM9zPJNKeJyef/n5UdVI26+NAthitA9MVvBrMUGiMU8sW/im/W+gptgdacWeO7b9b6Cgby+2abtuaPL7Te+hEUCQfhWIx4sffWnIOxHxrSnc4Uig6j6Ie0P2e5fRbl8JMTJbknk3Vfjz+BrrxwwweVeW7K6ltriK4t34JonDow5gjlXojsZ2hh7SaQlwhAmTCzx9Ub9hoGuvaT3LNdwRGVVBJiHU+Iqui/tJ4Yw80aOyniYgbb4U/PaukunEprn3bjsw8cU+p6Xbq8uC88GNpcdV8/xoNrLEI/tHeokeSsoU8s438sVDX/bK0tGaNLmOZTIV5lSozgnPUZOfnttXOby7leJ1tpZAW2kQnYHwqGmJbi43XJxkY2/80F21zt3OsUMWnzs+FALkAYYHpVDu7qe7n726laSTlxHnWiHUgnAHlyrbqGOdvPagSpZT6rEAHlTy2u+HAfcdD1pqFySMnHiKIE39XGfE0ErG6uMg1simMJZXDZBHDvTpZhyYc6BTDIo1oMRnP9L6UPY9aPar/Fn30DaYfxjDzoRGRRrjaaTyY0EvgGgC5xgb1oHehyyEvgnApSEUBFbBqydie079m9YW6GWt3wlxGP0l8feKrC+s2OlKJKZbPIYFB6v0+6g1CzhurORZYJkDo6nYg1Qe2XpCjs5nsNFh+0yglJLjPqqfBR1I8eVct7OdtNZ0nT7jSYp8Wc/XctHn2uA9M1cNJ7KXs6Q3bKgjcBgVOcqaCq31jbaxeK8f2pLqV/Xcx7uT5j76hr7TIbUE5MsiZBx1rvltoNv3Sh1wwXAdRgjIwaD/AABodvHNBDEjzxjiIcZ9xz1oPOd1kOqsvD5ChkjgAJ38RVj7RWRk1WdUUKEfHCFxTfWOz91ZQ8fctgAHOKCFQhTldqJG3A2VO/PlQBnrilpvzBPuoC8QZweHcedGDhz1z502weY4snpS0yDgkkeJoFrMyOCpO3PNStlMGiJ5et9BUNgA5PKnlixEbbj2vHyFA7uh/KJh/aN+Jpo4NP7wYu7gH/5X/wAxpo2CaBjKDxjatxRnff4CjyqCygjzFaiU5OdqDSx9aXIuUweu9EVcDc0mSgFwkJyORyroXo07cLpRGmauxNix9WQ79wSf8v4VQUAPhSCO6lDcW3Mig9XRpG6CSJlZGHECpyCDTa702KbilCgOVK+/Ncg9G/pCOismnaq7S6axwj7k2/w6r5dOldytpIbmOOa3dJYZFDI6HIYHwNBzjUuy9rFbzymMNIz8TSEb86m10CG5s4zMgfijHEPGpvXrQHTJgnPHSjaSFksY87+oKDzb6Tez0XZ/XUWAcMVxHxhfAg4NViJCdwPlV89N96t320+yx8rOBYyf6x9Y/iKplsg4c5IGOm1ANIzx8+XlReDxNGG4AKnPiK3geFA27sA5HPlTyyThjYY/S6e4UjA8KNbMeFuY9bqPIUDnUh/tG6HhPJ/mNMpBg1I6uOHVr4DpdS5/vmmLCgERmh8BLHejUkYJOTQajQ5z4dK3Luc0sHHu6UOQ+tnpQaUcPLqaUQHBUgfKgs+N/A7UWGQONqAGe7fB5csVbex/bnU+ys4ijf7TYk+vbOcAeJU/on7qq1yu4atxFWXPOg9L9ne1Wj9qbf8AkVwFnYYe2lIWRPh1HmKd2d1FY2M0kzYjtwxcnoFz+yvMkMsltMk0LvFIhyrIxBB8iORq+aL27e70a+0ftDKT9rhZI73qCRycDp5j40FA1i9l1nWr3U5clrmZnPlk7D5bUCAgMRkYNHu4lt5TFkcSnBIIIpsgYPxcRLA8qBzwMOtYRtzxRQmwNaO1AEnA2JPuFEtm9Q+q3PrSWxg70q1wyHPRsCg6xqPoe1m61C6uI9SsFWWeSQAh8gMxI6edNW9C+ubY1PTv/v8AsrKygGfQzrgJ/wBpab/+n5aG3oY1vH/uGm/OT8tZWUGf+jmuj/j9N/vSflpDeh7XTt9u03+9J+WsrKAL+hzXSuPt2m/35PyUiP0Pa9HyvtMP/XJ+SsrKBUnoi151Km903f8AtJPyUKP0Q67CSRd6ac/2sn5KysoCH0U68f8AitN/xZPyVo+ijXcYNzpn+NJ+SsrKAT+iPW2biF1poP8AzpPyVpfRJr43+2ab/jSfkrKygcJ6K9fVcfatMP8A3pPyUl/Rbrw53Gmn/vSf6dZWUAX9F+uhf9403/Gk/wBOhRejzWogVMunE5z/AD7/AOnWVlB//9k="/>
          <p:cNvSpPr>
            <a:spLocks noChangeAspect="1" noChangeArrowheads="1"/>
          </p:cNvSpPr>
          <p:nvPr/>
        </p:nvSpPr>
        <p:spPr bwMode="auto">
          <a:xfrm>
            <a:off x="460375" y="-327025"/>
            <a:ext cx="933450" cy="1323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4185533" y="4086354"/>
            <a:ext cx="2170816" cy="2270607"/>
            <a:chOff x="4185533" y="4086354"/>
            <a:chExt cx="2170816" cy="2270607"/>
          </a:xfrm>
        </p:grpSpPr>
        <p:sp>
          <p:nvSpPr>
            <p:cNvPr id="12" name="TextBox 11"/>
            <p:cNvSpPr txBox="1"/>
            <p:nvPr/>
          </p:nvSpPr>
          <p:spPr>
            <a:xfrm>
              <a:off x="4185533" y="5987629"/>
              <a:ext cx="2170816" cy="369332"/>
            </a:xfrm>
            <a:prstGeom prst="rect">
              <a:avLst/>
            </a:prstGeom>
            <a:noFill/>
          </p:spPr>
          <p:txBody>
            <a:bodyPr wrap="square" rtlCol="0">
              <a:spAutoFit/>
            </a:bodyPr>
            <a:lstStyle/>
            <a:p>
              <a:pPr algn="ctr"/>
              <a:r>
                <a:rPr lang="en-US" dirty="0"/>
                <a:t>David Lipscomb</a:t>
              </a:r>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771" y="4086354"/>
              <a:ext cx="1371600"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5324463" y="1567796"/>
            <a:ext cx="2170816" cy="2496787"/>
            <a:chOff x="5324463" y="1567796"/>
            <a:chExt cx="2170816" cy="2496787"/>
          </a:xfrm>
        </p:grpSpPr>
        <p:pic>
          <p:nvPicPr>
            <p:cNvPr id="7170" name="Picture 2" descr="http://www.therestorationmovement.com/images/Lipsmbw1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964" y="1567796"/>
              <a:ext cx="1257300" cy="20526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324463" y="3695251"/>
              <a:ext cx="2170816" cy="369332"/>
            </a:xfrm>
            <a:prstGeom prst="rect">
              <a:avLst/>
            </a:prstGeom>
            <a:noFill/>
          </p:spPr>
          <p:txBody>
            <a:bodyPr wrap="square" rtlCol="0">
              <a:spAutoFit/>
            </a:bodyPr>
            <a:lstStyle/>
            <a:p>
              <a:pPr algn="ctr"/>
              <a:r>
                <a:rPr lang="en-US" dirty="0"/>
                <a:t>William Lipscomb</a:t>
              </a:r>
            </a:p>
          </p:txBody>
        </p:sp>
      </p:grpSp>
      <p:pic>
        <p:nvPicPr>
          <p:cNvPr id="4100" name="Picture 4" descr="About-History"/>
          <p:cNvPicPr>
            <a:picLocks noChangeAspect="1" noChangeArrowheads="1"/>
          </p:cNvPicPr>
          <p:nvPr/>
        </p:nvPicPr>
        <p:blipFill rotWithShape="1">
          <a:blip r:embed="rId6">
            <a:extLst>
              <a:ext uri="{28A0092B-C50C-407E-A947-70E740481C1C}">
                <a14:useLocalDpi xmlns:a14="http://schemas.microsoft.com/office/drawing/2010/main" val="0"/>
              </a:ext>
            </a:extLst>
          </a:blip>
          <a:srcRect t="45283" r="69333" b="34800"/>
          <a:stretch/>
        </p:blipFill>
        <p:spPr bwMode="auto">
          <a:xfrm>
            <a:off x="927100" y="3462715"/>
            <a:ext cx="2207076" cy="23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57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1143000" indent="-1143000" algn="ctr">
              <a:buFont typeface="+mj-lt"/>
              <a:buAutoNum type="romanUcPeriod"/>
            </a:pPr>
            <a:r>
              <a:rPr lang="en-US" sz="6600" dirty="0">
                <a:solidFill>
                  <a:srgbClr val="FFFF99"/>
                </a:solidFill>
                <a:effectLst>
                  <a:outerShdw blurRad="38100" dist="38100" dir="2700000" algn="tl">
                    <a:srgbClr val="000000">
                      <a:alpha val="43137"/>
                    </a:srgbClr>
                  </a:outerShdw>
                </a:effectLst>
                <a:latin typeface="Freestyle Script" pitchFamily="66" charset="0"/>
              </a:rPr>
              <a:t>The Missionary Society </a:t>
            </a:r>
          </a:p>
        </p:txBody>
      </p:sp>
      <p:sp>
        <p:nvSpPr>
          <p:cNvPr id="7" name="Rounded Rectangle 6"/>
          <p:cNvSpPr/>
          <p:nvPr/>
        </p:nvSpPr>
        <p:spPr>
          <a:xfrm>
            <a:off x="838200" y="17526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8" name="Rounded Rectangle 7"/>
          <p:cNvSpPr/>
          <p:nvPr/>
        </p:nvSpPr>
        <p:spPr>
          <a:xfrm>
            <a:off x="838200" y="2794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What It Is</a:t>
            </a:r>
          </a:p>
        </p:txBody>
      </p:sp>
    </p:spTree>
    <p:extLst>
      <p:ext uri="{BB962C8B-B14F-4D97-AF65-F5344CB8AC3E}">
        <p14:creationId xmlns:p14="http://schemas.microsoft.com/office/powerpoint/2010/main" val="237301179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What It Is</a:t>
            </a:r>
          </a:p>
        </p:txBody>
      </p:sp>
      <p:sp>
        <p:nvSpPr>
          <p:cNvPr id="3" name="Rounded Rectangle 2"/>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Missionary</a:t>
            </a:r>
          </a:p>
          <a:p>
            <a:pPr algn="ctr"/>
            <a:r>
              <a:rPr lang="en-US" sz="2800" dirty="0">
                <a:solidFill>
                  <a:schemeClr val="tx2"/>
                </a:solidFill>
              </a:rPr>
              <a:t>Society</a:t>
            </a:r>
          </a:p>
        </p:txBody>
      </p:sp>
      <p:sp>
        <p:nvSpPr>
          <p:cNvPr id="4" name="Oval 3"/>
          <p:cNvSpPr/>
          <p:nvPr/>
        </p:nvSpPr>
        <p:spPr>
          <a:xfrm>
            <a:off x="576943" y="1447800"/>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5" name="Oval 4"/>
          <p:cNvSpPr/>
          <p:nvPr/>
        </p:nvSpPr>
        <p:spPr>
          <a:xfrm>
            <a:off x="576943" y="2773438"/>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6" name="Oval 5"/>
          <p:cNvSpPr/>
          <p:nvPr/>
        </p:nvSpPr>
        <p:spPr>
          <a:xfrm>
            <a:off x="576943" y="4099076"/>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7" name="Oval 6"/>
          <p:cNvSpPr/>
          <p:nvPr/>
        </p:nvSpPr>
        <p:spPr>
          <a:xfrm>
            <a:off x="576943" y="5424714"/>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cxnSp>
        <p:nvCxnSpPr>
          <p:cNvPr id="9" name="Straight Arrow Connector 8"/>
          <p:cNvCxnSpPr/>
          <p:nvPr/>
        </p:nvCxnSpPr>
        <p:spPr>
          <a:xfrm>
            <a:off x="1948543" y="2286000"/>
            <a:ext cx="117565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48543" y="3505200"/>
            <a:ext cx="117565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4099076"/>
            <a:ext cx="1066800" cy="472924"/>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48543" y="4572000"/>
            <a:ext cx="132805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2286000"/>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7" name="TextBox 16"/>
          <p:cNvSpPr txBox="1"/>
          <p:nvPr/>
        </p:nvSpPr>
        <p:spPr>
          <a:xfrm>
            <a:off x="2209800" y="2935514"/>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8" name="TextBox 17"/>
          <p:cNvSpPr txBox="1"/>
          <p:nvPr/>
        </p:nvSpPr>
        <p:spPr>
          <a:xfrm>
            <a:off x="2220685" y="3775910"/>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9" name="TextBox 18"/>
          <p:cNvSpPr txBox="1"/>
          <p:nvPr/>
        </p:nvSpPr>
        <p:spPr>
          <a:xfrm>
            <a:off x="2256971" y="4601474"/>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cxnSp>
        <p:nvCxnSpPr>
          <p:cNvPr id="21" name="Straight Arrow Connector 20"/>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3218646"/>
            <a:ext cx="1828800" cy="954107"/>
          </a:xfrm>
          <a:prstGeom prst="rect">
            <a:avLst/>
          </a:prstGeom>
          <a:noFill/>
        </p:spPr>
        <p:txBody>
          <a:bodyPr wrap="square" rtlCol="0">
            <a:spAutoFit/>
          </a:bodyPr>
          <a:lstStyle/>
          <a:p>
            <a:r>
              <a:rPr lang="en-US" sz="2800" dirty="0"/>
              <a:t>Support</a:t>
            </a:r>
          </a:p>
          <a:p>
            <a:r>
              <a:rPr lang="en-US" sz="2800" dirty="0"/>
              <a:t>Preachers</a:t>
            </a:r>
          </a:p>
        </p:txBody>
      </p:sp>
      <p:sp>
        <p:nvSpPr>
          <p:cNvPr id="23" name="TextBox 22"/>
          <p:cNvSpPr txBox="1"/>
          <p:nvPr/>
        </p:nvSpPr>
        <p:spPr>
          <a:xfrm>
            <a:off x="3632200" y="4936734"/>
            <a:ext cx="4648200" cy="1200329"/>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effectLst>
                  <a:outerShdw blurRad="38100" dist="38100" dir="2700000" algn="tl">
                    <a:srgbClr val="000000">
                      <a:alpha val="43137"/>
                    </a:srgbClr>
                  </a:outerShdw>
                </a:effectLst>
              </a:rPr>
              <a:t>A Separate Organization </a:t>
            </a:r>
            <a:r>
              <a:rPr lang="en-US" sz="2400" i="1" dirty="0">
                <a:solidFill>
                  <a:srgbClr val="FFFF00"/>
                </a:solidFill>
                <a:effectLst>
                  <a:outerShdw blurRad="38100" dist="38100" dir="2700000" algn="tl">
                    <a:srgbClr val="000000">
                      <a:alpha val="43137"/>
                    </a:srgbClr>
                  </a:outerShdw>
                </a:effectLst>
              </a:rPr>
              <a:t>Between</a:t>
            </a:r>
          </a:p>
          <a:p>
            <a:pPr algn="ctr"/>
            <a:r>
              <a:rPr lang="en-US" sz="2400" dirty="0">
                <a:effectLst>
                  <a:outerShdw blurRad="38100" dist="38100" dir="2700000" algn="tl">
                    <a:srgbClr val="000000">
                      <a:alpha val="43137"/>
                    </a:srgbClr>
                  </a:outerShdw>
                </a:effectLst>
              </a:rPr>
              <a:t>The Church And The Work</a:t>
            </a:r>
          </a:p>
        </p:txBody>
      </p:sp>
    </p:spTree>
    <p:extLst>
      <p:ext uri="{BB962C8B-B14F-4D97-AF65-F5344CB8AC3E}">
        <p14:creationId xmlns:p14="http://schemas.microsoft.com/office/powerpoint/2010/main" val="9284779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482025"/>
            <a:ext cx="5976257" cy="584775"/>
          </a:xfrm>
          <a:prstGeom prst="rect">
            <a:avLst/>
          </a:prstGeom>
          <a:noFill/>
        </p:spPr>
        <p:txBody>
          <a:bodyPr wrap="square" rtlCol="0">
            <a:spAutoFit/>
          </a:bodyPr>
          <a:lstStyle/>
          <a:p>
            <a:pPr algn="ctr"/>
            <a:r>
              <a:rPr lang="en-US" sz="3200" b="1" dirty="0">
                <a:solidFill>
                  <a:srgbClr val="FFFF99"/>
                </a:solidFill>
                <a:effectLst>
                  <a:outerShdw blurRad="38100" dist="38100" dir="2700000" algn="tl">
                    <a:srgbClr val="000000">
                      <a:alpha val="43137"/>
                    </a:srgbClr>
                  </a:outerShdw>
                </a:effectLst>
              </a:rPr>
              <a:t>The Issue At Hand</a:t>
            </a:r>
          </a:p>
        </p:txBody>
      </p:sp>
      <p:sp>
        <p:nvSpPr>
          <p:cNvPr id="12" name="TextBox 11"/>
          <p:cNvSpPr txBox="1"/>
          <p:nvPr/>
        </p:nvSpPr>
        <p:spPr>
          <a:xfrm>
            <a:off x="201385" y="1524000"/>
            <a:ext cx="8686800" cy="3108543"/>
          </a:xfrm>
          <a:prstGeom prst="rect">
            <a:avLst/>
          </a:prstGeom>
          <a:noFill/>
        </p:spPr>
        <p:txBody>
          <a:bodyPr wrap="square" rtlCol="0">
            <a:spAutoFit/>
          </a:bodyPr>
          <a:lstStyle/>
          <a:p>
            <a:pPr marL="285750" indent="-28575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 Not: The preaching of the Gospel</a:t>
            </a:r>
          </a:p>
          <a:p>
            <a:pPr marL="285750" indent="-28575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 Not: The churches responsibility to evangelize the world</a:t>
            </a:r>
          </a:p>
          <a:p>
            <a:pPr marL="285750" indent="-28575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 Not: How little is being done</a:t>
            </a:r>
          </a:p>
          <a:p>
            <a:pPr marL="285750" indent="-28575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 Not: How much good could be done by Missionary Society</a:t>
            </a:r>
          </a:p>
          <a:p>
            <a:pPr marL="285750" indent="-285750">
              <a:buFont typeface="Arial" pitchFamily="34" charset="0"/>
              <a:buChar char="•"/>
            </a:pPr>
            <a:endParaRPr lang="en-US" sz="2800" dirty="0">
              <a:effectLst>
                <a:outerShdw blurRad="38100" dist="38100" dir="2700000" algn="tl">
                  <a:srgbClr val="000000">
                    <a:alpha val="43137"/>
                  </a:srgbClr>
                </a:outerShdw>
              </a:effectLst>
              <a:latin typeface="Arial Narrow" pitchFamily="34" charset="0"/>
            </a:endParaRPr>
          </a:p>
          <a:p>
            <a:pPr marL="285750" indent="-28575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 </a:t>
            </a:r>
            <a:r>
              <a:rPr lang="en-US" sz="2800" u="sng" dirty="0">
                <a:effectLst>
                  <a:outerShdw blurRad="38100" dist="38100" dir="2700000" algn="tl">
                    <a:srgbClr val="000000">
                      <a:alpha val="43137"/>
                    </a:srgbClr>
                  </a:outerShdw>
                </a:effectLst>
                <a:latin typeface="Arial Narrow" pitchFamily="34" charset="0"/>
              </a:rPr>
              <a:t>IS</a:t>
            </a:r>
            <a:r>
              <a:rPr lang="en-US" sz="2800" dirty="0">
                <a:effectLst>
                  <a:outerShdw blurRad="38100" dist="38100" dir="2700000" algn="tl">
                    <a:srgbClr val="000000">
                      <a:alpha val="43137"/>
                    </a:srgbClr>
                  </a:outerShdw>
                </a:effectLst>
                <a:latin typeface="Arial Narrow" pitchFamily="34" charset="0"/>
              </a:rPr>
              <a:t>:  Where is the scripture for the organization between the church and the work being done?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2951" y="4256721"/>
            <a:ext cx="3765234" cy="23654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0468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362"/>
                                        </p:tgtEl>
                                        <p:attrNameLst>
                                          <p:attrName>style.visibility</p:attrName>
                                        </p:attrNameLst>
                                      </p:cBhvr>
                                      <p:to>
                                        <p:strVal val="visible"/>
                                      </p:to>
                                    </p:set>
                                    <p:animEffect transition="in" filter="circle(in)">
                                      <p:cBhvr>
                                        <p:cTn id="32"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38200" y="22606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11"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1143000" indent="-1143000" algn="ctr">
              <a:buFont typeface="+mj-lt"/>
              <a:buAutoNum type="romanUcPeriod" startAt="2"/>
            </a:pPr>
            <a:r>
              <a:rPr lang="en-US" sz="6600" dirty="0">
                <a:solidFill>
                  <a:srgbClr val="FFFF99"/>
                </a:solidFill>
                <a:effectLst>
                  <a:outerShdw blurRad="38100" dist="38100" dir="2700000" algn="tl">
                    <a:srgbClr val="000000">
                      <a:alpha val="43137"/>
                    </a:srgbClr>
                  </a:outerShdw>
                </a:effectLst>
                <a:latin typeface="Freestyle Script" pitchFamily="66" charset="0"/>
              </a:rPr>
              <a:t>Instrumental Music</a:t>
            </a:r>
          </a:p>
        </p:txBody>
      </p:sp>
      <p:pic>
        <p:nvPicPr>
          <p:cNvPr id="12" name="Picture 6" descr="rmitikr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57200"/>
            <a:ext cx="1371600" cy="75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9664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914400"/>
          </a:xfrm>
        </p:spPr>
        <p:txBody>
          <a:bodyPr/>
          <a:lstStyle/>
          <a:p>
            <a:r>
              <a:rPr lang="en-US" sz="6600" b="0" dirty="0">
                <a:latin typeface="Freestyle Script" pitchFamily="66" charset="0"/>
              </a:rPr>
              <a:t>Divisions</a:t>
            </a:r>
            <a:br>
              <a:rPr lang="en-US" sz="6600" b="0" dirty="0">
                <a:latin typeface="Freestyle Script" pitchFamily="66" charset="0"/>
              </a:rPr>
            </a:br>
            <a:r>
              <a:rPr lang="en-US" sz="6600" b="0" dirty="0">
                <a:latin typeface="Freestyle Script" pitchFamily="66" charset="0"/>
              </a:rPr>
              <a:t>Within</a:t>
            </a:r>
            <a:br>
              <a:rPr lang="en-US" sz="6600" b="0" dirty="0">
                <a:latin typeface="Freestyle Script" pitchFamily="66" charset="0"/>
              </a:rPr>
            </a:br>
            <a:r>
              <a:rPr lang="en-US" sz="6600" b="0" dirty="0">
                <a:latin typeface="Freestyle Script" pitchFamily="66" charset="0"/>
              </a:rPr>
              <a:t>The Church of Christ</a:t>
            </a:r>
          </a:p>
        </p:txBody>
      </p:sp>
    </p:spTree>
    <p:extLst>
      <p:ext uri="{BB962C8B-B14F-4D97-AF65-F5344CB8AC3E}">
        <p14:creationId xmlns:p14="http://schemas.microsoft.com/office/powerpoint/2010/main" val="252526696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1261884"/>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Discussions about its use  - early as 1849</a:t>
            </a:r>
            <a:endParaRPr lang="en-US" sz="2800" dirty="0">
              <a:solidFill>
                <a:srgbClr val="FFFFFF"/>
              </a:solidFill>
              <a:effectLst>
                <a:outerShdw blurRad="38100" dist="38100" dir="2700000" algn="tl">
                  <a:srgbClr val="000000">
                    <a:alpha val="43137"/>
                  </a:srgbClr>
                </a:outerShdw>
              </a:effectLst>
            </a:endParaRP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Articles in </a:t>
            </a:r>
            <a:r>
              <a:rPr lang="en-US" sz="2400" dirty="0">
                <a:solidFill>
                  <a:srgbClr val="FFFFFF"/>
                </a:solidFill>
                <a:effectLst>
                  <a:outerShdw blurRad="38100" dist="38100" dir="2700000" algn="tl">
                    <a:srgbClr val="000000">
                      <a:alpha val="43137"/>
                    </a:srgbClr>
                  </a:outerShdw>
                </a:effectLst>
              </a:rPr>
              <a:t>Christian Record </a:t>
            </a:r>
            <a:r>
              <a:rPr lang="en-US" sz="2400" i="1" dirty="0">
                <a:solidFill>
                  <a:srgbClr val="FFFFFF"/>
                </a:solidFill>
                <a:effectLst>
                  <a:outerShdw blurRad="38100" dist="38100" dir="2700000" algn="tl">
                    <a:srgbClr val="000000">
                      <a:alpha val="43137"/>
                    </a:srgbClr>
                  </a:outerShdw>
                </a:effectLst>
              </a:rPr>
              <a:t>– Favored use</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Articles in </a:t>
            </a:r>
            <a:r>
              <a:rPr lang="en-US" sz="2400" dirty="0">
                <a:solidFill>
                  <a:srgbClr val="FFFFFF"/>
                </a:solidFill>
                <a:effectLst>
                  <a:outerShdw blurRad="38100" dist="38100" dir="2700000" algn="tl">
                    <a:srgbClr val="000000">
                      <a:alpha val="43137"/>
                    </a:srgbClr>
                  </a:outerShdw>
                </a:effectLst>
              </a:rPr>
              <a:t>Ecclesiastical Reformer </a:t>
            </a:r>
            <a:r>
              <a:rPr lang="en-US" sz="2400" i="1" dirty="0">
                <a:solidFill>
                  <a:srgbClr val="FFFFFF"/>
                </a:solidFill>
                <a:effectLst>
                  <a:outerShdw blurRad="38100" dist="38100" dir="2700000" algn="tl">
                    <a:srgbClr val="000000">
                      <a:alpha val="43137"/>
                    </a:srgbClr>
                  </a:outerShdw>
                </a:effectLst>
              </a:rPr>
              <a:t>– Favored use</a:t>
            </a:r>
          </a:p>
        </p:txBody>
      </p:sp>
    </p:spTree>
    <p:extLst>
      <p:ext uri="{BB962C8B-B14F-4D97-AF65-F5344CB8AC3E}">
        <p14:creationId xmlns:p14="http://schemas.microsoft.com/office/powerpoint/2010/main" val="192329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1384995"/>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Discussions about its use  - early as 1849</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Campbell dismissed them as being for those who are not spiritually minded (1851)</a:t>
            </a:r>
            <a:endParaRPr lang="en-US" sz="2400"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087433"/>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143" y="1752600"/>
            <a:ext cx="8305800" cy="4708981"/>
          </a:xfrm>
          <a:prstGeom prst="rect">
            <a:avLst/>
          </a:prstGeom>
          <a:noFill/>
        </p:spPr>
        <p:txBody>
          <a:bodyPr wrap="square" rtlCol="0">
            <a:spAutoFit/>
          </a:bodyPr>
          <a:lstStyle/>
          <a:p>
            <a:pPr>
              <a:lnSpc>
                <a:spcPts val="2400"/>
              </a:lnSpc>
            </a:pPr>
            <a:r>
              <a:rPr lang="en-US" sz="2400" dirty="0">
                <a:solidFill>
                  <a:srgbClr val="FFFFFF"/>
                </a:solidFill>
              </a:rPr>
              <a:t>“[Instrumental music in worship] was well adapted to churches founded on the Jewish pattern of things and practicing infant sprinkling. That all persons singing who have no spiritual discernment, taste or relish for spiritual meditation, consolations and sympathies of renewed hearts should call for such an aid is but natural. So to those who have no real devotion and spirituality in them, and whose animal nature flags under the opposition or the oppression of church service I think that instrumental music would... be an essential prerequisite to fire up their souls to even animal devotion. But I presume, that to all spiritually-minded Christians, such aid would be as a cow bell in a concert” </a:t>
            </a:r>
          </a:p>
          <a:p>
            <a:pPr>
              <a:lnSpc>
                <a:spcPts val="2400"/>
              </a:lnSpc>
            </a:pPr>
            <a:endParaRPr lang="en-US" sz="2400" dirty="0">
              <a:solidFill>
                <a:srgbClr val="FFFFFF"/>
              </a:solidFill>
            </a:endParaRPr>
          </a:p>
          <a:p>
            <a:pPr>
              <a:lnSpc>
                <a:spcPts val="2400"/>
              </a:lnSpc>
            </a:pPr>
            <a:r>
              <a:rPr lang="en-US" sz="2400" dirty="0">
                <a:solidFill>
                  <a:srgbClr val="FFFFFF"/>
                </a:solidFill>
              </a:rPr>
              <a:t>(Millennial Harbinger, Vol. I, No. 10; Robert Richardson, </a:t>
            </a:r>
            <a:r>
              <a:rPr lang="en-US" sz="2400" i="1" dirty="0">
                <a:solidFill>
                  <a:srgbClr val="FFFFFF"/>
                </a:solidFill>
              </a:rPr>
              <a:t>Memoirs of Alexander Campbell</a:t>
            </a:r>
            <a:r>
              <a:rPr lang="en-US" sz="2400" dirty="0">
                <a:solidFill>
                  <a:srgbClr val="FFFFFF"/>
                </a:solidFill>
              </a:rPr>
              <a:t>, 2:366).</a:t>
            </a:r>
          </a:p>
        </p:txBody>
      </p:sp>
      <p:pic>
        <p:nvPicPr>
          <p:cNvPr id="3" name="Picture 4" descr="http://www.bethanywv.edu/files/6855AlexanderCampbe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82581"/>
            <a:ext cx="1087960" cy="14700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326124"/>
            <a:ext cx="6303440" cy="1077218"/>
          </a:xfrm>
          <a:prstGeom prst="rect">
            <a:avLst/>
          </a:prstGeom>
          <a:noFill/>
        </p:spPr>
        <p:txBody>
          <a:bodyPr wrap="square" rtlCol="0">
            <a:spAutoFit/>
          </a:bodyPr>
          <a:lstStyle/>
          <a:p>
            <a:pPr algn="ctr"/>
            <a:r>
              <a:rPr lang="en-US" sz="3200" b="1" dirty="0">
                <a:solidFill>
                  <a:srgbClr val="FFFF99"/>
                </a:solidFill>
                <a:effectLst>
                  <a:outerShdw blurRad="38100" dist="38100" dir="2700000" algn="tl">
                    <a:srgbClr val="000000">
                      <a:alpha val="43137"/>
                    </a:srgbClr>
                  </a:outerShdw>
                </a:effectLst>
              </a:rPr>
              <a:t>Campbell Dismisses Plea for Instruments</a:t>
            </a:r>
          </a:p>
        </p:txBody>
      </p:sp>
    </p:spTree>
    <p:extLst>
      <p:ext uri="{BB962C8B-B14F-4D97-AF65-F5344CB8AC3E}">
        <p14:creationId xmlns:p14="http://schemas.microsoft.com/office/powerpoint/2010/main" val="1350066165"/>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1815882"/>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Discussions about its use  - early as 1849</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Campbell dismissed them as being for those who are not spiritually minded (1851)</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Push for it in the church Millersburg, KY (1851)</a:t>
            </a:r>
            <a:endParaRPr lang="en-US" sz="2400" dirty="0">
              <a:solidFill>
                <a:srgbClr val="FFFF00"/>
              </a:solidFill>
              <a:effectLst>
                <a:outerShdw blurRad="38100" dist="38100" dir="2700000" algn="tl">
                  <a:srgbClr val="000000">
                    <a:alpha val="43137"/>
                  </a:srgbClr>
                </a:outerShdw>
              </a:effectLst>
            </a:endParaRPr>
          </a:p>
        </p:txBody>
      </p:sp>
      <p:grpSp>
        <p:nvGrpSpPr>
          <p:cNvPr id="6" name="Group 5"/>
          <p:cNvGrpSpPr/>
          <p:nvPr/>
        </p:nvGrpSpPr>
        <p:grpSpPr>
          <a:xfrm>
            <a:off x="358379" y="3403600"/>
            <a:ext cx="2514600" cy="2976265"/>
            <a:chOff x="358379" y="3403600"/>
            <a:chExt cx="2514600" cy="2976265"/>
          </a:xfrm>
        </p:grpSpPr>
        <p:pic>
          <p:nvPicPr>
            <p:cNvPr id="11266" name="Picture 2" descr="http://www.therestorationmovement.com/images2/eminenc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1" y="3403600"/>
              <a:ext cx="1859756"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379" y="5918200"/>
              <a:ext cx="2514600" cy="461665"/>
            </a:xfrm>
            <a:prstGeom prst="rect">
              <a:avLst/>
            </a:prstGeom>
            <a:noFill/>
          </p:spPr>
          <p:txBody>
            <a:bodyPr wrap="square" rtlCol="0">
              <a:spAutoFit/>
            </a:bodyPr>
            <a:lstStyle/>
            <a:p>
              <a:pPr algn="ctr"/>
              <a:r>
                <a:rPr lang="en-US" sz="2400" dirty="0" err="1">
                  <a:solidFill>
                    <a:srgbClr val="FFFFFF"/>
                  </a:solidFill>
                  <a:effectLst>
                    <a:outerShdw blurRad="38100" dist="38100" dir="2700000" algn="tl">
                      <a:srgbClr val="000000">
                        <a:alpha val="43137"/>
                      </a:srgbClr>
                    </a:outerShdw>
                  </a:effectLst>
                </a:rPr>
                <a:t>Aylette</a:t>
              </a:r>
              <a:r>
                <a:rPr lang="en-US" sz="2400" dirty="0">
                  <a:solidFill>
                    <a:srgbClr val="FFFFFF"/>
                  </a:solidFill>
                  <a:effectLst>
                    <a:outerShdw blurRad="38100" dist="38100" dir="2700000" algn="tl">
                      <a:srgbClr val="000000">
                        <a:alpha val="43137"/>
                      </a:srgbClr>
                    </a:outerShdw>
                  </a:effectLst>
                </a:rPr>
                <a:t> Raines</a:t>
              </a:r>
            </a:p>
          </p:txBody>
        </p:sp>
      </p:grpSp>
      <p:sp>
        <p:nvSpPr>
          <p:cNvPr id="5" name="TextBox 4"/>
          <p:cNvSpPr txBox="1"/>
          <p:nvPr/>
        </p:nvSpPr>
        <p:spPr>
          <a:xfrm>
            <a:off x="2872978" y="3460571"/>
            <a:ext cx="5890022" cy="2262158"/>
          </a:xfrm>
          <a:prstGeom prst="rect">
            <a:avLst/>
          </a:prstGeom>
          <a:noFill/>
        </p:spPr>
        <p:txBody>
          <a:bodyPr wrap="square" rtlCol="0">
            <a:spAutoFit/>
          </a:bodyPr>
          <a:lstStyle/>
          <a:p>
            <a:pPr marL="342900" indent="-342900">
              <a:buFont typeface="Arial" pitchFamily="34" charset="0"/>
              <a:buChar char="•"/>
            </a:pPr>
            <a:r>
              <a:rPr lang="en-US" sz="2400" dirty="0">
                <a:solidFill>
                  <a:srgbClr val="FFFFFF"/>
                </a:solidFill>
                <a:effectLst>
                  <a:outerShdw blurRad="38100" dist="38100" dir="2700000" algn="tl">
                    <a:srgbClr val="000000">
                      <a:alpha val="43137"/>
                    </a:srgbClr>
                  </a:outerShdw>
                </a:effectLst>
              </a:rPr>
              <a:t>Diary Entry (April 27, 1851): “Brother S (</a:t>
            </a:r>
            <a:r>
              <a:rPr lang="en-US" sz="2400" dirty="0" err="1">
                <a:solidFill>
                  <a:srgbClr val="FFFFFF"/>
                </a:solidFill>
                <a:effectLst>
                  <a:outerShdw blurRad="38100" dist="38100" dir="2700000" algn="tl">
                    <a:srgbClr val="000000">
                      <a:alpha val="43137"/>
                    </a:srgbClr>
                  </a:outerShdw>
                </a:effectLst>
              </a:rPr>
              <a:t>aunders</a:t>
            </a:r>
            <a:r>
              <a:rPr lang="en-US" sz="2400" dirty="0">
                <a:solidFill>
                  <a:srgbClr val="FFFFFF"/>
                </a:solidFill>
                <a:effectLst>
                  <a:outerShdw blurRad="38100" dist="38100" dir="2700000" algn="tl">
                    <a:srgbClr val="000000">
                      <a:alpha val="43137"/>
                    </a:srgbClr>
                  </a:outerShdw>
                </a:effectLst>
              </a:rPr>
              <a:t>) wishes to introduce the </a:t>
            </a:r>
            <a:r>
              <a:rPr lang="en-US" sz="2400" dirty="0" err="1">
                <a:solidFill>
                  <a:srgbClr val="FFFFFF"/>
                </a:solidFill>
                <a:effectLst>
                  <a:outerShdw blurRad="38100" dist="38100" dir="2700000" algn="tl">
                    <a:srgbClr val="000000">
                      <a:alpha val="43137"/>
                    </a:srgbClr>
                  </a:outerShdw>
                </a:effectLst>
              </a:rPr>
              <a:t>melodon</a:t>
            </a:r>
            <a:r>
              <a:rPr lang="en-US" sz="2400" dirty="0">
                <a:solidFill>
                  <a:srgbClr val="FFFFFF"/>
                </a:solidFill>
                <a:effectLst>
                  <a:outerShdw blurRad="38100" dist="38100" dir="2700000" algn="tl">
                    <a:srgbClr val="000000">
                      <a:alpha val="43137"/>
                    </a:srgbClr>
                  </a:outerShdw>
                </a:effectLst>
              </a:rPr>
              <a:t> into the church.”</a:t>
            </a:r>
          </a:p>
          <a:p>
            <a:pPr marL="342900" indent="-342900">
              <a:buFont typeface="Arial" pitchFamily="34" charset="0"/>
              <a:buChar char="•"/>
            </a:pPr>
            <a:endParaRPr lang="en-US" sz="1050" dirty="0">
              <a:solidFill>
                <a:srgbClr val="FFFFFF"/>
              </a:solidFill>
              <a:effectLst>
                <a:outerShdw blurRad="38100" dist="38100" dir="2700000" algn="tl">
                  <a:srgbClr val="000000">
                    <a:alpha val="43137"/>
                  </a:srgbClr>
                </a:outerShdw>
              </a:effectLst>
            </a:endParaRPr>
          </a:p>
          <a:p>
            <a:pPr marL="342900" indent="-342900">
              <a:buFont typeface="Arial" pitchFamily="34" charset="0"/>
              <a:buChar char="•"/>
            </a:pPr>
            <a:r>
              <a:rPr lang="en-US" sz="2400" dirty="0">
                <a:solidFill>
                  <a:srgbClr val="FFFFFF"/>
                </a:solidFill>
                <a:effectLst>
                  <a:outerShdw blurRad="38100" dist="38100" dir="2700000" algn="tl">
                    <a:srgbClr val="000000">
                      <a:alpha val="43137"/>
                    </a:srgbClr>
                  </a:outerShdw>
                </a:effectLst>
              </a:rPr>
              <a:t>Raines bitterly opposed it</a:t>
            </a:r>
          </a:p>
          <a:p>
            <a:pPr marL="342900" indent="-342900">
              <a:buFont typeface="Arial" pitchFamily="34" charset="0"/>
              <a:buChar char="•"/>
            </a:pPr>
            <a:endParaRPr lang="en-US" sz="1050" dirty="0">
              <a:solidFill>
                <a:srgbClr val="FFFFFF"/>
              </a:solidFill>
              <a:effectLst>
                <a:outerShdw blurRad="38100" dist="38100" dir="2700000" algn="tl">
                  <a:srgbClr val="000000">
                    <a:alpha val="43137"/>
                  </a:srgbClr>
                </a:outerShdw>
              </a:effectLst>
            </a:endParaRPr>
          </a:p>
          <a:p>
            <a:pPr marL="342900" indent="-342900">
              <a:buFont typeface="Arial" pitchFamily="34" charset="0"/>
              <a:buChar char="•"/>
            </a:pPr>
            <a:r>
              <a:rPr lang="en-US" sz="2400" dirty="0">
                <a:solidFill>
                  <a:srgbClr val="FFFFFF"/>
                </a:solidFill>
                <a:effectLst>
                  <a:outerShdw blurRad="38100" dist="38100" dir="2700000" algn="tl">
                    <a:srgbClr val="000000">
                      <a:alpha val="43137"/>
                    </a:srgbClr>
                  </a:outerShdw>
                </a:effectLst>
              </a:rPr>
              <a:t>Not used at Millersburg</a:t>
            </a:r>
          </a:p>
        </p:txBody>
      </p:sp>
    </p:spTree>
    <p:extLst>
      <p:ext uri="{BB962C8B-B14F-4D97-AF65-F5344CB8AC3E}">
        <p14:creationId xmlns:p14="http://schemas.microsoft.com/office/powerpoint/2010/main" val="39651148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246769"/>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Discussions about its use  - early as 1849</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Campbell dismissed them as being for those who are not spiritually minded (1851)</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Push for it in the church Millersburg, KY (1851)</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Sixth St. Church (Cincinnati) using it by 1855</a:t>
            </a:r>
            <a:endParaRPr lang="en-US" sz="24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752600" y="4038600"/>
            <a:ext cx="6781800" cy="646331"/>
          </a:xfrm>
          <a:prstGeom prst="rect">
            <a:avLst/>
          </a:prstGeom>
          <a:noFill/>
        </p:spPr>
        <p:txBody>
          <a:bodyPr wrap="square" rtlCol="0">
            <a:spAutoFit/>
          </a:bodyPr>
          <a:lstStyle/>
          <a:p>
            <a:r>
              <a:rPr lang="en-US" dirty="0">
                <a:solidFill>
                  <a:srgbClr val="FFFFFF"/>
                </a:solidFill>
              </a:rPr>
              <a:t>(Everett Ferguson, Encyclopedia of the Stone-Campbell Movement, p. 414)</a:t>
            </a:r>
          </a:p>
        </p:txBody>
      </p:sp>
    </p:spTree>
    <p:extLst>
      <p:ext uri="{BB962C8B-B14F-4D97-AF65-F5344CB8AC3E}">
        <p14:creationId xmlns:p14="http://schemas.microsoft.com/office/powerpoint/2010/main" val="2678591716"/>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677656"/>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Discussions about its use  - early as 1849</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Campbell dismissed them as being for those who are not spiritually minded (1851)</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Push for it in the church Millersburg, KY (1851)</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Sixth St. Church (Cincinnati) using it by 1855</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Introduced at Midway, KY 1859</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4293226"/>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restorationmovement.com/images/Midway%201844-18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19" y="1662546"/>
            <a:ext cx="5381624" cy="39139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655468"/>
            <a:ext cx="4935111"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descr="http://t2.gstatic.com/images?q=tbn:ANd9GcQenf8Vws5JOghASPlKU-wHSLnMsv10TKXB_2PEA8j5rtTt4b0&amp;t=1&amp;usg=__WvVfVs4a-2ZLHxGe0LJRx0hoAI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132" y="1506274"/>
            <a:ext cx="1685925" cy="2171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4314" y="397041"/>
            <a:ext cx="7086600" cy="584775"/>
          </a:xfrm>
          <a:prstGeom prst="rect">
            <a:avLst/>
          </a:prstGeom>
          <a:no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rPr>
              <a:t>Instrument At Midway, KY 1859</a:t>
            </a:r>
          </a:p>
        </p:txBody>
      </p:sp>
      <p:sp>
        <p:nvSpPr>
          <p:cNvPr id="3" name="TextBox 2"/>
          <p:cNvSpPr txBox="1"/>
          <p:nvPr/>
        </p:nvSpPr>
        <p:spPr>
          <a:xfrm>
            <a:off x="6096000" y="3681044"/>
            <a:ext cx="2514600" cy="461665"/>
          </a:xfrm>
          <a:prstGeom prst="rect">
            <a:avLst/>
          </a:prstGeom>
          <a:noFill/>
        </p:spPr>
        <p:txBody>
          <a:bodyPr wrap="square" rtlCol="0">
            <a:spAutoFit/>
          </a:bodyPr>
          <a:lstStyle/>
          <a:p>
            <a:r>
              <a:rPr lang="en-US" sz="2400" b="1" dirty="0">
                <a:solidFill>
                  <a:srgbClr val="FFFFFF"/>
                </a:solidFill>
                <a:effectLst>
                  <a:outerShdw blurRad="38100" dist="38100" dir="2700000" algn="tl">
                    <a:srgbClr val="000000">
                      <a:alpha val="43137"/>
                    </a:srgbClr>
                  </a:outerShdw>
                </a:effectLst>
              </a:rPr>
              <a:t>L. L. Pinkerton</a:t>
            </a:r>
          </a:p>
        </p:txBody>
      </p:sp>
    </p:spTree>
    <p:extLst>
      <p:ext uri="{BB962C8B-B14F-4D97-AF65-F5344CB8AC3E}">
        <p14:creationId xmlns:p14="http://schemas.microsoft.com/office/powerpoint/2010/main" val="342761623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763000" cy="5029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40962" name="Object 2"/>
          <p:cNvGraphicFramePr>
            <a:graphicFrameLocks noChangeAspect="1"/>
          </p:cNvGraphicFramePr>
          <p:nvPr>
            <p:extLst/>
          </p:nvPr>
        </p:nvGraphicFramePr>
        <p:xfrm>
          <a:off x="538163" y="1600200"/>
          <a:ext cx="8229600" cy="4792663"/>
        </p:xfrm>
        <a:graphic>
          <a:graphicData uri="http://schemas.openxmlformats.org/presentationml/2006/ole">
            <mc:AlternateContent xmlns:mc="http://schemas.openxmlformats.org/markup-compatibility/2006">
              <mc:Choice xmlns:v="urn:schemas-microsoft-com:vml" Requires="v">
                <p:oleObj spid="_x0000_s2076" name="Drawing" r:id="rId3" imgW="7277040" imgH="4238640" progId="WPDraw30.Drawing">
                  <p:embed/>
                </p:oleObj>
              </mc:Choice>
              <mc:Fallback>
                <p:oleObj name="Drawing" r:id="rId3" imgW="7277040" imgH="4238640"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1600200"/>
                        <a:ext cx="8229600" cy="4792663"/>
                      </a:xfrm>
                      <a:prstGeom prst="rect">
                        <a:avLst/>
                      </a:prstGeom>
                      <a:solidFill>
                        <a:srgbClr val="FFFF99"/>
                      </a:solidFill>
                      <a:ln>
                        <a:noFill/>
                      </a:ln>
                      <a:effectLst/>
                      <a:extLst/>
                    </p:spPr>
                  </p:pic>
                </p:oleObj>
              </mc:Fallback>
            </mc:AlternateContent>
          </a:graphicData>
        </a:graphic>
      </p:graphicFrame>
      <p:sp>
        <p:nvSpPr>
          <p:cNvPr id="40963" name="Text Box 3"/>
          <p:cNvSpPr txBox="1">
            <a:spLocks noChangeArrowheads="1"/>
          </p:cNvSpPr>
          <p:nvPr/>
        </p:nvSpPr>
        <p:spPr bwMode="auto">
          <a:xfrm>
            <a:off x="990600" y="381000"/>
            <a:ext cx="7323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u="sng" dirty="0">
                <a:solidFill>
                  <a:srgbClr val="FFFF99"/>
                </a:solidFill>
                <a:effectLst>
                  <a:outerShdw blurRad="38100" dist="38100" dir="2700000" algn="tl">
                    <a:srgbClr val="000000">
                      <a:alpha val="43137"/>
                    </a:srgbClr>
                  </a:outerShdw>
                </a:effectLst>
                <a:latin typeface="Arial" charset="0"/>
              </a:rPr>
              <a:t>Instrument Introduced Slowly</a:t>
            </a:r>
            <a:endParaRPr lang="en-US" sz="2800" dirty="0">
              <a:solidFill>
                <a:srgbClr val="FFFF99"/>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591499288"/>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home.earthlink.net/~raysmithjr/sessions2004/P7150006.JPG"/>
          <p:cNvPicPr>
            <a:picLocks noChangeAspect="1" noChangeArrowheads="1"/>
          </p:cNvPicPr>
          <p:nvPr/>
        </p:nvPicPr>
        <p:blipFill rotWithShape="1">
          <a:blip r:embed="rId2">
            <a:extLst>
              <a:ext uri="{28A0092B-C50C-407E-A947-70E740481C1C}">
                <a14:useLocalDpi xmlns:a14="http://schemas.microsoft.com/office/drawing/2010/main" val="0"/>
              </a:ext>
            </a:extLst>
          </a:blip>
          <a:srcRect r="17743" b="6642"/>
          <a:stretch/>
        </p:blipFill>
        <p:spPr bwMode="auto">
          <a:xfrm>
            <a:off x="173450" y="197642"/>
            <a:ext cx="4300579" cy="65079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4029" y="197642"/>
            <a:ext cx="4517571" cy="5047536"/>
          </a:xfrm>
          <a:prstGeom prst="rect">
            <a:avLst/>
          </a:prstGeom>
          <a:solidFill>
            <a:schemeClr val="bg2">
              <a:lumMod val="50000"/>
            </a:schemeClr>
          </a:solidFill>
        </p:spPr>
        <p:txBody>
          <a:bodyPr wrap="square" rtlCol="0">
            <a:spAutoFit/>
          </a:bodyPr>
          <a:lstStyle/>
          <a:p>
            <a:pPr marL="285750" indent="-285750">
              <a:buFont typeface="Arial" pitchFamily="34" charset="0"/>
              <a:buChar char="•"/>
            </a:pPr>
            <a:r>
              <a:rPr lang="en-US" sz="2400" dirty="0">
                <a:solidFill>
                  <a:srgbClr val="FFFFFF"/>
                </a:solidFill>
                <a:effectLst>
                  <a:outerShdw blurRad="38100" dist="38100" dir="2700000" algn="tl">
                    <a:srgbClr val="000000">
                      <a:alpha val="43137"/>
                    </a:srgbClr>
                  </a:outerShdw>
                </a:effectLst>
              </a:rPr>
              <a:t>Adam </a:t>
            </a:r>
            <a:r>
              <a:rPr lang="en-US" sz="2400" dirty="0" err="1">
                <a:solidFill>
                  <a:srgbClr val="FFFFFF"/>
                </a:solidFill>
                <a:effectLst>
                  <a:outerShdw blurRad="38100" dist="38100" dir="2700000" algn="tl">
                    <a:srgbClr val="000000">
                      <a:alpha val="43137"/>
                    </a:srgbClr>
                  </a:outerShdw>
                </a:effectLst>
              </a:rPr>
              <a:t>Hibler</a:t>
            </a:r>
            <a:r>
              <a:rPr lang="en-US" sz="2400" dirty="0">
                <a:solidFill>
                  <a:srgbClr val="FFFFFF"/>
                </a:solidFill>
                <a:effectLst>
                  <a:outerShdw blurRad="38100" dist="38100" dir="2700000" algn="tl">
                    <a:srgbClr val="000000">
                      <a:alpha val="43137"/>
                    </a:srgbClr>
                  </a:outerShdw>
                </a:effectLst>
              </a:rPr>
              <a:t> (one of the elders) removed the melodeon &amp; chopped it to pieces on front lawn</a:t>
            </a:r>
          </a:p>
          <a:p>
            <a:pPr marL="285750" indent="-285750">
              <a:buFont typeface="Arial" pitchFamily="34" charset="0"/>
              <a:buChar char="•"/>
            </a:pPr>
            <a:endParaRPr lang="en-US" sz="1100" dirty="0">
              <a:solidFill>
                <a:srgbClr val="FFFFFF"/>
              </a:solidFill>
              <a:effectLst>
                <a:outerShdw blurRad="38100" dist="38100" dir="2700000" algn="tl">
                  <a:srgbClr val="000000">
                    <a:alpha val="43137"/>
                  </a:srgbClr>
                </a:outerShdw>
              </a:effectLst>
            </a:endParaRPr>
          </a:p>
          <a:p>
            <a:pPr marL="285750" indent="-285750">
              <a:buFont typeface="Arial" pitchFamily="34" charset="0"/>
              <a:buChar char="•"/>
            </a:pPr>
            <a:r>
              <a:rPr lang="en-US" sz="2400" dirty="0">
                <a:solidFill>
                  <a:srgbClr val="FFFFFF"/>
                </a:solidFill>
                <a:effectLst>
                  <a:outerShdw blurRad="38100" dist="38100" dir="2700000" algn="tl">
                    <a:srgbClr val="000000">
                      <a:alpha val="43137"/>
                    </a:srgbClr>
                  </a:outerShdw>
                </a:effectLst>
              </a:rPr>
              <a:t>New one placed in bld.</a:t>
            </a:r>
          </a:p>
          <a:p>
            <a:pPr marL="285750" indent="-285750">
              <a:buFont typeface="Arial" pitchFamily="34" charset="0"/>
              <a:buChar char="•"/>
            </a:pPr>
            <a:endParaRPr lang="en-US" sz="1100" dirty="0">
              <a:solidFill>
                <a:srgbClr val="FFFFFF"/>
              </a:solidFill>
              <a:effectLst>
                <a:outerShdw blurRad="38100" dist="38100" dir="2700000" algn="tl">
                  <a:srgbClr val="000000">
                    <a:alpha val="43137"/>
                  </a:srgbClr>
                </a:outerShdw>
              </a:effectLst>
            </a:endParaRPr>
          </a:p>
          <a:p>
            <a:pPr marL="285750" indent="-285750">
              <a:buFont typeface="Arial" pitchFamily="34" charset="0"/>
              <a:buChar char="•"/>
            </a:pPr>
            <a:r>
              <a:rPr lang="en-US" sz="2400" dirty="0" err="1">
                <a:solidFill>
                  <a:srgbClr val="FFFFFF"/>
                </a:solidFill>
                <a:effectLst>
                  <a:outerShdw blurRad="38100" dist="38100" dir="2700000" algn="tl">
                    <a:srgbClr val="000000">
                      <a:alpha val="43137"/>
                    </a:srgbClr>
                  </a:outerShdw>
                </a:effectLst>
              </a:rPr>
              <a:t>Hibler</a:t>
            </a:r>
            <a:r>
              <a:rPr lang="en-US" sz="2400" dirty="0">
                <a:solidFill>
                  <a:srgbClr val="FFFFFF"/>
                </a:solidFill>
                <a:effectLst>
                  <a:outerShdw blurRad="38100" dist="38100" dir="2700000" algn="tl">
                    <a:srgbClr val="000000">
                      <a:alpha val="43137"/>
                    </a:srgbClr>
                  </a:outerShdw>
                </a:effectLst>
              </a:rPr>
              <a:t> removed the second – stored it in the barn.</a:t>
            </a:r>
          </a:p>
          <a:p>
            <a:pPr marL="285750" indent="-285750">
              <a:buFont typeface="Arial" pitchFamily="34" charset="0"/>
              <a:buChar char="•"/>
            </a:pPr>
            <a:endParaRPr lang="en-US" sz="1200" dirty="0">
              <a:solidFill>
                <a:srgbClr val="FFFFFF"/>
              </a:solidFill>
              <a:effectLst>
                <a:outerShdw blurRad="38100" dist="38100" dir="2700000" algn="tl">
                  <a:srgbClr val="000000">
                    <a:alpha val="43137"/>
                  </a:srgbClr>
                </a:outerShdw>
              </a:effectLst>
            </a:endParaRPr>
          </a:p>
          <a:p>
            <a:pPr marL="285750" indent="-285750">
              <a:buFont typeface="Arial" pitchFamily="34" charset="0"/>
              <a:buChar char="•"/>
            </a:pPr>
            <a:r>
              <a:rPr lang="en-US" sz="2400" dirty="0">
                <a:solidFill>
                  <a:srgbClr val="FFFFFF"/>
                </a:solidFill>
                <a:effectLst>
                  <a:outerShdw blurRad="38100" dist="38100" dir="2700000" algn="tl">
                    <a:srgbClr val="000000">
                      <a:alpha val="43137"/>
                    </a:srgbClr>
                  </a:outerShdw>
                </a:effectLst>
              </a:rPr>
              <a:t>A 3</a:t>
            </a:r>
            <a:r>
              <a:rPr lang="en-US" sz="2400" baseline="30000" dirty="0">
                <a:solidFill>
                  <a:srgbClr val="FFFFFF"/>
                </a:solidFill>
                <a:effectLst>
                  <a:outerShdw blurRad="38100" dist="38100" dir="2700000" algn="tl">
                    <a:srgbClr val="000000">
                      <a:alpha val="43137"/>
                    </a:srgbClr>
                  </a:outerShdw>
                </a:effectLst>
              </a:rPr>
              <a:t>rd</a:t>
            </a:r>
            <a:r>
              <a:rPr lang="en-US" sz="2400" dirty="0">
                <a:solidFill>
                  <a:srgbClr val="FFFFFF"/>
                </a:solidFill>
                <a:effectLst>
                  <a:outerShdw blurRad="38100" dist="38100" dir="2700000" algn="tl">
                    <a:srgbClr val="000000">
                      <a:alpha val="43137"/>
                    </a:srgbClr>
                  </a:outerShdw>
                </a:effectLst>
              </a:rPr>
              <a:t> melodeon purchased</a:t>
            </a:r>
          </a:p>
          <a:p>
            <a:pPr marL="285750" indent="-285750">
              <a:buFont typeface="Arial" pitchFamily="34" charset="0"/>
              <a:buChar char="•"/>
            </a:pPr>
            <a:endParaRPr lang="en-US" sz="1200" dirty="0">
              <a:solidFill>
                <a:srgbClr val="FFFFFF"/>
              </a:solidFill>
              <a:effectLst>
                <a:outerShdw blurRad="38100" dist="38100" dir="2700000" algn="tl">
                  <a:srgbClr val="000000">
                    <a:alpha val="43137"/>
                  </a:srgbClr>
                </a:outerShdw>
              </a:effectLst>
            </a:endParaRPr>
          </a:p>
          <a:p>
            <a:pPr marL="285750" indent="-285750">
              <a:buFont typeface="Arial" pitchFamily="34" charset="0"/>
              <a:buChar char="•"/>
            </a:pPr>
            <a:r>
              <a:rPr lang="en-US" sz="2400" dirty="0">
                <a:solidFill>
                  <a:srgbClr val="FFFFFF"/>
                </a:solidFill>
                <a:effectLst>
                  <a:outerShdw blurRad="38100" dist="38100" dir="2700000" algn="tl">
                    <a:srgbClr val="000000">
                      <a:alpha val="43137"/>
                    </a:srgbClr>
                  </a:outerShdw>
                </a:effectLst>
              </a:rPr>
              <a:t>Building &amp; melodeon burned</a:t>
            </a:r>
          </a:p>
          <a:p>
            <a:pPr marL="285750" indent="-285750">
              <a:buFont typeface="Arial" pitchFamily="34" charset="0"/>
              <a:buChar char="•"/>
            </a:pPr>
            <a:endParaRPr lang="en-US" sz="1200" dirty="0">
              <a:solidFill>
                <a:srgbClr val="FFFFFF"/>
              </a:solidFill>
              <a:effectLst>
                <a:outerShdw blurRad="38100" dist="38100" dir="2700000" algn="tl">
                  <a:srgbClr val="000000">
                    <a:alpha val="43137"/>
                  </a:srgbClr>
                </a:outerShdw>
              </a:effectLst>
            </a:endParaRPr>
          </a:p>
          <a:p>
            <a:pPr marL="285750" indent="-285750">
              <a:buFont typeface="Arial" pitchFamily="34" charset="0"/>
              <a:buChar char="•"/>
            </a:pPr>
            <a:r>
              <a:rPr lang="en-US" sz="2400" dirty="0">
                <a:solidFill>
                  <a:srgbClr val="FFFFFF"/>
                </a:solidFill>
                <a:effectLst>
                  <a:outerShdw blurRad="38100" dist="38100" dir="2700000" algn="tl">
                    <a:srgbClr val="000000">
                      <a:alpha val="43137"/>
                    </a:srgbClr>
                  </a:outerShdw>
                </a:effectLst>
              </a:rPr>
              <a:t>Second melodeon was found in </a:t>
            </a:r>
            <a:r>
              <a:rPr lang="en-US" sz="2400" dirty="0" err="1">
                <a:solidFill>
                  <a:srgbClr val="FFFFFF"/>
                </a:solidFill>
                <a:effectLst>
                  <a:outerShdw blurRad="38100" dist="38100" dir="2700000" algn="tl">
                    <a:srgbClr val="000000">
                      <a:alpha val="43137"/>
                    </a:srgbClr>
                  </a:outerShdw>
                </a:effectLst>
              </a:rPr>
              <a:t>Hibler’s</a:t>
            </a:r>
            <a:r>
              <a:rPr lang="en-US" sz="2400" dirty="0">
                <a:solidFill>
                  <a:srgbClr val="FFFFFF"/>
                </a:solidFill>
                <a:effectLst>
                  <a:outerShdw blurRad="38100" dist="38100" dir="2700000" algn="tl">
                    <a:srgbClr val="000000">
                      <a:alpha val="43137"/>
                    </a:srgbClr>
                  </a:outerShdw>
                </a:effectLst>
              </a:rPr>
              <a:t> barn</a:t>
            </a:r>
          </a:p>
        </p:txBody>
      </p:sp>
    </p:spTree>
    <p:extLst>
      <p:ext uri="{BB962C8B-B14F-4D97-AF65-F5344CB8AC3E}">
        <p14:creationId xmlns:p14="http://schemas.microsoft.com/office/powerpoint/2010/main" val="3020191609"/>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restorationmovement.com/images/Midway3a.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3400" y="1475156"/>
            <a:ext cx="5063451"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restorationmovement.com/images/Midway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149" y="1475156"/>
            <a:ext cx="2318651" cy="36450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381000"/>
            <a:ext cx="6934200" cy="646331"/>
          </a:xfrm>
          <a:prstGeom prst="rect">
            <a:avLst/>
          </a:prstGeom>
          <a:noFill/>
        </p:spPr>
        <p:txBody>
          <a:bodyPr wrap="square" rtlCol="0">
            <a:spAutoFit/>
          </a:bodyPr>
          <a:lstStyle/>
          <a:p>
            <a:pPr algn="ctr"/>
            <a:r>
              <a:rPr lang="en-US" sz="3600" b="1" dirty="0">
                <a:solidFill>
                  <a:srgbClr val="FFFF99"/>
                </a:solidFill>
                <a:effectLst>
                  <a:outerShdw blurRad="38100" dist="38100" dir="2700000" algn="tl">
                    <a:srgbClr val="000000">
                      <a:alpha val="43137"/>
                    </a:srgbClr>
                  </a:outerShdw>
                </a:effectLst>
              </a:rPr>
              <a:t>Midway Christian Church</a:t>
            </a:r>
          </a:p>
        </p:txBody>
      </p:sp>
    </p:spTree>
    <p:extLst>
      <p:ext uri="{BB962C8B-B14F-4D97-AF65-F5344CB8AC3E}">
        <p14:creationId xmlns:p14="http://schemas.microsoft.com/office/powerpoint/2010/main" val="303886201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7657" y="482025"/>
            <a:ext cx="7790543" cy="584775"/>
          </a:xfrm>
          <a:prstGeom prst="rect">
            <a:avLst/>
          </a:prstGeom>
          <a:no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latin typeface="Arial Rounded MT Bold" pitchFamily="34" charset="0"/>
              </a:rPr>
              <a:t>During The Restoration Movement</a:t>
            </a:r>
          </a:p>
        </p:txBody>
      </p:sp>
      <p:sp>
        <p:nvSpPr>
          <p:cNvPr id="3" name="TextBox 2"/>
          <p:cNvSpPr txBox="1"/>
          <p:nvPr/>
        </p:nvSpPr>
        <p:spPr>
          <a:xfrm>
            <a:off x="533400" y="1673691"/>
            <a:ext cx="8294914" cy="4293483"/>
          </a:xfrm>
          <a:prstGeom prst="rect">
            <a:avLst/>
          </a:prstGeom>
          <a:noFill/>
        </p:spPr>
        <p:txBody>
          <a:bodyPr wrap="square" rtlCol="0">
            <a:spAutoFit/>
          </a:bodyPr>
          <a:lstStyle/>
          <a:p>
            <a:pPr marL="457200" indent="-45720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Pointing men back to the Bible: “Where the Bible speaks, we speak; where it is silent, we are silent.”</a:t>
            </a:r>
          </a:p>
          <a:p>
            <a:pPr marL="457200" indent="-457200">
              <a:buFont typeface="Arial" pitchFamily="34" charset="0"/>
              <a:buChar char="•"/>
            </a:pPr>
            <a:endParaRPr lang="en-US" sz="1050" dirty="0">
              <a:effectLst>
                <a:outerShdw blurRad="38100" dist="38100" dir="2700000" algn="tl">
                  <a:srgbClr val="000000">
                    <a:alpha val="43137"/>
                  </a:srgbClr>
                </a:outerShdw>
              </a:effectLst>
              <a:latin typeface="Arial Narrow" pitchFamily="34" charset="0"/>
            </a:endParaRPr>
          </a:p>
          <a:p>
            <a:pPr marL="457200" indent="-45720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Called for men to lay aside opinions and unite upon the Scriptures</a:t>
            </a:r>
          </a:p>
          <a:p>
            <a:pPr marL="457200" indent="-457200">
              <a:buFont typeface="Arial" pitchFamily="34" charset="0"/>
              <a:buChar char="•"/>
            </a:pPr>
            <a:endParaRPr lang="en-US" sz="1050" dirty="0">
              <a:effectLst>
                <a:outerShdw blurRad="38100" dist="38100" dir="2700000" algn="tl">
                  <a:srgbClr val="000000">
                    <a:alpha val="43137"/>
                  </a:srgbClr>
                </a:outerShdw>
              </a:effectLst>
              <a:latin typeface="Arial Narrow" pitchFamily="34" charset="0"/>
            </a:endParaRPr>
          </a:p>
          <a:p>
            <a:pPr marL="457200" indent="-457200">
              <a:buFont typeface="Arial" pitchFamily="34" charset="0"/>
              <a:buChar char="•"/>
            </a:pPr>
            <a:r>
              <a:rPr lang="en-US" sz="2800" dirty="0">
                <a:effectLst>
                  <a:outerShdw blurRad="38100" dist="38100" dir="2700000" algn="tl">
                    <a:srgbClr val="000000">
                      <a:alpha val="43137"/>
                    </a:srgbClr>
                  </a:outerShdw>
                </a:effectLst>
                <a:latin typeface="Arial Narrow" pitchFamily="34" charset="0"/>
              </a:rPr>
              <a:t>Soon two major mindsets developed:</a:t>
            </a:r>
            <a:endParaRPr lang="en-US" sz="2800" i="1" dirty="0">
              <a:effectLst>
                <a:outerShdw blurRad="38100" dist="38100" dir="2700000" algn="tl">
                  <a:srgbClr val="000000">
                    <a:alpha val="43137"/>
                  </a:srgbClr>
                </a:outerShdw>
              </a:effectLst>
              <a:latin typeface="Arial Narrow" pitchFamily="34" charset="0"/>
            </a:endParaRPr>
          </a:p>
          <a:p>
            <a:pPr marL="971550" lvl="1" indent="-514350">
              <a:buFont typeface="+mj-lt"/>
              <a:buAutoNum type="arabicPeriod"/>
            </a:pPr>
            <a:r>
              <a:rPr lang="en-US" sz="2800" i="1" dirty="0">
                <a:effectLst>
                  <a:outerShdw blurRad="38100" dist="38100" dir="2700000" algn="tl">
                    <a:srgbClr val="000000">
                      <a:alpha val="43137"/>
                    </a:srgbClr>
                  </a:outerShdw>
                </a:effectLst>
                <a:latin typeface="Arial Narrow" pitchFamily="34" charset="0"/>
              </a:rPr>
              <a:t>Church can do only what is positively authorized</a:t>
            </a:r>
          </a:p>
          <a:p>
            <a:pPr marL="971550" lvl="1" indent="-514350">
              <a:buFont typeface="+mj-lt"/>
              <a:buAutoNum type="arabicPeriod"/>
            </a:pPr>
            <a:r>
              <a:rPr lang="en-US" sz="2800" i="1" dirty="0">
                <a:effectLst>
                  <a:outerShdw blurRad="38100" dist="38100" dir="2700000" algn="tl">
                    <a:srgbClr val="000000">
                      <a:alpha val="43137"/>
                    </a:srgbClr>
                  </a:outerShdw>
                </a:effectLst>
                <a:latin typeface="Arial Narrow" pitchFamily="34" charset="0"/>
              </a:rPr>
              <a:t>Church can do anything not specifically forbidden</a:t>
            </a:r>
          </a:p>
          <a:p>
            <a:pPr marL="971550" lvl="1" indent="-514350">
              <a:buFont typeface="+mj-lt"/>
              <a:buAutoNum type="arabicPeriod"/>
            </a:pPr>
            <a:endParaRPr lang="en-US" sz="2800" i="1" dirty="0">
              <a:effectLst>
                <a:outerShdw blurRad="38100" dist="38100" dir="2700000" algn="tl">
                  <a:srgbClr val="000000">
                    <a:alpha val="43137"/>
                  </a:srgbClr>
                </a:outerShdw>
              </a:effectLst>
              <a:latin typeface="Arial Narrow" pitchFamily="34" charset="0"/>
            </a:endParaRPr>
          </a:p>
          <a:p>
            <a:pPr marL="514350" indent="-514350">
              <a:buFont typeface="Arial" pitchFamily="34" charset="0"/>
              <a:buChar char="•"/>
            </a:pPr>
            <a:r>
              <a:rPr lang="en-US" sz="2800" b="1" u="sng" dirty="0">
                <a:effectLst>
                  <a:outerShdw blurRad="38100" dist="38100" dir="2700000" algn="tl">
                    <a:srgbClr val="000000">
                      <a:alpha val="43137"/>
                    </a:srgbClr>
                  </a:outerShdw>
                </a:effectLst>
                <a:latin typeface="Arial Narrow" pitchFamily="34" charset="0"/>
              </a:rPr>
              <a:t>Division was inevitable!</a:t>
            </a:r>
          </a:p>
        </p:txBody>
      </p:sp>
    </p:spTree>
    <p:extLst>
      <p:ext uri="{BB962C8B-B14F-4D97-AF65-F5344CB8AC3E}">
        <p14:creationId xmlns:p14="http://schemas.microsoft.com/office/powerpoint/2010/main" val="2842945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left)">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3170099"/>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Discussions about its use  - early as 1849</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Campbell dismissed them as being for those who are not spiritually minded (1851)</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Push for it in the church Millersburg, KY (1851)</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Sixth St. Church (Cincinnati) using it by 1855</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Introduced at Midway, KY 1859</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Reaction to the instrument being used</a:t>
            </a:r>
            <a:endParaRPr lang="en-US" sz="32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4577918"/>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7730" y="304800"/>
            <a:ext cx="310854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dirty="0">
                <a:ln/>
                <a:solidFill>
                  <a:srgbClr val="BBE0E3"/>
                </a:solidFill>
                <a:effectLst>
                  <a:outerShdw blurRad="19685" dist="12700" dir="5400000" algn="tl" rotWithShape="0">
                    <a:srgbClr val="BBE0E3">
                      <a:satMod val="130000"/>
                      <a:alpha val="60000"/>
                    </a:srgbClr>
                  </a:outerShdw>
                  <a:reflection blurRad="10000" stA="55000" endPos="48000" dist="500" dir="5400000" sy="-100000" algn="bl" rotWithShape="0"/>
                </a:effectLst>
              </a:rPr>
              <a:t>Reaction</a:t>
            </a:r>
          </a:p>
        </p:txBody>
      </p:sp>
      <p:sp>
        <p:nvSpPr>
          <p:cNvPr id="3" name="TextBox 2"/>
          <p:cNvSpPr txBox="1"/>
          <p:nvPr/>
        </p:nvSpPr>
        <p:spPr>
          <a:xfrm>
            <a:off x="453571" y="1524000"/>
            <a:ext cx="8458200" cy="1261884"/>
          </a:xfrm>
          <a:prstGeom prst="rect">
            <a:avLst/>
          </a:prstGeom>
          <a:noFill/>
        </p:spPr>
        <p:txBody>
          <a:bodyPr wrap="square" rtlCol="0">
            <a:spAutoFit/>
          </a:bodyPr>
          <a:lstStyle/>
          <a:p>
            <a:pPr marL="285750" indent="-285750">
              <a:buFont typeface="Arial" pitchFamily="34" charset="0"/>
              <a:buChar char="•"/>
            </a:pPr>
            <a:r>
              <a:rPr lang="en-US" sz="2800" dirty="0">
                <a:solidFill>
                  <a:srgbClr val="FFFF99"/>
                </a:solidFill>
                <a:effectLst>
                  <a:outerShdw blurRad="38100" dist="38100" dir="2700000" algn="tl">
                    <a:srgbClr val="000000">
                      <a:alpha val="43137"/>
                    </a:srgbClr>
                  </a:outerShdw>
                </a:effectLst>
              </a:rPr>
              <a:t>Discussions / Debates</a:t>
            </a:r>
            <a:endParaRPr lang="en-US" sz="2400" dirty="0">
              <a:solidFill>
                <a:srgbClr val="FFFF99"/>
              </a:solidFill>
              <a:effectLst>
                <a:outerShdw blurRad="38100" dist="38100" dir="2700000" algn="tl">
                  <a:srgbClr val="000000">
                    <a:alpha val="43137"/>
                  </a:srgbClr>
                </a:outerShdw>
              </a:effectLst>
            </a:endParaRPr>
          </a:p>
          <a:p>
            <a:pPr marL="914400" lvl="1" indent="-457200">
              <a:buFont typeface="Wingdings" pitchFamily="2" charset="2"/>
              <a:buChar char="ü"/>
            </a:pPr>
            <a:r>
              <a:rPr lang="en-US" sz="2400" dirty="0">
                <a:solidFill>
                  <a:srgbClr val="FFFFFF"/>
                </a:solidFill>
                <a:effectLst>
                  <a:outerShdw blurRad="38100" dist="38100" dir="2700000" algn="tl">
                    <a:srgbClr val="000000">
                      <a:alpha val="43137"/>
                    </a:srgbClr>
                  </a:outerShdw>
                </a:effectLst>
              </a:rPr>
              <a:t>J.W. </a:t>
            </a:r>
            <a:r>
              <a:rPr lang="en-US" sz="2400" dirty="0" err="1">
                <a:solidFill>
                  <a:srgbClr val="FFFFFF"/>
                </a:solidFill>
                <a:effectLst>
                  <a:outerShdw blurRad="38100" dist="38100" dir="2700000" algn="tl">
                    <a:srgbClr val="000000">
                      <a:alpha val="43137"/>
                    </a:srgbClr>
                  </a:outerShdw>
                </a:effectLst>
              </a:rPr>
              <a:t>McGarvey</a:t>
            </a:r>
            <a:r>
              <a:rPr lang="en-US" sz="2400" dirty="0">
                <a:solidFill>
                  <a:srgbClr val="FFFFFF"/>
                </a:solidFill>
                <a:effectLst>
                  <a:outerShdw blurRad="38100" dist="38100" dir="2700000" algn="tl">
                    <a:srgbClr val="000000">
                      <a:alpha val="43137"/>
                    </a:srgbClr>
                  </a:outerShdw>
                </a:effectLst>
              </a:rPr>
              <a:t> &amp; A.S. Hayden in </a:t>
            </a:r>
            <a:r>
              <a:rPr lang="en-US" sz="2400" i="1" dirty="0">
                <a:solidFill>
                  <a:srgbClr val="FFFFFF"/>
                </a:solidFill>
                <a:effectLst>
                  <a:outerShdw blurRad="38100" dist="38100" dir="2700000" algn="tl">
                    <a:srgbClr val="000000">
                      <a:alpha val="43137"/>
                    </a:srgbClr>
                  </a:outerShdw>
                </a:effectLst>
              </a:rPr>
              <a:t>Millennial Harbinger </a:t>
            </a:r>
            <a:r>
              <a:rPr lang="en-US" sz="2400" dirty="0">
                <a:solidFill>
                  <a:srgbClr val="FFFFFF"/>
                </a:solidFill>
                <a:effectLst>
                  <a:outerShdw blurRad="38100" dist="38100" dir="2700000" algn="tl">
                    <a:srgbClr val="000000">
                      <a:alpha val="43137"/>
                    </a:srgbClr>
                  </a:outerShdw>
                </a:effectLst>
              </a:rPr>
              <a:t>(1864-1865)</a:t>
            </a:r>
            <a:endParaRPr lang="en-US" sz="28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06058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2333685"/>
            <a:ext cx="8305800" cy="4524315"/>
          </a:xfrm>
          <a:prstGeom prst="rect">
            <a:avLst/>
          </a:prstGeom>
          <a:noFill/>
        </p:spPr>
        <p:txBody>
          <a:bodyPr wrap="square" rtlCol="0">
            <a:spAutoFit/>
          </a:bodyPr>
          <a:lstStyle/>
          <a:p>
            <a:r>
              <a:rPr lang="en-US" sz="2400" b="1" dirty="0">
                <a:solidFill>
                  <a:srgbClr val="FFFFFF"/>
                </a:solidFill>
              </a:rPr>
              <a:t> </a:t>
            </a:r>
            <a:r>
              <a:rPr lang="en-US" sz="2400" dirty="0">
                <a:solidFill>
                  <a:srgbClr val="FFFFFF"/>
                </a:solidFill>
              </a:rPr>
              <a:t>“We cannot, therefore, by any possibility, know that a certain element of worship is acceptable to God in the Christian dispensation, when the Scriptures which speak of that dispensation are silent in reference to it. To introduce any such element is unscriptural and presumptuous. It is will worship, if any such thing as will worship can exist. On this ground we condemn the burning of incense, the lighting of candles, the wearing of priestly robes, and the reading of printed prayers. On the same ground we condemn instrumental music” (</a:t>
            </a:r>
            <a:r>
              <a:rPr lang="en-US" sz="2400" i="1" dirty="0">
                <a:solidFill>
                  <a:srgbClr val="FFFFFF"/>
                </a:solidFill>
              </a:rPr>
              <a:t>The Millennial Harbinger</a:t>
            </a:r>
            <a:r>
              <a:rPr lang="en-US" sz="2400" dirty="0">
                <a:solidFill>
                  <a:srgbClr val="FFFFFF"/>
                </a:solidFill>
              </a:rPr>
              <a:t>, 1864, 511-513).</a:t>
            </a:r>
          </a:p>
          <a:p>
            <a:endParaRPr lang="en-US" sz="2400" dirty="0">
              <a:solidFill>
                <a:srgbClr val="FFFFFF"/>
              </a:solidFill>
            </a:endParaRPr>
          </a:p>
        </p:txBody>
      </p:sp>
      <p:pic>
        <p:nvPicPr>
          <p:cNvPr id="18434" name="Picture 2" descr="http://www.ccel.org/ccel/mcgarvey/gospels/files/MCGARV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43" y="476809"/>
            <a:ext cx="1302657" cy="18062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0161" y="505838"/>
            <a:ext cx="7086600" cy="584775"/>
          </a:xfrm>
          <a:prstGeom prst="rect">
            <a:avLst/>
          </a:prstGeom>
          <a:no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rPr>
              <a:t>J. W. </a:t>
            </a:r>
            <a:r>
              <a:rPr lang="en-US" sz="3200" dirty="0" err="1">
                <a:solidFill>
                  <a:srgbClr val="FFFF99"/>
                </a:solidFill>
                <a:effectLst>
                  <a:outerShdw blurRad="38100" dist="38100" dir="2700000" algn="tl">
                    <a:srgbClr val="000000">
                      <a:alpha val="43137"/>
                    </a:srgbClr>
                  </a:outerShdw>
                </a:effectLst>
              </a:rPr>
              <a:t>McGarvey</a:t>
            </a:r>
            <a:r>
              <a:rPr lang="en-US" sz="3200" dirty="0">
                <a:solidFill>
                  <a:srgbClr val="FFFF99"/>
                </a:solidFill>
                <a:effectLst>
                  <a:outerShdw blurRad="38100" dist="38100" dir="2700000" algn="tl">
                    <a:srgbClr val="000000">
                      <a:alpha val="43137"/>
                    </a:srgbClr>
                  </a:outerShdw>
                </a:effectLst>
              </a:rPr>
              <a:t> on the Instrument</a:t>
            </a:r>
          </a:p>
        </p:txBody>
      </p:sp>
    </p:spTree>
    <p:extLst>
      <p:ext uri="{BB962C8B-B14F-4D97-AF65-F5344CB8AC3E}">
        <p14:creationId xmlns:p14="http://schemas.microsoft.com/office/powerpoint/2010/main" val="3671501659"/>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7730" y="304800"/>
            <a:ext cx="310854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dirty="0">
                <a:ln/>
                <a:solidFill>
                  <a:srgbClr val="BBE0E3"/>
                </a:solidFill>
                <a:effectLst>
                  <a:outerShdw blurRad="19685" dist="12700" dir="5400000" algn="tl" rotWithShape="0">
                    <a:srgbClr val="BBE0E3">
                      <a:satMod val="130000"/>
                      <a:alpha val="60000"/>
                    </a:srgbClr>
                  </a:outerShdw>
                  <a:reflection blurRad="10000" stA="55000" endPos="48000" dist="500" dir="5400000" sy="-100000" algn="bl" rotWithShape="0"/>
                </a:effectLst>
              </a:rPr>
              <a:t>Reaction</a:t>
            </a:r>
          </a:p>
        </p:txBody>
      </p:sp>
      <p:sp>
        <p:nvSpPr>
          <p:cNvPr id="3" name="TextBox 2"/>
          <p:cNvSpPr txBox="1"/>
          <p:nvPr/>
        </p:nvSpPr>
        <p:spPr>
          <a:xfrm>
            <a:off x="453571" y="1524000"/>
            <a:ext cx="8458200" cy="4885953"/>
          </a:xfrm>
          <a:prstGeom prst="rect">
            <a:avLst/>
          </a:prstGeom>
          <a:noFill/>
        </p:spPr>
        <p:txBody>
          <a:bodyPr wrap="square" rtlCol="0">
            <a:spAutoFit/>
          </a:bodyPr>
          <a:lstStyle/>
          <a:p>
            <a:pPr marL="285750" indent="-285750">
              <a:buFont typeface="Arial" pitchFamily="34" charset="0"/>
              <a:buChar char="•"/>
            </a:pPr>
            <a:r>
              <a:rPr lang="en-US" sz="2800" dirty="0">
                <a:solidFill>
                  <a:srgbClr val="FFFF99"/>
                </a:solidFill>
                <a:effectLst>
                  <a:outerShdw blurRad="38100" dist="38100" dir="2700000" algn="tl">
                    <a:srgbClr val="000000">
                      <a:alpha val="43137"/>
                    </a:srgbClr>
                  </a:outerShdw>
                </a:effectLst>
              </a:rPr>
              <a:t>Discussions / Debates</a:t>
            </a:r>
            <a:endParaRPr lang="en-US" sz="2400" dirty="0">
              <a:solidFill>
                <a:srgbClr val="FFFF99"/>
              </a:solidFill>
              <a:effectLst>
                <a:outerShdw blurRad="38100" dist="38100" dir="2700000" algn="tl">
                  <a:srgbClr val="000000">
                    <a:alpha val="43137"/>
                  </a:srgbClr>
                </a:outerShdw>
              </a:effectLst>
            </a:endParaRPr>
          </a:p>
          <a:p>
            <a:pPr marL="914400" lvl="1" indent="-457200">
              <a:buFont typeface="Wingdings" pitchFamily="2" charset="2"/>
              <a:buChar char="ü"/>
            </a:pPr>
            <a:r>
              <a:rPr lang="en-US" sz="2400" dirty="0">
                <a:solidFill>
                  <a:srgbClr val="FFFFFF"/>
                </a:solidFill>
                <a:effectLst>
                  <a:outerShdw blurRad="38100" dist="38100" dir="2700000" algn="tl">
                    <a:srgbClr val="000000">
                      <a:alpha val="43137"/>
                    </a:srgbClr>
                  </a:outerShdw>
                </a:effectLst>
              </a:rPr>
              <a:t>J.W. </a:t>
            </a:r>
            <a:r>
              <a:rPr lang="en-US" sz="2400" dirty="0" err="1">
                <a:solidFill>
                  <a:srgbClr val="FFFFFF"/>
                </a:solidFill>
                <a:effectLst>
                  <a:outerShdw blurRad="38100" dist="38100" dir="2700000" algn="tl">
                    <a:srgbClr val="000000">
                      <a:alpha val="43137"/>
                    </a:srgbClr>
                  </a:outerShdw>
                </a:effectLst>
              </a:rPr>
              <a:t>McGarvey</a:t>
            </a:r>
            <a:r>
              <a:rPr lang="en-US" sz="2400" dirty="0">
                <a:solidFill>
                  <a:srgbClr val="FFFFFF"/>
                </a:solidFill>
                <a:effectLst>
                  <a:outerShdw blurRad="38100" dist="38100" dir="2700000" algn="tl">
                    <a:srgbClr val="000000">
                      <a:alpha val="43137"/>
                    </a:srgbClr>
                  </a:outerShdw>
                </a:effectLst>
              </a:rPr>
              <a:t> &amp; A.S. Hayden in </a:t>
            </a:r>
            <a:r>
              <a:rPr lang="en-US" sz="2400" i="1" dirty="0">
                <a:solidFill>
                  <a:srgbClr val="FFFFFF"/>
                </a:solidFill>
                <a:effectLst>
                  <a:outerShdw blurRad="38100" dist="38100" dir="2700000" algn="tl">
                    <a:srgbClr val="000000">
                      <a:alpha val="43137"/>
                    </a:srgbClr>
                  </a:outerShdw>
                </a:effectLst>
              </a:rPr>
              <a:t>Millennial Harbinger </a:t>
            </a:r>
            <a:r>
              <a:rPr lang="en-US" sz="2400" dirty="0">
                <a:solidFill>
                  <a:srgbClr val="FFFFFF"/>
                </a:solidFill>
                <a:effectLst>
                  <a:outerShdw blurRad="38100" dist="38100" dir="2700000" algn="tl">
                    <a:srgbClr val="000000">
                      <a:alpha val="43137"/>
                    </a:srgbClr>
                  </a:outerShdw>
                </a:effectLst>
              </a:rPr>
              <a:t>(1864-1865)</a:t>
            </a:r>
          </a:p>
          <a:p>
            <a:pPr marL="914400" lvl="1" indent="-457200">
              <a:buFont typeface="Wingdings" pitchFamily="2" charset="2"/>
              <a:buChar char="ü"/>
            </a:pPr>
            <a:r>
              <a:rPr lang="en-US" sz="2400" i="1" dirty="0">
                <a:solidFill>
                  <a:srgbClr val="FFFFFF"/>
                </a:solidFill>
                <a:effectLst>
                  <a:outerShdw blurRad="38100" dist="38100" dir="2700000" algn="tl">
                    <a:srgbClr val="000000">
                      <a:alpha val="43137"/>
                    </a:srgbClr>
                  </a:outerShdw>
                </a:effectLst>
              </a:rPr>
              <a:t>Gospel Advocate </a:t>
            </a:r>
            <a:r>
              <a:rPr lang="en-US" sz="2400" dirty="0">
                <a:solidFill>
                  <a:srgbClr val="FFFFFF"/>
                </a:solidFill>
                <a:effectLst>
                  <a:outerShdw blurRad="38100" dist="38100" dir="2700000" algn="tl">
                    <a:srgbClr val="000000">
                      <a:alpha val="43137"/>
                    </a:srgbClr>
                  </a:outerShdw>
                </a:effectLst>
              </a:rPr>
              <a:t>(David Lipscomb) opposed</a:t>
            </a:r>
          </a:p>
          <a:p>
            <a:pPr marL="914400" lvl="1" indent="-457200">
              <a:buFont typeface="Wingdings" pitchFamily="2" charset="2"/>
              <a:buChar char="ü"/>
            </a:pPr>
            <a:r>
              <a:rPr lang="en-US" sz="2400" dirty="0">
                <a:solidFill>
                  <a:srgbClr val="FFFFFF"/>
                </a:solidFill>
                <a:effectLst>
                  <a:outerShdw blurRad="38100" dist="38100" dir="2700000" algn="tl">
                    <a:srgbClr val="000000">
                      <a:alpha val="43137"/>
                    </a:srgbClr>
                  </a:outerShdw>
                </a:effectLst>
              </a:rPr>
              <a:t>1908 – W.W. </a:t>
            </a:r>
            <a:r>
              <a:rPr lang="en-US" sz="2400" dirty="0" err="1">
                <a:solidFill>
                  <a:srgbClr val="FFFFFF"/>
                </a:solidFill>
                <a:effectLst>
                  <a:outerShdw blurRad="38100" dist="38100" dir="2700000" algn="tl">
                    <a:srgbClr val="000000">
                      <a:alpha val="43137"/>
                    </a:srgbClr>
                  </a:outerShdw>
                </a:effectLst>
              </a:rPr>
              <a:t>Otey</a:t>
            </a:r>
            <a:r>
              <a:rPr lang="en-US" sz="2400" dirty="0">
                <a:solidFill>
                  <a:srgbClr val="FFFFFF"/>
                </a:solidFill>
                <a:effectLst>
                  <a:outerShdw blurRad="38100" dist="38100" dir="2700000" algn="tl">
                    <a:srgbClr val="000000">
                      <a:alpha val="43137"/>
                    </a:srgbClr>
                  </a:outerShdw>
                </a:effectLst>
              </a:rPr>
              <a:t> &amp; J.B. </a:t>
            </a:r>
            <a:r>
              <a:rPr lang="en-US" sz="2400" dirty="0" err="1">
                <a:solidFill>
                  <a:srgbClr val="FFFFFF"/>
                </a:solidFill>
                <a:effectLst>
                  <a:outerShdw blurRad="38100" dist="38100" dir="2700000" algn="tl">
                    <a:srgbClr val="000000">
                      <a:alpha val="43137"/>
                    </a:srgbClr>
                  </a:outerShdw>
                </a:effectLst>
              </a:rPr>
              <a:t>Briney</a:t>
            </a:r>
            <a:r>
              <a:rPr lang="en-US" sz="2400" dirty="0">
                <a:solidFill>
                  <a:srgbClr val="FFFFFF"/>
                </a:solidFill>
                <a:effectLst>
                  <a:outerShdw blurRad="38100" dist="38100" dir="2700000" algn="tl">
                    <a:srgbClr val="000000">
                      <a:alpha val="43137"/>
                    </a:srgbClr>
                  </a:outerShdw>
                </a:effectLst>
              </a:rPr>
              <a:t> (Louisville)</a:t>
            </a:r>
          </a:p>
          <a:p>
            <a:pPr marL="457200" indent="-457200">
              <a:buFont typeface="Arial" pitchFamily="34" charset="0"/>
              <a:buChar char="•"/>
            </a:pPr>
            <a:endParaRPr lang="en-US" sz="1050" dirty="0">
              <a:solidFill>
                <a:srgbClr val="FFFFFF"/>
              </a:solidFill>
              <a:effectLst>
                <a:outerShdw blurRad="38100" dist="38100" dir="2700000" algn="tl">
                  <a:srgbClr val="000000">
                    <a:alpha val="43137"/>
                  </a:srgbClr>
                </a:outerShdw>
              </a:effectLst>
            </a:endParaRPr>
          </a:p>
          <a:p>
            <a:pPr marL="457200" indent="-457200">
              <a:buFont typeface="Arial" pitchFamily="34" charset="0"/>
              <a:buChar char="•"/>
            </a:pPr>
            <a:r>
              <a:rPr lang="en-US" sz="2800" dirty="0">
                <a:solidFill>
                  <a:srgbClr val="FFFF99"/>
                </a:solidFill>
                <a:effectLst>
                  <a:outerShdw blurRad="38100" dist="38100" dir="2700000" algn="tl">
                    <a:srgbClr val="000000">
                      <a:alpha val="43137"/>
                    </a:srgbClr>
                  </a:outerShdw>
                </a:effectLst>
              </a:rPr>
              <a:t>Middle of road view – for unity</a:t>
            </a:r>
            <a:endParaRPr lang="en-US" sz="2400" dirty="0">
              <a:solidFill>
                <a:srgbClr val="FFFF99"/>
              </a:solidFill>
              <a:effectLst>
                <a:outerShdw blurRad="38100" dist="38100" dir="2700000" algn="tl">
                  <a:srgbClr val="000000">
                    <a:alpha val="43137"/>
                  </a:srgbClr>
                </a:outerShdw>
              </a:effectLst>
            </a:endParaRPr>
          </a:p>
          <a:p>
            <a:pPr marL="914400" lvl="1" indent="-457200">
              <a:buFont typeface="Wingdings" pitchFamily="2" charset="2"/>
              <a:buChar char="ü"/>
            </a:pPr>
            <a:r>
              <a:rPr lang="en-US" sz="2400" i="1" dirty="0">
                <a:solidFill>
                  <a:srgbClr val="FFFFFF"/>
                </a:solidFill>
                <a:effectLst>
                  <a:outerShdw blurRad="38100" dist="38100" dir="2700000" algn="tl">
                    <a:srgbClr val="000000">
                      <a:alpha val="43137"/>
                    </a:srgbClr>
                  </a:outerShdw>
                </a:effectLst>
              </a:rPr>
              <a:t>Christian Standard </a:t>
            </a:r>
            <a:r>
              <a:rPr lang="en-US" sz="2400" dirty="0">
                <a:solidFill>
                  <a:srgbClr val="FFFFFF"/>
                </a:solidFill>
                <a:effectLst>
                  <a:outerShdw blurRad="38100" dist="38100" dir="2700000" algn="tl">
                    <a:srgbClr val="000000">
                      <a:alpha val="43137"/>
                    </a:srgbClr>
                  </a:outerShdw>
                </a:effectLst>
              </a:rPr>
              <a:t> (Isaac </a:t>
            </a:r>
            <a:r>
              <a:rPr lang="en-US" sz="2400" dirty="0" err="1">
                <a:solidFill>
                  <a:srgbClr val="FFFFFF"/>
                </a:solidFill>
                <a:effectLst>
                  <a:outerShdw blurRad="38100" dist="38100" dir="2700000" algn="tl">
                    <a:srgbClr val="000000">
                      <a:alpha val="43137"/>
                    </a:srgbClr>
                  </a:outerShdw>
                </a:effectLst>
              </a:rPr>
              <a:t>Errett</a:t>
            </a:r>
            <a:r>
              <a:rPr lang="en-US" sz="2400" dirty="0">
                <a:solidFill>
                  <a:srgbClr val="FFFFFF"/>
                </a:solidFill>
                <a:effectLst>
                  <a:outerShdw blurRad="38100" dist="38100" dir="2700000" algn="tl">
                    <a:srgbClr val="000000">
                      <a:alpha val="43137"/>
                    </a:srgbClr>
                  </a:outerShdw>
                </a:effectLst>
              </a:rPr>
              <a:t>)</a:t>
            </a:r>
          </a:p>
          <a:p>
            <a:pPr marL="914400" lvl="1" indent="-457200">
              <a:buFont typeface="Wingdings" pitchFamily="2" charset="2"/>
              <a:buChar char="ü"/>
            </a:pPr>
            <a:r>
              <a:rPr lang="en-US" sz="2400" dirty="0" err="1">
                <a:solidFill>
                  <a:srgbClr val="FFFFFF"/>
                </a:solidFill>
                <a:effectLst>
                  <a:outerShdw blurRad="38100" dist="38100" dir="2700000" algn="tl">
                    <a:srgbClr val="000000">
                      <a:alpha val="43137"/>
                    </a:srgbClr>
                  </a:outerShdw>
                </a:effectLst>
              </a:rPr>
              <a:t>McGarvey</a:t>
            </a:r>
            <a:r>
              <a:rPr lang="en-US" sz="2400" dirty="0">
                <a:solidFill>
                  <a:srgbClr val="FFFFFF"/>
                </a:solidFill>
                <a:effectLst>
                  <a:outerShdw blurRad="38100" dist="38100" dir="2700000" algn="tl">
                    <a:srgbClr val="000000">
                      <a:alpha val="43137"/>
                    </a:srgbClr>
                  </a:outerShdw>
                </a:effectLst>
              </a:rPr>
              <a:t> – taught against it – but fellowshipped those who used it.</a:t>
            </a:r>
          </a:p>
          <a:p>
            <a:pPr marL="914400" lvl="1" indent="-457200">
              <a:buFont typeface="Wingdings" pitchFamily="2" charset="2"/>
              <a:buChar char="ü"/>
            </a:pPr>
            <a:endParaRPr lang="en-US" sz="1050" dirty="0">
              <a:solidFill>
                <a:srgbClr val="FFFFFF"/>
              </a:solidFill>
              <a:effectLst>
                <a:outerShdw blurRad="38100" dist="38100" dir="2700000" algn="tl">
                  <a:srgbClr val="000000">
                    <a:alpha val="43137"/>
                  </a:srgbClr>
                </a:outerShdw>
              </a:effectLst>
            </a:endParaRPr>
          </a:p>
          <a:p>
            <a:pPr marL="457200" indent="-457200">
              <a:buFont typeface="Arial" pitchFamily="34" charset="0"/>
              <a:buChar char="•"/>
            </a:pPr>
            <a:r>
              <a:rPr lang="en-US" sz="2800" dirty="0">
                <a:solidFill>
                  <a:srgbClr val="FFFF99"/>
                </a:solidFill>
                <a:effectLst>
                  <a:outerShdw blurRad="38100" dist="38100" dir="2700000" algn="tl">
                    <a:srgbClr val="000000">
                      <a:alpha val="43137"/>
                    </a:srgbClr>
                  </a:outerShdw>
                </a:effectLst>
              </a:rPr>
              <a:t>Division – formed Christian Church</a:t>
            </a:r>
          </a:p>
          <a:p>
            <a:pPr marL="457200" indent="-457200">
              <a:buFont typeface="Arial" pitchFamily="34" charset="0"/>
              <a:buChar char="•"/>
            </a:pPr>
            <a:endParaRPr lang="en-US" sz="1050" dirty="0">
              <a:solidFill>
                <a:srgbClr val="FFFF99"/>
              </a:solidFill>
              <a:effectLst>
                <a:outerShdw blurRad="38100" dist="38100" dir="2700000" algn="tl">
                  <a:srgbClr val="000000">
                    <a:alpha val="43137"/>
                  </a:srgbClr>
                </a:outerShdw>
              </a:effectLst>
            </a:endParaRPr>
          </a:p>
          <a:p>
            <a:pPr marL="457200" indent="-457200">
              <a:buFont typeface="Arial" pitchFamily="34" charset="0"/>
              <a:buChar char="•"/>
            </a:pPr>
            <a:r>
              <a:rPr lang="en-US" sz="2800" dirty="0">
                <a:solidFill>
                  <a:srgbClr val="FFFF99"/>
                </a:solidFill>
                <a:effectLst>
                  <a:outerShdw blurRad="38100" dist="38100" dir="2700000" algn="tl">
                    <a:srgbClr val="000000">
                      <a:alpha val="43137"/>
                    </a:srgbClr>
                  </a:outerShdw>
                </a:effectLst>
              </a:rPr>
              <a:t>1911 – M.C. </a:t>
            </a:r>
            <a:r>
              <a:rPr lang="en-US" sz="2800" dirty="0" err="1">
                <a:solidFill>
                  <a:srgbClr val="FFFF99"/>
                </a:solidFill>
                <a:effectLst>
                  <a:outerShdw blurRad="38100" dist="38100" dir="2700000" algn="tl">
                    <a:srgbClr val="000000">
                      <a:alpha val="43137"/>
                    </a:srgbClr>
                  </a:outerShdw>
                </a:effectLst>
              </a:rPr>
              <a:t>Kurfees</a:t>
            </a:r>
            <a:r>
              <a:rPr lang="en-US" sz="2800" dirty="0">
                <a:solidFill>
                  <a:srgbClr val="FFFF99"/>
                </a:solidFill>
                <a:effectLst>
                  <a:outerShdw blurRad="38100" dist="38100" dir="2700000" algn="tl">
                    <a:srgbClr val="000000">
                      <a:alpha val="43137"/>
                    </a:srgbClr>
                  </a:outerShdw>
                </a:effectLst>
              </a:rPr>
              <a:t> – Book on </a:t>
            </a:r>
            <a:r>
              <a:rPr lang="en-US" sz="2800" dirty="0" err="1">
                <a:solidFill>
                  <a:srgbClr val="FFFF99"/>
                </a:solidFill>
                <a:effectLst>
                  <a:outerShdw blurRad="38100" dist="38100" dir="2700000" algn="tl">
                    <a:srgbClr val="000000">
                      <a:alpha val="43137"/>
                    </a:srgbClr>
                  </a:outerShdw>
                </a:effectLst>
              </a:rPr>
              <a:t>Psallo</a:t>
            </a:r>
            <a:endParaRPr lang="en-US" sz="2800"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99634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left)">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1143000" indent="-1143000" algn="ctr">
              <a:buFont typeface="+mj-lt"/>
              <a:buAutoNum type="romanUcPeriod" startAt="3"/>
            </a:pPr>
            <a:r>
              <a:rPr lang="en-US" sz="6600" dirty="0">
                <a:solidFill>
                  <a:srgbClr val="FFFF99"/>
                </a:solidFill>
                <a:effectLst>
                  <a:outerShdw blurRad="38100" dist="38100" dir="2700000" algn="tl">
                    <a:srgbClr val="000000">
                      <a:alpha val="43137"/>
                    </a:srgbClr>
                  </a:outerShdw>
                </a:effectLst>
                <a:latin typeface="Freestyle Script" pitchFamily="66" charset="0"/>
              </a:rPr>
              <a:t>Church Support of Colleges</a:t>
            </a:r>
          </a:p>
        </p:txBody>
      </p:sp>
      <p:sp>
        <p:nvSpPr>
          <p:cNvPr id="6" name="Rounded Rectangle 5"/>
          <p:cNvSpPr/>
          <p:nvPr/>
        </p:nvSpPr>
        <p:spPr>
          <a:xfrm>
            <a:off x="598714" y="1524000"/>
            <a:ext cx="3744686" cy="4724400"/>
          </a:xfrm>
          <a:prstGeom prst="roundRect">
            <a:avLst/>
          </a:prstGeom>
          <a:gradFill flip="none" rotWithShape="1">
            <a:gsLst>
              <a:gs pos="0">
                <a:srgbClr val="83B08F">
                  <a:shade val="30000"/>
                  <a:satMod val="115000"/>
                </a:srgbClr>
              </a:gs>
              <a:gs pos="50000">
                <a:srgbClr val="83B08F">
                  <a:shade val="67500"/>
                  <a:satMod val="115000"/>
                </a:srgbClr>
              </a:gs>
              <a:gs pos="100000">
                <a:srgbClr val="83B08F">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99"/>
                </a:solidFill>
                <a:effectLst>
                  <a:outerShdw blurRad="38100" dist="38100" dir="2700000" algn="tl">
                    <a:srgbClr val="000000">
                      <a:alpha val="43137"/>
                    </a:srgbClr>
                  </a:outerShdw>
                </a:effectLst>
                <a:latin typeface="Arial Narrow" pitchFamily="34" charset="0"/>
              </a:rPr>
              <a:t>“Colleges Supported by Churches”</a:t>
            </a:r>
          </a:p>
          <a:p>
            <a:pPr algn="ctr"/>
            <a:endParaRPr lang="en-US" sz="3600" dirty="0">
              <a:solidFill>
                <a:srgbClr val="FFFF99"/>
              </a:solidFill>
              <a:effectLst>
                <a:outerShdw blurRad="38100" dist="38100" dir="2700000" algn="tl">
                  <a:srgbClr val="000000">
                    <a:alpha val="43137"/>
                  </a:srgbClr>
                </a:outerShdw>
              </a:effectLst>
              <a:latin typeface="Arial Narrow" pitchFamily="34" charset="0"/>
            </a:endParaRPr>
          </a:p>
          <a:p>
            <a:pPr algn="ctr"/>
            <a:r>
              <a:rPr lang="en-US" sz="3600" dirty="0">
                <a:solidFill>
                  <a:srgbClr val="FFFF99"/>
                </a:solidFill>
                <a:effectLst>
                  <a:outerShdw blurRad="38100" dist="38100" dir="2700000" algn="tl">
                    <a:srgbClr val="000000">
                      <a:alpha val="43137"/>
                    </a:srgbClr>
                  </a:outerShdw>
                </a:effectLst>
                <a:latin typeface="Arial Narrow" pitchFamily="34" charset="0"/>
              </a:rPr>
              <a:t>Was the first of the</a:t>
            </a:r>
          </a:p>
          <a:p>
            <a:pPr algn="ctr"/>
            <a:r>
              <a:rPr lang="en-US" sz="3600" dirty="0">
                <a:solidFill>
                  <a:srgbClr val="FFFF99"/>
                </a:solidFill>
                <a:effectLst>
                  <a:outerShdw blurRad="38100" dist="38100" dir="2700000" algn="tl">
                    <a:srgbClr val="000000">
                      <a:alpha val="43137"/>
                    </a:srgbClr>
                  </a:outerShdw>
                </a:effectLst>
                <a:latin typeface="Arial Narrow" pitchFamily="34" charset="0"/>
              </a:rPr>
              <a:t>“Institutional”</a:t>
            </a:r>
          </a:p>
          <a:p>
            <a:pPr algn="ctr"/>
            <a:r>
              <a:rPr lang="en-US" sz="3600" dirty="0">
                <a:solidFill>
                  <a:srgbClr val="FFFF99"/>
                </a:solidFill>
                <a:effectLst>
                  <a:outerShdw blurRad="38100" dist="38100" dir="2700000" algn="tl">
                    <a:srgbClr val="000000">
                      <a:alpha val="43137"/>
                    </a:srgbClr>
                  </a:outerShdw>
                </a:effectLst>
                <a:latin typeface="Arial Narrow" pitchFamily="34" charset="0"/>
              </a:rPr>
              <a:t>issues</a:t>
            </a:r>
          </a:p>
        </p:txBody>
      </p:sp>
      <p:sp>
        <p:nvSpPr>
          <p:cNvPr id="7" name="Rounded Rectangle 6"/>
          <p:cNvSpPr/>
          <p:nvPr/>
        </p:nvSpPr>
        <p:spPr>
          <a:xfrm>
            <a:off x="4789714" y="1524000"/>
            <a:ext cx="3744686" cy="4724400"/>
          </a:xfrm>
          <a:prstGeom prst="roundRect">
            <a:avLst/>
          </a:prstGeom>
          <a:gradFill flip="none" rotWithShape="1">
            <a:gsLst>
              <a:gs pos="0">
                <a:srgbClr val="83B08F">
                  <a:shade val="30000"/>
                  <a:satMod val="115000"/>
                </a:srgbClr>
              </a:gs>
              <a:gs pos="50000">
                <a:srgbClr val="83B08F">
                  <a:shade val="67500"/>
                  <a:satMod val="115000"/>
                </a:srgbClr>
              </a:gs>
              <a:gs pos="100000">
                <a:srgbClr val="83B08F">
                  <a:shade val="100000"/>
                  <a:satMod val="115000"/>
                </a:srgb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99"/>
                </a:solidFill>
                <a:effectLst>
                  <a:outerShdw blurRad="38100" dist="38100" dir="2700000" algn="tl">
                    <a:srgbClr val="000000">
                      <a:alpha val="43137"/>
                    </a:srgbClr>
                  </a:outerShdw>
                </a:effectLst>
                <a:latin typeface="Arial Narrow" pitchFamily="34" charset="0"/>
              </a:rPr>
              <a:t>Today Most Colleges</a:t>
            </a:r>
          </a:p>
          <a:p>
            <a:pPr algn="ctr"/>
            <a:r>
              <a:rPr lang="en-US" sz="2800" b="1" dirty="0">
                <a:solidFill>
                  <a:srgbClr val="FFFF99"/>
                </a:solidFill>
                <a:effectLst>
                  <a:outerShdw blurRad="38100" dist="38100" dir="2700000" algn="tl">
                    <a:srgbClr val="000000">
                      <a:alpha val="43137"/>
                    </a:srgbClr>
                  </a:outerShdw>
                </a:effectLst>
                <a:latin typeface="Arial Narrow" pitchFamily="34" charset="0"/>
              </a:rPr>
              <a:t>Among Brethren</a:t>
            </a:r>
          </a:p>
          <a:p>
            <a:pPr algn="ctr"/>
            <a:r>
              <a:rPr lang="en-US" sz="2800" b="1" dirty="0">
                <a:solidFill>
                  <a:srgbClr val="FFFF99"/>
                </a:solidFill>
                <a:effectLst>
                  <a:outerShdw blurRad="38100" dist="38100" dir="2700000" algn="tl">
                    <a:srgbClr val="000000">
                      <a:alpha val="43137"/>
                    </a:srgbClr>
                  </a:outerShdw>
                </a:effectLst>
                <a:latin typeface="Arial Narrow" pitchFamily="34" charset="0"/>
              </a:rPr>
              <a:t>Are Supported by Churches</a:t>
            </a:r>
          </a:p>
          <a:p>
            <a:pPr algn="ctr"/>
            <a:endParaRPr lang="en-US" sz="2800" b="1" dirty="0">
              <a:solidFill>
                <a:srgbClr val="FFFF99"/>
              </a:solidFill>
              <a:effectLst>
                <a:outerShdw blurRad="38100" dist="38100" dir="2700000" algn="tl">
                  <a:srgbClr val="000000">
                    <a:alpha val="43137"/>
                  </a:srgbClr>
                </a:outerShdw>
              </a:effectLst>
              <a:latin typeface="Arial Narrow" pitchFamily="34" charset="0"/>
            </a:endParaRPr>
          </a:p>
          <a:p>
            <a:pPr algn="ctr"/>
            <a:r>
              <a:rPr lang="en-US" sz="2800" dirty="0">
                <a:solidFill>
                  <a:srgbClr val="FFFF99"/>
                </a:solidFill>
                <a:effectLst>
                  <a:outerShdw blurRad="38100" dist="38100" dir="2700000" algn="tl">
                    <a:srgbClr val="000000">
                      <a:alpha val="43137"/>
                    </a:srgbClr>
                  </a:outerShdw>
                </a:effectLst>
                <a:latin typeface="Arial Narrow" pitchFamily="34" charset="0"/>
              </a:rPr>
              <a:t>David Lipscomb</a:t>
            </a:r>
          </a:p>
          <a:p>
            <a:pPr algn="ctr"/>
            <a:r>
              <a:rPr lang="en-US" sz="2800" dirty="0">
                <a:solidFill>
                  <a:srgbClr val="FFFF99"/>
                </a:solidFill>
                <a:effectLst>
                  <a:outerShdw blurRad="38100" dist="38100" dir="2700000" algn="tl">
                    <a:srgbClr val="000000">
                      <a:alpha val="43137"/>
                    </a:srgbClr>
                  </a:outerShdw>
                </a:effectLst>
                <a:latin typeface="Arial Narrow" pitchFamily="34" charset="0"/>
              </a:rPr>
              <a:t>Freed-Hardeman</a:t>
            </a:r>
          </a:p>
          <a:p>
            <a:pPr algn="ctr"/>
            <a:r>
              <a:rPr lang="en-US" sz="2800" dirty="0">
                <a:solidFill>
                  <a:srgbClr val="FFFF99"/>
                </a:solidFill>
                <a:effectLst>
                  <a:outerShdw blurRad="38100" dist="38100" dir="2700000" algn="tl">
                    <a:srgbClr val="000000">
                      <a:alpha val="43137"/>
                    </a:srgbClr>
                  </a:outerShdw>
                </a:effectLst>
                <a:latin typeface="Arial Narrow" pitchFamily="34" charset="0"/>
              </a:rPr>
              <a:t>Harding</a:t>
            </a:r>
          </a:p>
          <a:p>
            <a:pPr algn="ctr"/>
            <a:r>
              <a:rPr lang="en-US" sz="2800" dirty="0">
                <a:solidFill>
                  <a:srgbClr val="FFFF99"/>
                </a:solidFill>
                <a:effectLst>
                  <a:outerShdw blurRad="38100" dist="38100" dir="2700000" algn="tl">
                    <a:srgbClr val="000000">
                      <a:alpha val="43137"/>
                    </a:srgbClr>
                  </a:outerShdw>
                </a:effectLst>
                <a:latin typeface="Arial Narrow" pitchFamily="34" charset="0"/>
              </a:rPr>
              <a:t>Abilene Christian</a:t>
            </a:r>
          </a:p>
          <a:p>
            <a:pPr algn="ctr"/>
            <a:r>
              <a:rPr lang="en-US" sz="2800" dirty="0">
                <a:solidFill>
                  <a:srgbClr val="FFFF99"/>
                </a:solidFill>
                <a:effectLst>
                  <a:outerShdw blurRad="38100" dist="38100" dir="2700000" algn="tl">
                    <a:srgbClr val="000000">
                      <a:alpha val="43137"/>
                    </a:srgbClr>
                  </a:outerShdw>
                </a:effectLst>
                <a:latin typeface="Arial Narrow" pitchFamily="34" charset="0"/>
              </a:rPr>
              <a:t>Oklahoma Christian</a:t>
            </a:r>
          </a:p>
        </p:txBody>
      </p:sp>
    </p:spTree>
    <p:extLst>
      <p:ext uri="{BB962C8B-B14F-4D97-AF65-F5344CB8AC3E}">
        <p14:creationId xmlns:p14="http://schemas.microsoft.com/office/powerpoint/2010/main" val="38692701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23686" y="1905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11"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1143000" indent="-1143000" algn="ctr">
              <a:buFont typeface="+mj-lt"/>
              <a:buAutoNum type="romanUcPeriod" startAt="3"/>
            </a:pPr>
            <a:r>
              <a:rPr lang="en-US" sz="6600" dirty="0">
                <a:solidFill>
                  <a:srgbClr val="FFFF99"/>
                </a:solidFill>
                <a:effectLst>
                  <a:outerShdw blurRad="38100" dist="38100" dir="2700000" algn="tl">
                    <a:srgbClr val="000000">
                      <a:alpha val="43137"/>
                    </a:srgbClr>
                  </a:outerShdw>
                </a:effectLst>
                <a:latin typeface="Freestyle Script" pitchFamily="66" charset="0"/>
              </a:rPr>
              <a:t>Church Support of Colleges</a:t>
            </a:r>
          </a:p>
        </p:txBody>
      </p:sp>
    </p:spTree>
    <p:extLst>
      <p:ext uri="{BB962C8B-B14F-4D97-AF65-F5344CB8AC3E}">
        <p14:creationId xmlns:p14="http://schemas.microsoft.com/office/powerpoint/2010/main" val="629252628"/>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369880"/>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Early Schools – had Some Church Support</a:t>
            </a:r>
            <a:endParaRPr lang="en-US" sz="2800" dirty="0">
              <a:solidFill>
                <a:srgbClr val="FFFFFF"/>
              </a:solidFill>
              <a:effectLst>
                <a:outerShdw blurRad="38100" dist="38100" dir="2700000" algn="tl">
                  <a:srgbClr val="000000">
                    <a:alpha val="43137"/>
                  </a:srgbClr>
                </a:outerShdw>
              </a:effectLst>
            </a:endParaRP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Kentucky Female Orphan School – L.L. Pinkerton (1849) – received some church support</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Fanning Orphan School – Tolbert Fanning (1884) – later received some church contributions</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But – Not Wide Spread</a:t>
            </a:r>
          </a:p>
        </p:txBody>
      </p:sp>
    </p:spTree>
    <p:extLst>
      <p:ext uri="{BB962C8B-B14F-4D97-AF65-F5344CB8AC3E}">
        <p14:creationId xmlns:p14="http://schemas.microsoft.com/office/powerpoint/2010/main" val="3038746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954107"/>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Early Schools – had Some Church Support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Pleas from G.C. Brewer 1933, 35, 38</a:t>
            </a:r>
            <a:endParaRPr lang="en-US" sz="2400"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2086452"/>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Pasted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298"/>
            <a:ext cx="1428750" cy="2019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420469"/>
            <a:ext cx="5181600" cy="646331"/>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rPr>
              <a:t>G. C. Brewer</a:t>
            </a:r>
          </a:p>
        </p:txBody>
      </p:sp>
      <p:sp>
        <p:nvSpPr>
          <p:cNvPr id="4" name="TextBox 3"/>
          <p:cNvSpPr txBox="1"/>
          <p:nvPr/>
        </p:nvSpPr>
        <p:spPr>
          <a:xfrm>
            <a:off x="2133600" y="1484658"/>
            <a:ext cx="6934200" cy="1384995"/>
          </a:xfrm>
          <a:prstGeom prst="rect">
            <a:avLst/>
          </a:prstGeom>
          <a:noFill/>
        </p:spPr>
        <p:txBody>
          <a:bodyPr wrap="square" rtlCol="0">
            <a:spAutoFit/>
          </a:bodyPr>
          <a:lstStyle/>
          <a:p>
            <a:r>
              <a:rPr lang="en-US" sz="2800" b="1" dirty="0">
                <a:solidFill>
                  <a:srgbClr val="FFFF99"/>
                </a:solidFill>
                <a:effectLst>
                  <a:outerShdw blurRad="38100" dist="38100" dir="2700000" algn="tl">
                    <a:srgbClr val="000000">
                      <a:alpha val="43137"/>
                    </a:srgbClr>
                  </a:outerShdw>
                </a:effectLst>
                <a:latin typeface="Arial Narrow" pitchFamily="34" charset="0"/>
              </a:rPr>
              <a:t>1933</a:t>
            </a:r>
            <a:r>
              <a:rPr lang="en-US" sz="2800" dirty="0">
                <a:solidFill>
                  <a:srgbClr val="FFFFFF"/>
                </a:solidFill>
                <a:effectLst>
                  <a:outerShdw blurRad="38100" dist="38100" dir="2700000" algn="tl">
                    <a:srgbClr val="000000">
                      <a:alpha val="43137"/>
                    </a:srgbClr>
                  </a:outerShdw>
                </a:effectLst>
                <a:latin typeface="Arial Narrow" pitchFamily="34" charset="0"/>
              </a:rPr>
              <a:t> – Wrote a series of articles on “organizations” in </a:t>
            </a:r>
            <a:r>
              <a:rPr lang="en-US" sz="2800" i="1" dirty="0">
                <a:solidFill>
                  <a:srgbClr val="FFFFFF"/>
                </a:solidFill>
                <a:effectLst>
                  <a:outerShdw blurRad="38100" dist="38100" dir="2700000" algn="tl">
                    <a:srgbClr val="000000">
                      <a:alpha val="43137"/>
                    </a:srgbClr>
                  </a:outerShdw>
                </a:effectLst>
                <a:latin typeface="Arial Narrow" pitchFamily="34" charset="0"/>
              </a:rPr>
              <a:t>Gospel Advocate</a:t>
            </a:r>
            <a:r>
              <a:rPr lang="en-US" sz="2800" dirty="0">
                <a:solidFill>
                  <a:srgbClr val="FFFFFF"/>
                </a:solidFill>
                <a:effectLst>
                  <a:outerShdw blurRad="38100" dist="38100" dir="2700000" algn="tl">
                    <a:srgbClr val="000000">
                      <a:alpha val="43137"/>
                    </a:srgbClr>
                  </a:outerShdw>
                </a:effectLst>
                <a:latin typeface="Arial Narrow" pitchFamily="34" charset="0"/>
              </a:rPr>
              <a:t>. Said colleges had a right to exist &amp; churches should support them.</a:t>
            </a:r>
          </a:p>
        </p:txBody>
      </p:sp>
      <p:sp>
        <p:nvSpPr>
          <p:cNvPr id="5" name="TextBox 4"/>
          <p:cNvSpPr txBox="1"/>
          <p:nvPr/>
        </p:nvSpPr>
        <p:spPr>
          <a:xfrm>
            <a:off x="609600" y="3034605"/>
            <a:ext cx="8077200" cy="1384995"/>
          </a:xfrm>
          <a:prstGeom prst="rect">
            <a:avLst/>
          </a:prstGeom>
          <a:noFill/>
        </p:spPr>
        <p:txBody>
          <a:bodyPr wrap="square" rtlCol="0">
            <a:spAutoFit/>
          </a:bodyPr>
          <a:lstStyle/>
          <a:p>
            <a:r>
              <a:rPr lang="en-US" sz="2800" b="1" dirty="0">
                <a:solidFill>
                  <a:srgbClr val="FFFF99"/>
                </a:solidFill>
                <a:effectLst>
                  <a:outerShdw blurRad="38100" dist="38100" dir="2700000" algn="tl">
                    <a:srgbClr val="000000">
                      <a:alpha val="43137"/>
                    </a:srgbClr>
                  </a:outerShdw>
                </a:effectLst>
                <a:latin typeface="Arial Narrow" pitchFamily="34" charset="0"/>
              </a:rPr>
              <a:t>1935</a:t>
            </a:r>
            <a:r>
              <a:rPr lang="en-US" sz="2800" dirty="0">
                <a:solidFill>
                  <a:srgbClr val="FFFFFF"/>
                </a:solidFill>
                <a:effectLst>
                  <a:outerShdw blurRad="38100" dist="38100" dir="2700000" algn="tl">
                    <a:srgbClr val="000000">
                      <a:alpha val="43137"/>
                    </a:srgbClr>
                  </a:outerShdw>
                </a:effectLst>
                <a:latin typeface="Arial Narrow" pitchFamily="34" charset="0"/>
              </a:rPr>
              <a:t> – Appealed for churches to put colleges &amp; orphan homes in their budgets. Said churches Cleburne &amp; Sherman, TX (where he preached) &amp; two in OH had done so.</a:t>
            </a:r>
          </a:p>
        </p:txBody>
      </p:sp>
      <p:sp>
        <p:nvSpPr>
          <p:cNvPr id="6" name="TextBox 5"/>
          <p:cNvSpPr txBox="1"/>
          <p:nvPr/>
        </p:nvSpPr>
        <p:spPr>
          <a:xfrm>
            <a:off x="609600" y="4560430"/>
            <a:ext cx="8077200" cy="1384995"/>
          </a:xfrm>
          <a:prstGeom prst="rect">
            <a:avLst/>
          </a:prstGeom>
          <a:noFill/>
        </p:spPr>
        <p:txBody>
          <a:bodyPr wrap="square" rtlCol="0">
            <a:spAutoFit/>
          </a:bodyPr>
          <a:lstStyle/>
          <a:p>
            <a:r>
              <a:rPr lang="en-US" sz="2800" b="1" dirty="0">
                <a:solidFill>
                  <a:srgbClr val="FFFF99"/>
                </a:solidFill>
                <a:effectLst>
                  <a:outerShdw blurRad="38100" dist="38100" dir="2700000" algn="tl">
                    <a:srgbClr val="000000">
                      <a:alpha val="43137"/>
                    </a:srgbClr>
                  </a:outerShdw>
                </a:effectLst>
                <a:latin typeface="Arial Narrow" pitchFamily="34" charset="0"/>
              </a:rPr>
              <a:t>1938</a:t>
            </a:r>
            <a:r>
              <a:rPr lang="en-US" sz="2800" dirty="0">
                <a:solidFill>
                  <a:srgbClr val="FFFFFF"/>
                </a:solidFill>
                <a:effectLst>
                  <a:outerShdw blurRad="38100" dist="38100" dir="2700000" algn="tl">
                    <a:srgbClr val="000000">
                      <a:alpha val="43137"/>
                    </a:srgbClr>
                  </a:outerShdw>
                </a:effectLst>
                <a:latin typeface="Arial Narrow" pitchFamily="34" charset="0"/>
              </a:rPr>
              <a:t> – ACC Lectures urged elders to put ACC in budget: Said any church did not support the college had the wrong preacher!</a:t>
            </a:r>
          </a:p>
        </p:txBody>
      </p:sp>
      <p:sp>
        <p:nvSpPr>
          <p:cNvPr id="7" name="Oval 6"/>
          <p:cNvSpPr/>
          <p:nvPr/>
        </p:nvSpPr>
        <p:spPr>
          <a:xfrm>
            <a:off x="381000" y="4419600"/>
            <a:ext cx="1295400" cy="83332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698108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123658"/>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Early Schools – had Some Church Support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Pleas from G.C. Brewer 1933, 35, 38</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Not Widespread Acceptance</a:t>
            </a:r>
            <a:endParaRPr lang="en-US" sz="2800" dirty="0">
              <a:solidFill>
                <a:srgbClr val="FFFFFF"/>
              </a:solidFill>
              <a:effectLst>
                <a:outerShdw blurRad="38100" dist="38100" dir="2700000" algn="tl">
                  <a:srgbClr val="000000">
                    <a:alpha val="43137"/>
                  </a:srgbClr>
                </a:outerShdw>
              </a:effectLst>
            </a:endParaRP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Most brethren did not agree</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The “College” was hard to sell (put in church budget)</a:t>
            </a:r>
          </a:p>
        </p:txBody>
      </p:sp>
    </p:spTree>
    <p:extLst>
      <p:ext uri="{BB962C8B-B14F-4D97-AF65-F5344CB8AC3E}">
        <p14:creationId xmlns:p14="http://schemas.microsoft.com/office/powerpoint/2010/main" val="546270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9257" y="304800"/>
            <a:ext cx="7790543" cy="1077218"/>
          </a:xfrm>
          <a:prstGeom prst="rect">
            <a:avLst/>
          </a:prstGeom>
          <a:no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latin typeface="Arial Rounded MT Bold" pitchFamily="34" charset="0"/>
              </a:rPr>
              <a:t>Churches of Christ Divided </a:t>
            </a:r>
          </a:p>
          <a:p>
            <a:pPr algn="ctr"/>
            <a:r>
              <a:rPr lang="en-US" sz="3200" dirty="0">
                <a:solidFill>
                  <a:srgbClr val="FFFF99"/>
                </a:solidFill>
                <a:effectLst>
                  <a:outerShdw blurRad="38100" dist="38100" dir="2700000" algn="tl">
                    <a:srgbClr val="000000">
                      <a:alpha val="43137"/>
                    </a:srgbClr>
                  </a:outerShdw>
                </a:effectLst>
                <a:latin typeface="Arial Rounded MT Bold" pitchFamily="34" charset="0"/>
              </a:rPr>
              <a:t>In mid 1800s</a:t>
            </a:r>
          </a:p>
        </p:txBody>
      </p:sp>
      <p:pic>
        <p:nvPicPr>
          <p:cNvPr id="2050" name="Picture 2" descr="http://t3.gstatic.com/images?q=tbn:ANd9GcQHGnvCbceYDj4fqc41-8BboQmnJKQ1tqjTdBDTDX3u2kKfn54&amp;t=1&amp;h=186&amp;w=150&amp;usg=__-sD7-Fvga-Epb7vn-chpVm_iw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3914"/>
            <a:ext cx="1695903" cy="21029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0" y="2057400"/>
            <a:ext cx="6172200" cy="3108543"/>
          </a:xfrm>
          <a:prstGeom prst="rect">
            <a:avLst/>
          </a:prstGeom>
          <a:noFill/>
        </p:spPr>
        <p:txBody>
          <a:bodyPr wrap="square" rtlCol="0">
            <a:spAutoFit/>
          </a:bodyPr>
          <a:lstStyle/>
          <a:p>
            <a:pPr marL="457200" indent="-457200">
              <a:buFont typeface="Wingdings" pitchFamily="2" charset="2"/>
              <a:buChar char="q"/>
            </a:pPr>
            <a:r>
              <a:rPr lang="en-US" sz="2800" dirty="0">
                <a:solidFill>
                  <a:schemeClr val="accent1"/>
                </a:solidFill>
                <a:effectLst>
                  <a:outerShdw blurRad="38100" dist="38100" dir="2700000" algn="tl">
                    <a:srgbClr val="000000">
                      <a:alpha val="43137"/>
                    </a:srgbClr>
                  </a:outerShdw>
                </a:effectLst>
                <a:latin typeface="Arial Narrow" pitchFamily="34" charset="0"/>
              </a:rPr>
              <a:t>Issues:</a:t>
            </a:r>
            <a:r>
              <a:rPr lang="en-US" sz="2800" dirty="0">
                <a:effectLst>
                  <a:outerShdw blurRad="38100" dist="38100" dir="2700000" algn="tl">
                    <a:srgbClr val="000000">
                      <a:alpha val="43137"/>
                    </a:srgbClr>
                  </a:outerShdw>
                </a:effectLst>
                <a:latin typeface="Arial Narrow" pitchFamily="34" charset="0"/>
              </a:rPr>
              <a:t> </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Missionary Society (1849)</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Instrumental Music (1859)</a:t>
            </a:r>
          </a:p>
          <a:p>
            <a:pPr marL="914400" lvl="1" indent="-457200">
              <a:buFont typeface="Wingdings" pitchFamily="2" charset="2"/>
              <a:buChar char="ü"/>
            </a:pPr>
            <a:endParaRPr lang="en-US" sz="2800" dirty="0">
              <a:effectLst>
                <a:outerShdw blurRad="38100" dist="38100" dir="2700000" algn="tl">
                  <a:srgbClr val="000000">
                    <a:alpha val="43137"/>
                  </a:srgbClr>
                </a:outerShdw>
              </a:effectLst>
              <a:latin typeface="Arial Narrow" pitchFamily="34" charset="0"/>
            </a:endParaRPr>
          </a:p>
          <a:p>
            <a:pPr marL="457200" indent="-457200">
              <a:buFont typeface="Wingdings" pitchFamily="2" charset="2"/>
              <a:buChar char="q"/>
            </a:pPr>
            <a:r>
              <a:rPr lang="en-US" sz="2800" dirty="0">
                <a:solidFill>
                  <a:schemeClr val="accent1"/>
                </a:solidFill>
                <a:effectLst>
                  <a:outerShdw blurRad="38100" dist="38100" dir="2700000" algn="tl">
                    <a:srgbClr val="000000">
                      <a:alpha val="43137"/>
                    </a:srgbClr>
                  </a:outerShdw>
                </a:effectLst>
                <a:latin typeface="Arial Narrow" pitchFamily="34" charset="0"/>
              </a:rPr>
              <a:t>Result:</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Formation of Christian Church (1900)</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Later: Disciples of Christ (liberal)</a:t>
            </a:r>
          </a:p>
        </p:txBody>
      </p:sp>
    </p:spTree>
    <p:extLst>
      <p:ext uri="{BB962C8B-B14F-4D97-AF65-F5344CB8AC3E}">
        <p14:creationId xmlns:p14="http://schemas.microsoft.com/office/powerpoint/2010/main" val="41791224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554545"/>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Early Schools – had Some Church Support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Pleas from G.C. Brewer 1933, 35, 38</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Not Widespread Acceptance</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1947 – Turning point</a:t>
            </a:r>
            <a:endParaRPr lang="en-US" sz="2800" dirty="0">
              <a:solidFill>
                <a:srgbClr val="FFFFFF"/>
              </a:solidFill>
              <a:effectLst>
                <a:outerShdw blurRad="38100" dist="38100" dir="2700000" algn="tl">
                  <a:srgbClr val="000000">
                    <a:alpha val="43137"/>
                  </a:srgbClr>
                </a:outerShdw>
              </a:effectLst>
            </a:endParaRP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ACC made a strong push for it</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N. B. Hardeman – turned the issue to orphan home</a:t>
            </a:r>
          </a:p>
        </p:txBody>
      </p:sp>
    </p:spTree>
    <p:extLst>
      <p:ext uri="{BB962C8B-B14F-4D97-AF65-F5344CB8AC3E}">
        <p14:creationId xmlns:p14="http://schemas.microsoft.com/office/powerpoint/2010/main" val="28698184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3.gstatic.com/images?q=tbn:ANd9GcSfAIhl78Be3K5FIWlTb9wUY8Vrd2p4tIg5BX_eo0Hc-BAc6afX"/>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85800" y="419099"/>
            <a:ext cx="1373421" cy="2019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420469"/>
            <a:ext cx="5181600" cy="646331"/>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rPr>
              <a:t>N. B. Hardeman</a:t>
            </a:r>
          </a:p>
        </p:txBody>
      </p:sp>
      <p:sp>
        <p:nvSpPr>
          <p:cNvPr id="4" name="TextBox 3"/>
          <p:cNvSpPr txBox="1"/>
          <p:nvPr/>
        </p:nvSpPr>
        <p:spPr>
          <a:xfrm>
            <a:off x="685800" y="3352800"/>
            <a:ext cx="7848600" cy="2246769"/>
          </a:xfrm>
          <a:prstGeom prst="rect">
            <a:avLst/>
          </a:prstGeom>
          <a:noFill/>
          <a:ln>
            <a:noFill/>
          </a:ln>
          <a:effectLst/>
        </p:spPr>
        <p:txBody>
          <a:bodyPr wrap="square" rtlCol="0">
            <a:spAutoFit/>
          </a:bodyPr>
          <a:lstStyle/>
          <a:p>
            <a:r>
              <a:rPr lang="en-US" sz="2800" dirty="0">
                <a:solidFill>
                  <a:srgbClr val="FFFFFF"/>
                </a:solidFill>
                <a:effectLst>
                  <a:outerShdw blurRad="38100" dist="38100" dir="2700000" algn="tl">
                    <a:srgbClr val="000000">
                      <a:alpha val="43137"/>
                    </a:srgbClr>
                  </a:outerShdw>
                </a:effectLst>
              </a:rPr>
              <a:t>“The right to contribute to one is the right to contribute to the other…The same principle that permits one permits the other. They must stand or fall together.”</a:t>
            </a:r>
          </a:p>
          <a:p>
            <a:pPr algn="r"/>
            <a:r>
              <a:rPr lang="en-US" sz="2800" dirty="0">
                <a:solidFill>
                  <a:srgbClr val="FFFFFF"/>
                </a:solidFill>
                <a:effectLst>
                  <a:outerShdw blurRad="38100" dist="38100" dir="2700000" algn="tl">
                    <a:srgbClr val="000000">
                      <a:alpha val="43137"/>
                    </a:srgbClr>
                  </a:outerShdw>
                </a:effectLst>
              </a:rPr>
              <a:t>(</a:t>
            </a:r>
            <a:r>
              <a:rPr lang="en-US" sz="2800" i="1" dirty="0">
                <a:solidFill>
                  <a:srgbClr val="FFFFFF"/>
                </a:solidFill>
                <a:effectLst>
                  <a:outerShdw blurRad="38100" dist="38100" dir="2700000" algn="tl">
                    <a:srgbClr val="000000">
                      <a:alpha val="43137"/>
                    </a:srgbClr>
                  </a:outerShdw>
                </a:effectLst>
              </a:rPr>
              <a:t>Gospel Advocate</a:t>
            </a:r>
            <a:r>
              <a:rPr lang="en-US" sz="2800" dirty="0">
                <a:solidFill>
                  <a:srgbClr val="FFFFFF"/>
                </a:solidFill>
                <a:effectLst>
                  <a:outerShdw blurRad="38100" dist="38100" dir="2700000" algn="tl">
                    <a:srgbClr val="000000">
                      <a:alpha val="43137"/>
                    </a:srgbClr>
                  </a:outerShdw>
                </a:effectLst>
              </a:rPr>
              <a:t>, 1947, p. 844)</a:t>
            </a:r>
          </a:p>
        </p:txBody>
      </p:sp>
      <p:grpSp>
        <p:nvGrpSpPr>
          <p:cNvPr id="8" name="Group 7"/>
          <p:cNvGrpSpPr/>
          <p:nvPr/>
        </p:nvGrpSpPr>
        <p:grpSpPr>
          <a:xfrm>
            <a:off x="2438400" y="1676400"/>
            <a:ext cx="6077857" cy="1295400"/>
            <a:chOff x="2438400" y="1676400"/>
            <a:chExt cx="6077857" cy="1295400"/>
          </a:xfrm>
        </p:grpSpPr>
        <p:sp>
          <p:nvSpPr>
            <p:cNvPr id="5" name="Rectangle 4"/>
            <p:cNvSpPr/>
            <p:nvPr/>
          </p:nvSpPr>
          <p:spPr>
            <a:xfrm>
              <a:off x="2438400" y="1676400"/>
              <a:ext cx="2019300" cy="12954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College</a:t>
              </a:r>
            </a:p>
            <a:p>
              <a:pPr algn="ctr"/>
              <a:r>
                <a:rPr lang="en-US" sz="2400" dirty="0">
                  <a:solidFill>
                    <a:srgbClr val="000000"/>
                  </a:solidFill>
                </a:rPr>
                <a:t>Supported</a:t>
              </a:r>
            </a:p>
            <a:p>
              <a:pPr algn="ctr"/>
              <a:r>
                <a:rPr lang="en-US" sz="2400" dirty="0">
                  <a:solidFill>
                    <a:srgbClr val="000000"/>
                  </a:solidFill>
                </a:rPr>
                <a:t>by Church</a:t>
              </a:r>
            </a:p>
          </p:txBody>
        </p:sp>
        <p:sp>
          <p:nvSpPr>
            <p:cNvPr id="6" name="Rectangle 5"/>
            <p:cNvSpPr/>
            <p:nvPr/>
          </p:nvSpPr>
          <p:spPr>
            <a:xfrm>
              <a:off x="6230257" y="1676400"/>
              <a:ext cx="2286000" cy="12954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Orphan Home</a:t>
              </a:r>
            </a:p>
            <a:p>
              <a:pPr algn="ctr"/>
              <a:r>
                <a:rPr lang="en-US" sz="2400" dirty="0">
                  <a:solidFill>
                    <a:srgbClr val="000000"/>
                  </a:solidFill>
                </a:rPr>
                <a:t>Supported</a:t>
              </a:r>
            </a:p>
            <a:p>
              <a:pPr algn="ctr"/>
              <a:r>
                <a:rPr lang="en-US" sz="2400" dirty="0">
                  <a:solidFill>
                    <a:srgbClr val="000000"/>
                  </a:solidFill>
                </a:rPr>
                <a:t>by Church</a:t>
              </a:r>
            </a:p>
          </p:txBody>
        </p:sp>
        <p:sp>
          <p:nvSpPr>
            <p:cNvPr id="7" name="Right Arrow 6"/>
            <p:cNvSpPr/>
            <p:nvPr/>
          </p:nvSpPr>
          <p:spPr>
            <a:xfrm>
              <a:off x="4471307" y="1901371"/>
              <a:ext cx="1758950" cy="845457"/>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Shifted to</a:t>
              </a:r>
            </a:p>
          </p:txBody>
        </p:sp>
      </p:grpSp>
    </p:spTree>
    <p:extLst>
      <p:ext uri="{BB962C8B-B14F-4D97-AF65-F5344CB8AC3E}">
        <p14:creationId xmlns:p14="http://schemas.microsoft.com/office/powerpoint/2010/main" val="35181320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250" fill="hold"/>
                                        <p:tgtEl>
                                          <p:spTgt spid="4"/>
                                        </p:tgtEl>
                                        <p:attrNameLst>
                                          <p:attrName>ppt_x</p:attrName>
                                        </p:attrNameLst>
                                      </p:cBhvr>
                                      <p:tavLst>
                                        <p:tav tm="0">
                                          <p:val>
                                            <p:strVal val="#ppt_x"/>
                                          </p:val>
                                        </p:tav>
                                        <p:tav tm="100000">
                                          <p:val>
                                            <p:strVal val="#ppt_x"/>
                                          </p:val>
                                        </p:tav>
                                      </p:tavLst>
                                    </p:anim>
                                    <p:anim calcmode="lin" valueType="num">
                                      <p:cBhvr additive="base">
                                        <p:cTn id="13"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32378" y="1901371"/>
            <a:ext cx="6077857" cy="1295400"/>
            <a:chOff x="2438400" y="1676400"/>
            <a:chExt cx="6077857" cy="1295400"/>
          </a:xfrm>
        </p:grpSpPr>
        <p:sp>
          <p:nvSpPr>
            <p:cNvPr id="4" name="Rectangle 3"/>
            <p:cNvSpPr/>
            <p:nvPr/>
          </p:nvSpPr>
          <p:spPr>
            <a:xfrm>
              <a:off x="2438400" y="1676400"/>
              <a:ext cx="2019300" cy="12954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College</a:t>
              </a:r>
            </a:p>
            <a:p>
              <a:pPr algn="ctr"/>
              <a:r>
                <a:rPr lang="en-US" sz="2400" dirty="0">
                  <a:solidFill>
                    <a:srgbClr val="000000"/>
                  </a:solidFill>
                </a:rPr>
                <a:t>Supported</a:t>
              </a:r>
            </a:p>
            <a:p>
              <a:pPr algn="ctr"/>
              <a:r>
                <a:rPr lang="en-US" sz="2400" dirty="0">
                  <a:solidFill>
                    <a:srgbClr val="000000"/>
                  </a:solidFill>
                </a:rPr>
                <a:t>by Church</a:t>
              </a:r>
            </a:p>
          </p:txBody>
        </p:sp>
        <p:sp>
          <p:nvSpPr>
            <p:cNvPr id="5" name="Rectangle 4"/>
            <p:cNvSpPr/>
            <p:nvPr/>
          </p:nvSpPr>
          <p:spPr>
            <a:xfrm>
              <a:off x="6230257" y="1676400"/>
              <a:ext cx="2286000" cy="12954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Orphan Home</a:t>
              </a:r>
            </a:p>
            <a:p>
              <a:pPr algn="ctr"/>
              <a:r>
                <a:rPr lang="en-US" sz="2400" dirty="0">
                  <a:solidFill>
                    <a:srgbClr val="000000"/>
                  </a:solidFill>
                </a:rPr>
                <a:t>Supported</a:t>
              </a:r>
            </a:p>
            <a:p>
              <a:pPr algn="ctr"/>
              <a:r>
                <a:rPr lang="en-US" sz="2400" dirty="0">
                  <a:solidFill>
                    <a:srgbClr val="000000"/>
                  </a:solidFill>
                </a:rPr>
                <a:t>by Church</a:t>
              </a:r>
            </a:p>
          </p:txBody>
        </p:sp>
        <p:sp>
          <p:nvSpPr>
            <p:cNvPr id="6" name="Right Arrow 5"/>
            <p:cNvSpPr/>
            <p:nvPr/>
          </p:nvSpPr>
          <p:spPr>
            <a:xfrm>
              <a:off x="4471307" y="1901371"/>
              <a:ext cx="1758950" cy="845457"/>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00"/>
                  </a:solidFill>
                </a:rPr>
                <a:t>Shifted to</a:t>
              </a:r>
            </a:p>
          </p:txBody>
        </p:sp>
      </p:grpSp>
      <p:sp>
        <p:nvSpPr>
          <p:cNvPr id="7" name="TextBox 6"/>
          <p:cNvSpPr txBox="1"/>
          <p:nvPr/>
        </p:nvSpPr>
        <p:spPr>
          <a:xfrm>
            <a:off x="838200" y="482025"/>
            <a:ext cx="7315200" cy="646331"/>
          </a:xfrm>
          <a:prstGeom prst="rect">
            <a:avLst/>
          </a:prstGeom>
          <a:noFill/>
        </p:spPr>
        <p:txBody>
          <a:bodyPr wrap="square" rtlCol="0">
            <a:spAutoFit/>
          </a:bodyPr>
          <a:lstStyle/>
          <a:p>
            <a:pPr algn="ctr"/>
            <a:r>
              <a:rPr lang="en-US" sz="3600" b="1" dirty="0">
                <a:solidFill>
                  <a:srgbClr val="FFFF99"/>
                </a:solidFill>
                <a:effectLst>
                  <a:outerShdw blurRad="38100" dist="38100" dir="2700000" algn="tl">
                    <a:srgbClr val="000000">
                      <a:alpha val="43137"/>
                    </a:srgbClr>
                  </a:outerShdw>
                </a:effectLst>
              </a:rPr>
              <a:t>Shifted to a “Sellable” Issue</a:t>
            </a:r>
          </a:p>
        </p:txBody>
      </p:sp>
      <p:sp>
        <p:nvSpPr>
          <p:cNvPr id="8" name="TextBox 7"/>
          <p:cNvSpPr txBox="1"/>
          <p:nvPr/>
        </p:nvSpPr>
        <p:spPr>
          <a:xfrm>
            <a:off x="1680028" y="3864221"/>
            <a:ext cx="5631543" cy="1115690"/>
          </a:xfrm>
          <a:prstGeom prst="rect">
            <a:avLst/>
          </a:prstGeom>
          <a:noFill/>
        </p:spPr>
        <p:txBody>
          <a:bodyPr wrap="square" rtlCol="0">
            <a:spAutoFit/>
          </a:bodyPr>
          <a:lstStyle/>
          <a:p>
            <a:pPr marL="457200" indent="-457200">
              <a:buFont typeface="Arial" pitchFamily="34" charset="0"/>
              <a:buChar char="•"/>
            </a:pPr>
            <a:r>
              <a:rPr lang="en-US" sz="2800" dirty="0">
                <a:solidFill>
                  <a:srgbClr val="FFFF00"/>
                </a:solidFill>
                <a:effectLst>
                  <a:outerShdw blurRad="38100" dist="38100" dir="2700000" algn="tl">
                    <a:srgbClr val="000000">
                      <a:alpha val="43137"/>
                    </a:srgbClr>
                  </a:outerShdw>
                </a:effectLst>
              </a:rPr>
              <a:t>Has Emotion</a:t>
            </a:r>
          </a:p>
          <a:p>
            <a:pPr marL="457200" indent="-457200">
              <a:buFont typeface="Arial" pitchFamily="34" charset="0"/>
              <a:buChar char="•"/>
            </a:pPr>
            <a:endParaRPr lang="en-US" sz="1050" dirty="0">
              <a:solidFill>
                <a:srgbClr val="FFFF00"/>
              </a:solidFill>
              <a:effectLst>
                <a:outerShdw blurRad="38100" dist="38100" dir="2700000" algn="tl">
                  <a:srgbClr val="000000">
                    <a:alpha val="43137"/>
                  </a:srgbClr>
                </a:outerShdw>
              </a:effectLst>
            </a:endParaRPr>
          </a:p>
          <a:p>
            <a:pPr marL="457200" indent="-457200">
              <a:buFont typeface="Arial" pitchFamily="34" charset="0"/>
              <a:buChar char="•"/>
            </a:pPr>
            <a:r>
              <a:rPr lang="en-US" sz="2800" dirty="0">
                <a:solidFill>
                  <a:srgbClr val="FFFF00"/>
                </a:solidFill>
                <a:effectLst>
                  <a:outerShdw blurRad="38100" dist="38100" dir="2700000" algn="tl">
                    <a:srgbClr val="000000">
                      <a:alpha val="43137"/>
                    </a:srgbClr>
                  </a:outerShdw>
                </a:effectLst>
              </a:rPr>
              <a:t>Used as a tool to get college</a:t>
            </a:r>
          </a:p>
        </p:txBody>
      </p:sp>
    </p:spTree>
    <p:extLst>
      <p:ext uri="{BB962C8B-B14F-4D97-AF65-F5344CB8AC3E}">
        <p14:creationId xmlns:p14="http://schemas.microsoft.com/office/powerpoint/2010/main" val="580936953"/>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985433"/>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Early Schools – had Some Church Support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Pleas from G.C. Brewer 1933, 35, 38</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Not Widespread Acceptance</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1947 – Turning point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a:t>
            </a:r>
            <a:endParaRPr lang="en-US" sz="2800" dirty="0">
              <a:solidFill>
                <a:srgbClr val="FFFFFF"/>
              </a:solidFill>
              <a:effectLst>
                <a:outerShdw blurRad="38100" dist="38100" dir="2700000" algn="tl">
                  <a:srgbClr val="000000">
                    <a:alpha val="43137"/>
                  </a:srgbClr>
                </a:outerShdw>
              </a:effectLst>
            </a:endParaRP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 Bible Banner / Gospel Guardian (Wallace &amp; </a:t>
            </a:r>
            <a:r>
              <a:rPr lang="en-US" sz="2400" i="1" dirty="0" err="1">
                <a:solidFill>
                  <a:srgbClr val="FFFFFF"/>
                </a:solidFill>
                <a:effectLst>
                  <a:outerShdw blurRad="38100" dist="38100" dir="2700000" algn="tl">
                    <a:srgbClr val="000000">
                      <a:alpha val="43137"/>
                    </a:srgbClr>
                  </a:outerShdw>
                </a:effectLst>
              </a:rPr>
              <a:t>Cogdill</a:t>
            </a:r>
            <a:r>
              <a:rPr lang="en-US" sz="2400" i="1" dirty="0">
                <a:solidFill>
                  <a:srgbClr val="FFFFFF"/>
                </a:solidFill>
                <a:effectLst>
                  <a:outerShdw blurRad="38100" dist="38100" dir="2700000" algn="tl">
                    <a:srgbClr val="000000">
                      <a:alpha val="43137"/>
                    </a:srgbClr>
                  </a:outerShdw>
                </a:effectLst>
              </a:rPr>
              <a:t>)</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Debated 1954 (W. L. Totty – Charles Holt)</a:t>
            </a:r>
          </a:p>
        </p:txBody>
      </p:sp>
    </p:spTree>
    <p:extLst>
      <p:ext uri="{BB962C8B-B14F-4D97-AF65-F5344CB8AC3E}">
        <p14:creationId xmlns:p14="http://schemas.microsoft.com/office/powerpoint/2010/main" val="7391098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left)">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677656"/>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Early Schools – had Some Church Support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Pleas from G.C. Brewer 1933, 35, 38</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Not Widespread Acceptance</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1947 – Turning point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1963 – </a:t>
            </a:r>
            <a:r>
              <a:rPr lang="en-US" sz="2800" dirty="0" err="1">
                <a:solidFill>
                  <a:srgbClr val="FFFF00"/>
                </a:solidFill>
                <a:effectLst>
                  <a:outerShdw blurRad="38100" dist="38100" dir="2700000" algn="tl">
                    <a:srgbClr val="000000">
                      <a:alpha val="43137"/>
                    </a:srgbClr>
                  </a:outerShdw>
                </a:effectLst>
              </a:rPr>
              <a:t>Batsell</a:t>
            </a:r>
            <a:r>
              <a:rPr lang="en-US" sz="2800" dirty="0">
                <a:solidFill>
                  <a:srgbClr val="FFFF00"/>
                </a:solidFill>
                <a:effectLst>
                  <a:outerShdw blurRad="38100" dist="38100" dir="2700000" algn="tl">
                    <a:srgbClr val="000000">
                      <a:alpha val="43137"/>
                    </a:srgbClr>
                  </a:outerShdw>
                </a:effectLst>
              </a:rPr>
              <a:t> Barrett Baxter echoed Hardeman</a:t>
            </a:r>
            <a:endParaRPr lang="en-US" sz="2400"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1939640"/>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2.gstatic.com/images?q=tbn:ANd9GcQcpx3EfXh9yFmf-cNAtYEcziYE6hIyycwtfV2i-ezlzomac3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552575" cy="1943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420469"/>
            <a:ext cx="5486400" cy="646331"/>
          </a:xfrm>
          <a:prstGeom prst="rect">
            <a:avLst/>
          </a:prstGeom>
          <a:noFill/>
        </p:spPr>
        <p:txBody>
          <a:bodyPr wrap="square" rtlCol="0">
            <a:spAutoFit/>
          </a:bodyPr>
          <a:lstStyle/>
          <a:p>
            <a:pPr algn="ctr"/>
            <a:r>
              <a:rPr lang="en-US" sz="3600" dirty="0" err="1">
                <a:solidFill>
                  <a:srgbClr val="FFFF99"/>
                </a:solidFill>
                <a:effectLst>
                  <a:outerShdw blurRad="38100" dist="38100" dir="2700000" algn="tl">
                    <a:srgbClr val="000000">
                      <a:alpha val="43137"/>
                    </a:srgbClr>
                  </a:outerShdw>
                </a:effectLst>
              </a:rPr>
              <a:t>Batsell</a:t>
            </a:r>
            <a:r>
              <a:rPr lang="en-US" sz="3600" dirty="0">
                <a:solidFill>
                  <a:srgbClr val="FFFF99"/>
                </a:solidFill>
                <a:effectLst>
                  <a:outerShdw blurRad="38100" dist="38100" dir="2700000" algn="tl">
                    <a:srgbClr val="000000">
                      <a:alpha val="43137"/>
                    </a:srgbClr>
                  </a:outerShdw>
                </a:effectLst>
              </a:rPr>
              <a:t> Barrett Baxter, Jr.</a:t>
            </a:r>
          </a:p>
        </p:txBody>
      </p:sp>
      <p:sp>
        <p:nvSpPr>
          <p:cNvPr id="4" name="Rectangle 3"/>
          <p:cNvSpPr/>
          <p:nvPr/>
        </p:nvSpPr>
        <p:spPr>
          <a:xfrm rot="384611">
            <a:off x="5671458" y="1246658"/>
            <a:ext cx="2895600" cy="4038600"/>
          </a:xfrm>
          <a:prstGeom prst="rect">
            <a:avLst/>
          </a:prstGeom>
          <a:solidFill>
            <a:schemeClr val="tx1"/>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rPr>
              <a:t>Question and Issues</a:t>
            </a:r>
          </a:p>
          <a:p>
            <a:pPr algn="ctr"/>
            <a:r>
              <a:rPr lang="en-US" sz="2000" b="1" dirty="0">
                <a:solidFill>
                  <a:srgbClr val="000000"/>
                </a:solidFill>
              </a:rPr>
              <a:t>Of the Day</a:t>
            </a:r>
          </a:p>
          <a:p>
            <a:pPr algn="ctr"/>
            <a:endParaRPr lang="en-US" sz="2000" b="1" dirty="0">
              <a:solidFill>
                <a:srgbClr val="000000"/>
              </a:solidFill>
            </a:endParaRPr>
          </a:p>
          <a:p>
            <a:pPr algn="ctr"/>
            <a:r>
              <a:rPr lang="en-US" sz="2000" b="1" dirty="0">
                <a:solidFill>
                  <a:srgbClr val="000000"/>
                </a:solidFill>
              </a:rPr>
              <a:t>In the Light of the Scriptures</a:t>
            </a: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endParaRPr lang="en-US" dirty="0">
              <a:solidFill>
                <a:srgbClr val="000000"/>
              </a:solidFill>
            </a:endParaRPr>
          </a:p>
          <a:p>
            <a:pPr algn="ctr"/>
            <a:r>
              <a:rPr lang="en-US" dirty="0" err="1">
                <a:solidFill>
                  <a:srgbClr val="000000"/>
                </a:solidFill>
              </a:rPr>
              <a:t>Batsell</a:t>
            </a:r>
            <a:r>
              <a:rPr lang="en-US" dirty="0">
                <a:solidFill>
                  <a:srgbClr val="000000"/>
                </a:solidFill>
              </a:rPr>
              <a:t> Barrett Baxter</a:t>
            </a:r>
          </a:p>
        </p:txBody>
      </p:sp>
      <p:sp>
        <p:nvSpPr>
          <p:cNvPr id="5" name="TextBox 4"/>
          <p:cNvSpPr txBox="1"/>
          <p:nvPr/>
        </p:nvSpPr>
        <p:spPr>
          <a:xfrm>
            <a:off x="2616200" y="1633210"/>
            <a:ext cx="2743200" cy="523220"/>
          </a:xfrm>
          <a:prstGeom prst="rect">
            <a:avLst/>
          </a:prstGeom>
          <a:noFill/>
        </p:spPr>
        <p:txBody>
          <a:bodyPr wrap="square" rtlCol="0">
            <a:spAutoFit/>
          </a:bodyPr>
          <a:lstStyle/>
          <a:p>
            <a:pPr algn="ctr"/>
            <a:r>
              <a:rPr lang="en-US" sz="2800" dirty="0">
                <a:solidFill>
                  <a:srgbClr val="FFFFFF"/>
                </a:solidFill>
                <a:effectLst>
                  <a:outerShdw blurRad="38100" dist="38100" dir="2700000" algn="tl">
                    <a:srgbClr val="000000">
                      <a:alpha val="43137"/>
                    </a:srgbClr>
                  </a:outerShdw>
                </a:effectLst>
              </a:rPr>
              <a:t>1963</a:t>
            </a:r>
          </a:p>
        </p:txBody>
      </p:sp>
      <p:sp>
        <p:nvSpPr>
          <p:cNvPr id="7" name="TextBox 6"/>
          <p:cNvSpPr txBox="1"/>
          <p:nvPr/>
        </p:nvSpPr>
        <p:spPr>
          <a:xfrm>
            <a:off x="787400" y="2541181"/>
            <a:ext cx="4851400" cy="3554819"/>
          </a:xfrm>
          <a:prstGeom prst="rect">
            <a:avLst/>
          </a:prstGeom>
          <a:noFill/>
        </p:spPr>
        <p:txBody>
          <a:bodyPr wrap="square" rtlCol="0">
            <a:spAutoFit/>
          </a:bodyPr>
          <a:lstStyle/>
          <a:p>
            <a:pPr>
              <a:lnSpc>
                <a:spcPts val="3000"/>
              </a:lnSpc>
            </a:pPr>
            <a:r>
              <a:rPr lang="en-US" sz="2800" dirty="0">
                <a:solidFill>
                  <a:srgbClr val="FFFFFF"/>
                </a:solidFill>
                <a:effectLst>
                  <a:outerShdw blurRad="38100" dist="38100" dir="2700000" algn="tl">
                    <a:srgbClr val="000000">
                      <a:alpha val="43137"/>
                    </a:srgbClr>
                  </a:outerShdw>
                </a:effectLst>
                <a:latin typeface="Arial Narrow" pitchFamily="34" charset="0"/>
              </a:rPr>
              <a:t>“Some who are agreed that the church can contribute to an orphan’s home are not convinced that the church can contribute to a Christian school. It is difficult to see a significant difference so far as principle is concerned. </a:t>
            </a:r>
            <a:r>
              <a:rPr lang="en-US" sz="2800" i="1" dirty="0">
                <a:solidFill>
                  <a:srgbClr val="FFFFFF"/>
                </a:solidFill>
                <a:effectLst>
                  <a:outerShdw blurRad="38100" dist="38100" dir="2700000" algn="tl">
                    <a:srgbClr val="000000">
                      <a:alpha val="43137"/>
                    </a:srgbClr>
                  </a:outerShdw>
                </a:effectLst>
                <a:latin typeface="Arial Narrow" pitchFamily="34" charset="0"/>
              </a:rPr>
              <a:t>The orphans’ home and Christian school must stand or fall together</a:t>
            </a:r>
            <a:r>
              <a:rPr lang="en-US" sz="2800" dirty="0">
                <a:solidFill>
                  <a:srgbClr val="FFFFFF"/>
                </a:solidFill>
                <a:effectLst>
                  <a:outerShdw blurRad="38100" dist="38100" dir="2700000" algn="tl">
                    <a:srgbClr val="000000">
                      <a:alpha val="43137"/>
                    </a:srgbClr>
                  </a:outerShdw>
                </a:effectLst>
                <a:latin typeface="Arial Narrow" pitchFamily="34" charset="0"/>
              </a:rPr>
              <a:t>” (p. 29)</a:t>
            </a:r>
          </a:p>
        </p:txBody>
      </p:sp>
    </p:spTree>
    <p:extLst>
      <p:ext uri="{BB962C8B-B14F-4D97-AF65-F5344CB8AC3E}">
        <p14:creationId xmlns:p14="http://schemas.microsoft.com/office/powerpoint/2010/main" val="14914947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3108543"/>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Early Schools – had Some Church Support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First Pleas from G.C. Brewer 1933, 35, 38</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Not Widespread Acceptance</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1947 – Turning point</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1963 – </a:t>
            </a:r>
            <a:r>
              <a:rPr lang="en-US" sz="2800" dirty="0" err="1">
                <a:solidFill>
                  <a:srgbClr val="FFFF00"/>
                </a:solidFill>
                <a:effectLst>
                  <a:outerShdw blurRad="38100" dist="38100" dir="2700000" algn="tl">
                    <a:srgbClr val="000000">
                      <a:alpha val="43137"/>
                    </a:srgbClr>
                  </a:outerShdw>
                </a:effectLst>
              </a:rPr>
              <a:t>Batsell</a:t>
            </a:r>
            <a:r>
              <a:rPr lang="en-US" sz="2800" dirty="0">
                <a:solidFill>
                  <a:srgbClr val="FFFF00"/>
                </a:solidFill>
                <a:effectLst>
                  <a:outerShdw blurRad="38100" dist="38100" dir="2700000" algn="tl">
                    <a:srgbClr val="000000">
                      <a:alpha val="43137"/>
                    </a:srgbClr>
                  </a:outerShdw>
                </a:effectLst>
              </a:rPr>
              <a:t> Barrett Baxter echoed Hardeman</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1968 – </a:t>
            </a:r>
            <a:r>
              <a:rPr lang="en-US" sz="2800" dirty="0" err="1">
                <a:solidFill>
                  <a:srgbClr val="FFFF00"/>
                </a:solidFill>
                <a:effectLst>
                  <a:outerShdw blurRad="38100" dist="38100" dir="2700000" algn="tl">
                    <a:srgbClr val="000000">
                      <a:alpha val="43137"/>
                    </a:srgbClr>
                  </a:outerShdw>
                </a:effectLst>
              </a:rPr>
              <a:t>Athen</a:t>
            </a:r>
            <a:r>
              <a:rPr lang="en-US" sz="2800" dirty="0">
                <a:solidFill>
                  <a:srgbClr val="FFFF00"/>
                </a:solidFill>
                <a:effectLst>
                  <a:outerShdw blurRad="38100" dist="38100" dir="2700000" algn="tl">
                    <a:srgbClr val="000000">
                      <a:alpha val="43137"/>
                    </a:srgbClr>
                  </a:outerShdw>
                </a:effectLst>
              </a:rPr>
              <a:t> Clay </a:t>
            </a:r>
            <a:r>
              <a:rPr lang="en-US" sz="2800" dirty="0" err="1">
                <a:solidFill>
                  <a:srgbClr val="FFFF00"/>
                </a:solidFill>
                <a:effectLst>
                  <a:outerShdw blurRad="38100" dist="38100" dir="2700000" algn="tl">
                    <a:srgbClr val="000000">
                      <a:alpha val="43137"/>
                    </a:srgbClr>
                  </a:outerShdw>
                </a:effectLst>
              </a:rPr>
              <a:t>Pullias</a:t>
            </a:r>
            <a:r>
              <a:rPr lang="en-US" sz="2800" dirty="0">
                <a:solidFill>
                  <a:srgbClr val="FFFF00"/>
                </a:solidFill>
                <a:effectLst>
                  <a:outerShdw blurRad="38100" dist="38100" dir="2700000" algn="tl">
                    <a:srgbClr val="000000">
                      <a:alpha val="43137"/>
                    </a:srgbClr>
                  </a:outerShdw>
                </a:effectLst>
              </a:rPr>
              <a:t> – wrote tract</a:t>
            </a:r>
            <a:endParaRPr lang="en-US" sz="2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7758017"/>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erestorationmovement.com/images/Pullias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1832517"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420469"/>
            <a:ext cx="5486400" cy="646331"/>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rPr>
              <a:t>Athens Clay </a:t>
            </a:r>
            <a:r>
              <a:rPr lang="en-US" sz="3600" dirty="0" err="1">
                <a:solidFill>
                  <a:srgbClr val="FFFF99"/>
                </a:solidFill>
                <a:effectLst>
                  <a:outerShdw blurRad="38100" dist="38100" dir="2700000" algn="tl">
                    <a:srgbClr val="000000">
                      <a:alpha val="43137"/>
                    </a:srgbClr>
                  </a:outerShdw>
                </a:effectLst>
              </a:rPr>
              <a:t>Pullias</a:t>
            </a:r>
            <a:endParaRPr lang="en-US" sz="3600" dirty="0">
              <a:solidFill>
                <a:srgbClr val="FFFF99"/>
              </a:solidFill>
              <a:effectLst>
                <a:outerShdw blurRad="38100" dist="38100" dir="2700000" algn="tl">
                  <a:srgbClr val="000000">
                    <a:alpha val="43137"/>
                  </a:srgbClr>
                </a:outerShdw>
              </a:effectLst>
            </a:endParaRPr>
          </a:p>
        </p:txBody>
      </p:sp>
      <p:sp>
        <p:nvSpPr>
          <p:cNvPr id="4" name="TextBox 3"/>
          <p:cNvSpPr txBox="1"/>
          <p:nvPr/>
        </p:nvSpPr>
        <p:spPr>
          <a:xfrm>
            <a:off x="3581400" y="1555901"/>
            <a:ext cx="2743200" cy="523220"/>
          </a:xfrm>
          <a:prstGeom prst="rect">
            <a:avLst/>
          </a:prstGeom>
          <a:noFill/>
        </p:spPr>
        <p:txBody>
          <a:bodyPr wrap="square" rtlCol="0">
            <a:spAutoFit/>
          </a:bodyPr>
          <a:lstStyle/>
          <a:p>
            <a:pPr algn="ctr"/>
            <a:r>
              <a:rPr lang="en-US" sz="2800" dirty="0">
                <a:solidFill>
                  <a:srgbClr val="FFFFFF"/>
                </a:solidFill>
                <a:effectLst>
                  <a:outerShdw blurRad="38100" dist="38100" dir="2700000" algn="tl">
                    <a:srgbClr val="000000">
                      <a:alpha val="43137"/>
                    </a:srgbClr>
                  </a:outerShdw>
                </a:effectLst>
              </a:rPr>
              <a:t>1968</a:t>
            </a:r>
          </a:p>
        </p:txBody>
      </p:sp>
      <p:sp>
        <p:nvSpPr>
          <p:cNvPr id="5" name="TextBox 4"/>
          <p:cNvSpPr txBox="1"/>
          <p:nvPr/>
        </p:nvSpPr>
        <p:spPr>
          <a:xfrm>
            <a:off x="609600" y="3200400"/>
            <a:ext cx="8382000" cy="1115690"/>
          </a:xfrm>
          <a:prstGeom prst="rect">
            <a:avLst/>
          </a:prstGeom>
          <a:noFill/>
        </p:spPr>
        <p:txBody>
          <a:bodyPr wrap="square" rtlCol="0">
            <a:spAutoFit/>
          </a:bodyPr>
          <a:lstStyle/>
          <a:p>
            <a:pPr marL="285750" indent="-285750">
              <a:buFont typeface="Arial" pitchFamily="34" charset="0"/>
              <a:buChar char="•"/>
            </a:pPr>
            <a:r>
              <a:rPr lang="en-US" sz="2800" dirty="0">
                <a:solidFill>
                  <a:srgbClr val="FFFFFF"/>
                </a:solidFill>
                <a:effectLst>
                  <a:outerShdw blurRad="38100" dist="38100" dir="2700000" algn="tl">
                    <a:srgbClr val="000000">
                      <a:alpha val="43137"/>
                    </a:srgbClr>
                  </a:outerShdw>
                </a:effectLst>
              </a:rPr>
              <a:t>A Tract - Published by David Lipscomb College</a:t>
            </a:r>
          </a:p>
          <a:p>
            <a:pPr marL="285750" indent="-285750">
              <a:buFont typeface="Arial" pitchFamily="34" charset="0"/>
              <a:buChar char="•"/>
            </a:pPr>
            <a:endParaRPr lang="en-US" sz="1050" dirty="0">
              <a:solidFill>
                <a:srgbClr val="FFFFFF"/>
              </a:solidFill>
              <a:effectLst>
                <a:outerShdw blurRad="38100" dist="38100" dir="2700000" algn="tl">
                  <a:srgbClr val="000000">
                    <a:alpha val="43137"/>
                  </a:srgbClr>
                </a:outerShdw>
              </a:effectLst>
            </a:endParaRPr>
          </a:p>
          <a:p>
            <a:pPr marL="285750" indent="-285750">
              <a:buFont typeface="Arial" pitchFamily="34" charset="0"/>
              <a:buChar char="•"/>
            </a:pPr>
            <a:r>
              <a:rPr lang="en-US" sz="2800" dirty="0">
                <a:solidFill>
                  <a:srgbClr val="FFFFFF"/>
                </a:solidFill>
                <a:effectLst>
                  <a:outerShdw blurRad="38100" dist="38100" dir="2700000" algn="tl">
                    <a:srgbClr val="000000">
                      <a:alpha val="43137"/>
                    </a:srgbClr>
                  </a:outerShdw>
                </a:effectLst>
              </a:rPr>
              <a:t>Pushed for church support of the college</a:t>
            </a:r>
          </a:p>
        </p:txBody>
      </p:sp>
    </p:spTree>
    <p:extLst>
      <p:ext uri="{BB962C8B-B14F-4D97-AF65-F5344CB8AC3E}">
        <p14:creationId xmlns:p14="http://schemas.microsoft.com/office/powerpoint/2010/main" val="11166061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g;base64,/9j/4AAQSkZJRgABAQAAAQABAAD/2wCEAAkGBhQSERUUEhQUFBQWGRwZGRcWGRgfGxgeHBgcGhoZISUjHCggGyUvHh4fHzsgJCcqLjEvHSAyNzAqNSkrLCwBCQoKDQsNGg8PGTQkHyQ1NDQ1NTI1NTUtKiwsNSwtNCkwLjEpLS00LjU2KTIuNCwuNCktNCk0KykvLSk0NCwsNP/AABEIAFMAZAMBIgACEQEDEQH/xAAbAAABBQEBAAAAAAAAAAAAAAAGAAEEBQcDAv/EADoQAAIBAwMCBQEFBQcFAAAAAAECEQADIQQSMQVBBhMiUWFxIzJCUoEUM5GxwQcVQ1Ni0fBjcoKSof/EABoBAAEFAQAAAAAAAAAAAAAAAAQAAgMFBgH/xAAtEQABAwIEAgkFAAAAAAAAAAABAAIDBBEFEiExUWETQXGBobHB0fAUIjKR4f/aAAwDAQACEQMRAD8A3GmNPTMYpJJiar+rdTFhN5VnG5VhYkbjE5IEDmonWvEARSLTI11XCFTJgmCcAgnB96Btd1g27hQ7LuruN6gPRbU/h3ZyQMBZ/nQc1QWnJGLu8Ai6akfUGwRJqfEF655nlHZbIG12AUphZMkx+bBEgme0Ee1/XUZpu671L+78vm3giRtXaxMmSZxjPcb1ese6qvf33SLhtvbkqE/LsUYyJ57iK8HT2UFywzqQzOUuYO0oYQmDPAIiO9QdHI43c89y0MWFxM/Pfl7/AMV8vX9MVdDqCVufvFe2SLh9PqaVJJ9IE+2Parzp/X3e4j276akqCuwXNu4HkldskjBmO3aTWdaO9Fgqji3d8yWJMSu3A3fDSY+alWtIHNj0eYbrE3LgkbTuIIHZYA3TSEDm7OIPzippcMpyDlPl1frzWoaLxVsULqAxuFwp2pAAd9qzJ5yMCTGfeidDWKabr9ywq+cwv2WZgoY/abVOHVuwJ7EniijoXVGtDfpTbexca2NpTaUIIR5O5QvozBBHpxzT2zvjOWXUcfdUlXhr4BnGy0anFRtLrEcEoQwBIkcSOfrUgGjwqhPSpUq6kmJqB1fXeXbMPbRzhPMIAZonb94T/Gppag3xReNzVW7PpTZ9pIMs9tlZWBG0bQGE8nKioZ5OjjLhupImZ3AKg6t1R7YJQhtRqCWXCqLa8Fz29gC2Z5mqPU9OtiwQ4KsCrGAjXJMy4bcPMVj7ZBqFreoC7qHa6jeVe9KRjaoaEKzgjAkH3NEPg/o6s3mkMUskpaDwZeZZyBKwCYA95oamiO25O6172iggzuNra9vLfuspHTfDbXPtNQWt7ws20MPcjhrpGQfgD9asNV5enUJp0to7cEKPSO7kyTj55OO1WOs1YtqXbgcx3M8DOSTjihnW67y1e9dje2I5j8tsfHufqaMqnimYGRi8jtB79iypq5qx5c52Vg1NtuxSLF06cyJNs/vVOSf+p/3Due4J9qna3w3pryzsCbvx2oWfaROxh9e1B/QuvMbhS6Qd5lTPBP4fgcf8NFnSNT5beUx9Jnyye3c2+R9R8SO1MgZNSzfR1urtwePLuUZqSW/UUriB1jghzq/Q9t0NeUvj0G3hLu3At+1s9yMz2qF0vXX7btqPLAtEw6AbQ44O0dyOZHH8a0XV6VbttrdwSrCDHI9iOSCORQD1JSjuNQ9wMjbBsCsWOz7yzhFKQT7mu1FOG9hWmw3EPrIix419OQRx4f6qLTgG7b/Z3U3FZ9qgD4bAJJYSG/KYo2Xisc8PMWsXdPuHoAuWywMG2xG5SNwMdiAe5rWul6prlpXZdhYTtzjJjkA8QcjvQ9K4gmM9W3YqTEKfoJSFLpU1KjVXryRWc+Ir4nW3EkwjAMc5PoZRmdoJPtknHc6OazLxMDHUFOX2gmAQsegpH/iM95BoGsuQ23FHUABmF/mqG7a3bVsmzdVlUSUNxXXaEBJ2nIO6cCjnpGl8rT2UAHptgnjlhuJ/ifjislt6O4wlEdh2IU/0FaTrOsC8q27RYSq+YSGG0bQConucjHABoqGRsAc+TQNCtsdAe1kcTg4k629V41ep8193+HbnZ7MRIL/Qdv40Edb6t5z4nYAQvz2n9f5RVx4i1pI8mypMAb9oJAHZccUO/sV3H2b8H8B/2qzwGBkspr6ogE/iCfxbx71jsRe5rBTQi4G54lR8D34/r9KMujdQGotbGP2ixJHPurD5H/OaFP2K7/lvx+Q/7VI0gvW3DrbuSI/C2fcccRNW+OU1PiMF2SASN1ab634dhQeHyy00n3NOU7rS+l6/zF2vAuJhhiPhx8GJ47EVV+KEC3EuSyhrbBtioxlGEROAdrkSDxXLT63cFv2ckDK/mH4kPz7fMVA8aa8am3Z8kO8Fy0I+PuiOM8EY9jWTjq/qKc59HtNiOf8AVqMPiENaBm+1w35Lj0S1bTW2ltlyHFy2S5UzjBEYA+K0bwdq1Ntrct5iEFlJJCgyE2/ELx7g1k3hGyRr7IIIKsSQREQpJrWvBxueUSQvlf4eDvJlt5b4mIxODM4oZoIn1HUrTGwwFuV2bQa/tEdKmpUes4hfU/2j6JGKm7JBiQpIPyCOR8/r7UI9Q8Q6Nr1zZdixdtsGBVy29y29s9o2495qFqPAmtV322d437twdQD9JzHtMfSo9zwZrVG5rAhZJJdeABJPvxzRjqSllYMzuHWNPBDtqJ4n3aFW9F6mdPILoysOJaN3Y8foYq2/v60ls7Lga4cksG9THEnHHx8RVTc6VetobhVQu4es3JM9hIHHI471FFwxzb/9ueecZGeMVBLhuHTODukv3ixtx0R5qMQqCXiLfgDp4rt0vVi3cLPcUq878tJB78cj+tX39+2D/jT2OG+77fB/1c1SaXo17U5tIlzafUFYZniRz2GRU8+HNWR+5XJnDryRBIHM9/iaJrqCjry2TNra2hFtO5ARS1NJeMt/d7+amHr1j/O+Puv938v1/wBXNReo9atm2Vt3RuI2idw2rifeT8nOa5jwzq5H2S/XesxHBP1z+leLHhHVgsBZDbv9YMDkccZ7moIcFoYXiTOdLdYt5Lr66okGXKNVx6F1EWGIa4pttmBukHsRj9Ksb/XrabzZdTuzBDAK35uO/ce4+TVJe3KWU+UG4MPgn1cxg/e7HkU2jn0ovlsd2IOSWkYxzmn1VFQVMrp3u+47gEWPgp4W18MYaIjYa3IKm+HdVbtXnu3bqk7GAMMZZsEnGMTRz4f8eaKzZCvcYXCSXwzZn3CqOI4Uf1oKseH9Ubgti2rPPAdZO2SZMZxzMTAqangjXxnTjiJDqDgCO/x/9pzKSjzdIH3O249k2prqmcjO21rdX9WmaHxlpLqbhftqJiLjKp+sE8UqCeieAdWLZ3eUhLElXZsccbQRH60qFkaA4hpuE1rnFoJGq1Oud+2GEEAg4IIkEHkGulMRTVIgTqvQjYN1ilgae4wHlpuEggA7hG0HEyDWedb8Nm0PMtHzNOeHGSvw0cfXg1vpWhnrfQnDm7Za4zMwDW/s9sNAJMiSAMxu98Gq+WBzXZ2a8vVXOHYm+jdy8FjLag2mXym2sg++hgknPI7dv40SaPxxqhb3XBbvAA/eBDQDGSsA5PcVM6r4XssWFxG010HIt+tMkAMQPugyMyILVW3PCF6Clq7ZcTn1FSe4BB4+lQNmdGAGOsea0pqaCsYOkAvzHqpdr+0O45CpYtycDc7mP5RVN1HxbqL/AKLlzbbnKoNojvPc/qakabwhqkaR5I+TcQ9x9f413t+EBJe9fUiSWFhWaIy2YgR75jvUj6l7iQ52nqkwYVSuLmAd2uqotXofWFtyxYmFAz8RHIiifonRxpjLNbOqO0KpMi1vIUExJJzyBjNXXRujEKP2SyNhdUN7epaAR5m4nKjbI9M5IxRv0foi2N+0sxcglm2yYUADCj6/UmmxRPkFuriqrEMZMjOij281H8OdFNhCbi2vNJaWQfhJkLJUMf1q7FMFr1Vm1oaLDZZckk3KVKlSpy4lSpUqSSVeGpqVJJcL2kRgwZVIceoED1cDPvQ91bw7pxesILShbrOtwCRvAtO4DZ9Xqzn6cYpqVMka0jULrSQUP9VUWtP1NrYAaw6paJzsULbMCZ7u2eeBwBBvY6JZS6rpbVWUMAVEdwJgYJgkSc5NPSqCJjQdB81Uzyfncp1pABgAfT9T/Ouq0qVFndDheqVKlXF1KlSpUkl//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AutoShape 4" descr="data:image/jpg;base64,/9j/4AAQSkZJRgABAQAAAQABAAD/2wCEAAkGBhQSERUUEhQUFBQWGRwZGRcWGRgfGxgeHBgcGhoZISUjHCggGyUvHh4fHzsgJCcqLjEvHSAyNzAqNSkrLCwBCQoKDQsNGg8PGTQkHyQ1NDQ1NTI1NTUtKiwsNSwtNCkwLjEpLS00LjU2KTIuNCwuNCktNCk0KykvLSk0NCwsNP/AABEIAFMAZAMBIgACEQEDEQH/xAAbAAABBQEBAAAAAAAAAAAAAAAGAAEEBQcDAv/EADoQAAIBAwMCBQEFBQcFAAAAAAECEQADIQQSMQVBBhMiUWFxIzJCUoEUM5GxwQcVQ1Ni0fBjcoKSof/EABoBAAEFAQAAAAAAAAAAAAAAAAQAAgMFBgH/xAAtEQABAwIEAgkFAAAAAAAAAAABAAIDBBEFEiExUWETQXGBobHB0fAUIjKR4f/aAAwDAQACEQMRAD8A3GmNPTMYpJJiar+rdTFhN5VnG5VhYkbjE5IEDmonWvEARSLTI11XCFTJgmCcAgnB96Btd1g27hQ7LuruN6gPRbU/h3ZyQMBZ/nQc1QWnJGLu8Ai6akfUGwRJqfEF655nlHZbIG12AUphZMkx+bBEgme0Ee1/XUZpu671L+78vm3giRtXaxMmSZxjPcb1ese6qvf33SLhtvbkqE/LsUYyJ57iK8HT2UFywzqQzOUuYO0oYQmDPAIiO9QdHI43c89y0MWFxM/Pfl7/AMV8vX9MVdDqCVufvFe2SLh9PqaVJJ9IE+2Parzp/X3e4j276akqCuwXNu4HkldskjBmO3aTWdaO9Fgqji3d8yWJMSu3A3fDSY+alWtIHNj0eYbrE3LgkbTuIIHZYA3TSEDm7OIPzippcMpyDlPl1frzWoaLxVsULqAxuFwp2pAAd9qzJ5yMCTGfeidDWKabr9ywq+cwv2WZgoY/abVOHVuwJ7EniijoXVGtDfpTbexca2NpTaUIIR5O5QvozBBHpxzT2zvjOWXUcfdUlXhr4BnGy0anFRtLrEcEoQwBIkcSOfrUgGjwqhPSpUq6kmJqB1fXeXbMPbRzhPMIAZonb94T/Gppag3xReNzVW7PpTZ9pIMs9tlZWBG0bQGE8nKioZ5OjjLhupImZ3AKg6t1R7YJQhtRqCWXCqLa8Fz29gC2Z5mqPU9OtiwQ4KsCrGAjXJMy4bcPMVj7ZBqFreoC7qHa6jeVe9KRjaoaEKzgjAkH3NEPg/o6s3mkMUskpaDwZeZZyBKwCYA95oamiO25O6172iggzuNra9vLfuspHTfDbXPtNQWt7ws20MPcjhrpGQfgD9asNV5enUJp0to7cEKPSO7kyTj55OO1WOs1YtqXbgcx3M8DOSTjihnW67y1e9dje2I5j8tsfHufqaMqnimYGRi8jtB79iypq5qx5c52Vg1NtuxSLF06cyJNs/vVOSf+p/3Due4J9qna3w3pryzsCbvx2oWfaROxh9e1B/QuvMbhS6Qd5lTPBP4fgcf8NFnSNT5beUx9Jnyye3c2+R9R8SO1MgZNSzfR1urtwePLuUZqSW/UUriB1jghzq/Q9t0NeUvj0G3hLu3At+1s9yMz2qF0vXX7btqPLAtEw6AbQ44O0dyOZHH8a0XV6VbttrdwSrCDHI9iOSCORQD1JSjuNQ9wMjbBsCsWOz7yzhFKQT7mu1FOG9hWmw3EPrIix419OQRx4f6qLTgG7b/Z3U3FZ9qgD4bAJJYSG/KYo2Xisc8PMWsXdPuHoAuWywMG2xG5SNwMdiAe5rWul6prlpXZdhYTtzjJjkA8QcjvQ9K4gmM9W3YqTEKfoJSFLpU1KjVXryRWc+Ir4nW3EkwjAMc5PoZRmdoJPtknHc6OazLxMDHUFOX2gmAQsegpH/iM95BoGsuQ23FHUABmF/mqG7a3bVsmzdVlUSUNxXXaEBJ2nIO6cCjnpGl8rT2UAHptgnjlhuJ/ifjislt6O4wlEdh2IU/0FaTrOsC8q27RYSq+YSGG0bQConucjHABoqGRsAc+TQNCtsdAe1kcTg4k629V41ep8193+HbnZ7MRIL/Qdv40Edb6t5z4nYAQvz2n9f5RVx4i1pI8mypMAb9oJAHZccUO/sV3H2b8H8B/2qzwGBkspr6ogE/iCfxbx71jsRe5rBTQi4G54lR8D34/r9KMujdQGotbGP2ixJHPurD5H/OaFP2K7/lvx+Q/7VI0gvW3DrbuSI/C2fcccRNW+OU1PiMF2SASN1ab634dhQeHyy00n3NOU7rS+l6/zF2vAuJhhiPhx8GJ47EVV+KEC3EuSyhrbBtioxlGEROAdrkSDxXLT63cFv2ckDK/mH4kPz7fMVA8aa8am3Z8kO8Fy0I+PuiOM8EY9jWTjq/qKc59HtNiOf8AVqMPiENaBm+1w35Lj0S1bTW2ltlyHFy2S5UzjBEYA+K0bwdq1Ntrct5iEFlJJCgyE2/ELx7g1k3hGyRr7IIIKsSQREQpJrWvBxueUSQvlf4eDvJlt5b4mIxODM4oZoIn1HUrTGwwFuV2bQa/tEdKmpUes4hfU/2j6JGKm7JBiQpIPyCOR8/r7UI9Q8Q6Nr1zZdixdtsGBVy29y29s9o2495qFqPAmtV322d437twdQD9JzHtMfSo9zwZrVG5rAhZJJdeABJPvxzRjqSllYMzuHWNPBDtqJ4n3aFW9F6mdPILoysOJaN3Y8foYq2/v60ls7Lga4cksG9THEnHHx8RVTc6VetobhVQu4es3JM9hIHHI471FFwxzb/9ueecZGeMVBLhuHTODukv3ixtx0R5qMQqCXiLfgDp4rt0vVi3cLPcUq878tJB78cj+tX39+2D/jT2OG+77fB/1c1SaXo17U5tIlzafUFYZniRz2GRU8+HNWR+5XJnDryRBIHM9/iaJrqCjry2TNra2hFtO5ARS1NJeMt/d7+amHr1j/O+Puv938v1/wBXNReo9atm2Vt3RuI2idw2rifeT8nOa5jwzq5H2S/XesxHBP1z+leLHhHVgsBZDbv9YMDkccZ7moIcFoYXiTOdLdYt5Lr66okGXKNVx6F1EWGIa4pttmBukHsRj9Ksb/XrabzZdTuzBDAK35uO/ce4+TVJe3KWU+UG4MPgn1cxg/e7HkU2jn0ovlsd2IOSWkYxzmn1VFQVMrp3u+47gEWPgp4W18MYaIjYa3IKm+HdVbtXnu3bqk7GAMMZZsEnGMTRz4f8eaKzZCvcYXCSXwzZn3CqOI4Uf1oKseH9Ubgti2rPPAdZO2SZMZxzMTAqangjXxnTjiJDqDgCO/x/9pzKSjzdIH3O249k2prqmcjO21rdX9WmaHxlpLqbhftqJiLjKp+sE8UqCeieAdWLZ3eUhLElXZsccbQRH60qFkaA4hpuE1rnFoJGq1Oud+2GEEAg4IIkEHkGulMRTVIgTqvQjYN1ilgae4wHlpuEggA7hG0HEyDWedb8Nm0PMtHzNOeHGSvw0cfXg1vpWhnrfQnDm7Za4zMwDW/s9sNAJMiSAMxu98Gq+WBzXZ2a8vVXOHYm+jdy8FjLag2mXym2sg++hgknPI7dv40SaPxxqhb3XBbvAA/eBDQDGSsA5PcVM6r4XssWFxG010HIt+tMkAMQPugyMyILVW3PCF6Clq7ZcTn1FSe4BB4+lQNmdGAGOsea0pqaCsYOkAvzHqpdr+0O45CpYtycDc7mP5RVN1HxbqL/AKLlzbbnKoNojvPc/qakabwhqkaR5I+TcQ9x9f413t+EBJe9fUiSWFhWaIy2YgR75jvUj6l7iQ52nqkwYVSuLmAd2uqotXofWFtyxYmFAz8RHIiifonRxpjLNbOqO0KpMi1vIUExJJzyBjNXXRujEKP2SyNhdUN7epaAR5m4nKjbI9M5IxRv0foi2N+0sxcglm2yYUADCj6/UmmxRPkFuriqrEMZMjOij281H8OdFNhCbi2vNJaWQfhJkLJUMf1q7FMFr1Vm1oaLDZZckk3KVKlSpy4lSpUqSSVeGpqVJJcL2kRgwZVIceoED1cDPvQ91bw7pxesILShbrOtwCRvAtO4DZ9Xqzn6cYpqVMka0jULrSQUP9VUWtP1NrYAaw6paJzsULbMCZ7u2eeBwBBvY6JZS6rpbVWUMAVEdwJgYJgkSc5NPSqCJjQdB81Uzyfncp1pABgAfT9T/Ouq0qVFndDheqVKlXF1KlSpUkl//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 name="AutoShape 8" descr="data:image/jpg;base64,/9j/4AAQSkZJRgABAQAAAQABAAD/2wCEAAkGBhISERQUEhQWEhIWFxcZGBgXGRkYHBkeHCQaFB8cFRwfHCYqHB8vGxcbHzAgJycpLC0tGB4xNTAqOCYsLCkBCQoKBQUFDQUFDSkYEhgpKSkpKSkpKSkpKSkpKSkpKSkpKSkpKSkpKSkpKSkpKSkpKSkpKSkpKSkpKSkpKSkpKf/AABEIAHwAigMBIgACEQEDEQH/xAAcAAEAAQUBAQAAAAAAAAAAAAAABQEDBAYHAgj/xABAEAACAQMDAwIDBQMHDQAAAAABAgMABBEFEiEGEzEiQQcUUSMyYXGRQlKBFTM1gqGxsggWY3JzdIOEkpOz0fD/xAAUAQEAAAAAAAAAAAAAAAAAAAAA/8QAFBEBAAAAAAAAAAAAAAAAAAAAAP/aAAwDAQACEQMRAD8A7jSlKBSlKBSlKBXiaZUUsxCqBkkkAAfUk+K918+/EXqS51fUxplo2IVfZjJAZl++8mPKrg4H4H3NB0+7+L+kRtsN2jH6oHcf9QXH6VsGidSWt2pa2mjmUedhyR/rL5H8RXKZPhXo1p24rmXuTMftGabt7Bg+rYPA3YA3fXzWr9ZdFz6FNFe2EzNAzYVsglT5Cvjh0IB58H9DQfSANVqE6M6lW/soblRguPUv7rD0sP1H6YqboFKUoFKUoFKUoFKUoFKUoFKUoKGvl/4f6g8N9qE6/wA7Fa3jofPq9j+pr6gNfK/RaA3Gp5zxZ3jDBxypDjkfiBQQesXs3dAUvldrFuSWdgGZ3P7RJYjJ9uK2uPUXfR7+Jv5oCznRfZGdtj7B7AsM4HAzWbo/QMs38o7ryUG0jRlwPvlozN6ueBgbeOec+2KwRYMmk3zvI0rPBYSAnPpEkjZUDP1Qc0HTP8ntydLb6C4kx+HCH++uniuXf5PP9Fv/ALxJ/hSun7xnGRn6UHqlKUClKUClKUClKUClUJpmgGuffESwU3emnLr3rlYpNsjoHTazYYKwHn3810HNaF8TrbuT6Um5k3XoG5G2sPS3Kn2NBc1LT7bT7lLtGlWOKN/mI1aWUbXB2yFMnABRhu/9VrUXQmjyXAZGvLRrsP2/vRJIJASyRlkI5U/cJzip/qHpxra01V+7JMktocGVy7qUWXIBx93DAj8SawIZWvW0yzdDb9lLe83OQTKsQChYduf2j6skED2OaDEtNBslmuYY59V7pCi4VVbLLgopf7PkFcgEeRUfc9MaR8upebUvl3cQbcNgPESixuvb9JBY7Qfqa2iK4nTWdQ7EKzn5e1yGk7eOHIx6TnJ/KsbrYv8AyZaSGMLPJd2buuNmZCwyG445AGfwoJLpu2sLeNNNijuYhNvYdxZY2fGC57nHOAOBjgVHfDjpS1uNPzLEHczXC9wlu4NsjouJM7gQAOQfatp02a4ku2FzAkaxxq0RBEnqYurkPtGDtAG36HPvUb8Jf6O/5i6/8r0HvozVJVuLmwuHMslsVaOVvvSQuMqX+rA+kn34rcK0TTfX1Fcsv3Y7KFHI/eZi4B/HbW9E0FaVQNTdQVpSlApSlBqPxTVl02eZHkilhQujRuyEHIHOD6hj2OalNK0dDZJEWlKuilmMr7yWAYnfncOfof7Kjfir/RF7/sj/AHiml9N3BhiP8o3QzGnAW3wOB4+yoMP4Tqz2ZmkklllaWZC0kjP6Y3ZFABOBwPIHNW+qLe4vZraW0EDxWVwXYtIylnTMbx4CHGPrz7cVh9A6l8rockpOTG91gtgZbuOq7vblsfrXj4cXSW99d2KzLOjrHdIyuHyzALMMj/SDOPpQZvU/V9vdWFxFFJHvdDFIX7qpCXBUmRu3xjPg4/hUbrM4RNNG+JNRtynaVTJIs8e0I6qyRnhlG7xxgGrVv1Gtq2rh4nkEl8YweBHukSONRK5PoXJ5JBHIrIOivZv0/bu+94pJlYjOM9pvH4DOB+VBc0XULg6ncyqkO+aKJew8kkcgEe4bhviAceo525xxUZr2sS3kbR92Ayx3cczJmciFYtpWMgQ5JYgknA88Zra/inbD+TpZ1O2a2xNC48oykeD9CMqR75qB0LXJ0vdUljtpJyyWkhCsi7SYd20hmGfPt9KDPk66kle1MbW6JIzbB3ZPt3G6MRBuyAvr8559I45rzoUV9pdjIsq2u1GlkMzSuEUOxkO9e2ScFvA88VZ6r0b5i1hSJAkzQzXaBcjE47cwIz4y5I/rGvXVWuLfaYpTlHs5bmQe3oQhVP8AxiP+2aCZ6Qhgt7WW6M3eMpaee4KsgbA5KqRlY1UYUfQeTmr3XMYm06V0kdCI98ckbshBI4b0kZGDnB4qH1CeNtLsLWWQRpdRRI7MwX7NYw74JPk4C/1qj+ntW72gzxMweS1Elu5ByDsICsD7gpt5/Ogm+gdXkngmtLok3dqxhmOSC687JARz6k9xz5PvWf0TYBIpG3yyMZpVzJI8mFR2RQNx4wB+Z981CdbKbC8g1RB9n6YLwD3jYgLIfxVsc/TArZOkWHYYjkGe4II8HMjnIoJylKUCoS8630+J2jlvLeORThlaRAVP0IJ4qaNaRq0WdZt4cL2pbeaR17cR3MhCglihb9rPn2FBg/ELq+zubKW2t7q0dplKFmuYkCDg7jknPjwKzdP+I1olou6e176Iq9oXUJDbcLw+cAHzzUv05pELWsLSRxyOVyzGKIE/wVQP7K0mO7eO+FtOI+3PPutZBDFkqjlJIJPs/O3DA+fHPPARnT/UMcMEFtNJZtEly08jJeQEMCzSqoDMM4dgTngheKluqeprQ3tlcWc9ozW7N3D8zBGHjkGGQAtktwGGcD8a2vrayig0+6lhiijkjhd0YRRnBUZ8FSPasvQtIhe1gZ4o3doo2ZjHHkllDE4C48n6UGgabq1lKupw3VxbRxXsryI3zMD7cqqDcFfIYFQ3uPHNY46rDnTGmmtWks3fusLu3xICphDJl/JB3EHH51NdLo0l1LaS7GltrmUyHswjfCVHaz9nxksORzlDUr8RrdbexaWBI45BJCMrFExId1jIwykeGP8AHFBE9Q9UWmoAQSXdrb2e5TMTcRNJKFO4RqEYhFJHLFs+wHvWHofWkEF7fTl7btXBh2Bbu23L217fqG8AA+eCcVunTWkRNBuliDMXkx3oYkkUBiArhVA8DOfcEVo2r37pqz2yBAhuLRUVoIe1tkRpJFd9mdxC+gZyTxQZ+mfECNrtJJ5bURjvL6bq3PbVzHsGA3qwsZLe+W4zWB8zYW1jfww3lrO9yZlhX5iJRFHJu2qSxGArSOxAyfVxW/69pKLbTNb28DTiN+0GjTBfB2g5H1xUN0A8F1DIXiPdjk2SJPDEskTbVJUlUAYZywOPDY9qCD6b6ttRLF8zLaqkNokKMbm3cBhzISobODtQAjJwDnGaiNT1yIXV+baWz+XvI0UhruBMSL6e5tBOFK/1s+1bnFaqdaa32x9gWiyiPtRY3lzGTnZu8DxnzXj4k6f8vZyXFv24TEudohiIcsyKN25DwATwPcj6UGTJ1rpdzbNHcXVqolQrJGZ43xngjIODxzkVgdC9R6fZWUdvJf2rGMyAN3kOVLsVJ587SPyrZtK6aiSPEixzMSzbmijBwxLBThQOAcZ/CtPhsZhqctk+0oSlzHL2YOIBlWiPo5beQufOOaDotreJKivGyujAFWU5BB9wR5q9XiKEKAFAUDgADAH4AV7oFRWrdNQ3Ekcrb1lj3BHjcowDcMuR5U48GpWqGgt21qsaKiDaqgAD6AcCoz/NWDEedzGOczoWYsVc5JwT7eo+nxzWq9ddU3NtPMsMgASwkmCnt+l1cKG9Qywx+zWDD1bcmW7U3YVY9qxuezjc0Sycrty2GLHI4wuDQdE1fSo7mF4Zc9uQbWCkqSD5GRyM1csLFYYkjTO1FCruJY4HAyT54rnA6sve7DHPKbdxdpbz4EYUjtPIZYmZThW2o3PjJFeNN60vHmgWaYRo0RdjiOPIE5hWXDgnDxgHYDnnI4oOi2+jxJNLOq4llCK7fUJkL/iNWtd6fhvIu1NuMe5WwrFMlTuGSPxwf4CuZaT13qEkT5lQy7Y3RHMcbSrvlWTsPt2qdqKMODhgfqMykHWl06M4ZlkWa0SO3dFVpopRHl2xzuO52yp2r2z+NBv2maSkCsqF23MXZndnYk48k/gAMeOKib7oK0lkllcSF5Widj3HGGi/m2TB9JXkDH1NQXT/AFVOs+y8mBh7bSxzgKscsbMkahyBxIjttOMAhgazuoL24XULaBLpoo7hJmICxnZ2lUjaWU+SWznP4YoNov8ATkmieKTJRxg4JB/gR4Oec1b0zR44A+zcWdt7sxLM7YC5Ynz6VAHsAAK51ovVd/PaxvHOjXTkMsb9rEoXulkwoBj3bAozyCM+M1WbrW87azxuzQNH9pGUTvQGSSWNJMY5ClFVlI8HNBvy9Owi7N36++Y+399tuzzt2+PPP51c13Q4ruFoJtxjbG4KxUnBDAZHOMgVz+Pqy8Jugk6M6XEkUSu0SCQIyZVTt9L7NwDt6CSOKsXfXl2InkDOqm1d4ziIskiR9wi6QrwS2Crr6SHUYyaDqkEQVVUEkAAZJyeOOT7mo49Ow/N/N+vvdvt/fbbs842+PPP51oUvV9yJLZfmcB0maX1W/o29llJbbj7rs23zzjyM11BDkA0FaUpQKoarSgsvbqTkqCfqQK8/Jp+4v6CsilBZa2U+VB/MA1U26nkqCePIHtV2lBYNomMbVx9MDFeuwMg4GRwDgZx9Ku0oMaaxRl2MilPpgY8g+PpkVcMIJyQM/XAzV2lBYW0UchVB/ACqi3HPpHPngf2//e5q9SgsG0Q59K8+eBz781U2y/ujkAHgeB4Bq9SgsfKJ+4v6D8/pV4VWlApSlApSlApSlApSlApSlApSlApSlApSlApSlApSlB//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 name="AutoShape 10" descr="data:image/jpg;base64,/9j/4AAQSkZJRgABAQAAAQABAAD/2wCEAAkGBhISERQUEhQWEhIWFxcZGBgXGRkYHBkeHCQaFB8cFRwfHCYqHB8vGxcbHzAgJycpLC0tGB4xNTAqOCYsLCkBCQoKBQUFDQUFDSkYEhgpKSkpKSkpKSkpKSkpKSkpKSkpKSkpKSkpKSkpKSkpKSkpKSkpKSkpKSkpKSkpKSkpKf/AABEIAHwAigMBIgACEQEDEQH/xAAcAAEAAQUBAQAAAAAAAAAAAAAABQEDBAYHAgj/xABAEAACAQMDAwIDBQMHDQAAAAABAgMABBEFEiEGEzEiQQcUUSMyYXGRQlKBFTM1gqGxsggWY3JzdIOEkpOz0fD/xAAUAQEAAAAAAAAAAAAAAAAAAAAA/8QAFBEBAAAAAAAAAAAAAAAAAAAAAP/aAAwDAQACEQMRAD8A7jSlKBSlKBSlKBXiaZUUsxCqBkkkAAfUk+K918+/EXqS51fUxplo2IVfZjJAZl++8mPKrg4H4H3NB0+7+L+kRtsN2jH6oHcf9QXH6VsGidSWt2pa2mjmUedhyR/rL5H8RXKZPhXo1p24rmXuTMftGabt7Bg+rYPA3YA3fXzWr9ZdFz6FNFe2EzNAzYVsglT5Cvjh0IB58H9DQfSANVqE6M6lW/soblRguPUv7rD0sP1H6YqboFKUoFKUoFKUoFKUoFKUoFKUoKGvl/4f6g8N9qE6/wA7Fa3jofPq9j+pr6gNfK/RaA3Gp5zxZ3jDBxypDjkfiBQQesXs3dAUvldrFuSWdgGZ3P7RJYjJ9uK2uPUXfR7+Jv5oCznRfZGdtj7B7AsM4HAzWbo/QMs38o7ryUG0jRlwPvlozN6ueBgbeOec+2KwRYMmk3zvI0rPBYSAnPpEkjZUDP1Qc0HTP8ntydLb6C4kx+HCH++uniuXf5PP9Fv/ALxJ/hSun7xnGRn6UHqlKUClKUClKUClKUClUJpmgGuffESwU3emnLr3rlYpNsjoHTazYYKwHn3810HNaF8TrbuT6Um5k3XoG5G2sPS3Kn2NBc1LT7bT7lLtGlWOKN/mI1aWUbXB2yFMnABRhu/9VrUXQmjyXAZGvLRrsP2/vRJIJASyRlkI5U/cJzip/qHpxra01V+7JMktocGVy7qUWXIBx93DAj8SawIZWvW0yzdDb9lLe83OQTKsQChYduf2j6skED2OaDEtNBslmuYY59V7pCi4VVbLLgopf7PkFcgEeRUfc9MaR8upebUvl3cQbcNgPESixuvb9JBY7Qfqa2iK4nTWdQ7EKzn5e1yGk7eOHIx6TnJ/KsbrYv8AyZaSGMLPJd2buuNmZCwyG445AGfwoJLpu2sLeNNNijuYhNvYdxZY2fGC57nHOAOBjgVHfDjpS1uNPzLEHczXC9wlu4NsjouJM7gQAOQfatp02a4ku2FzAkaxxq0RBEnqYurkPtGDtAG36HPvUb8Jf6O/5i6/8r0HvozVJVuLmwuHMslsVaOVvvSQuMqX+rA+kn34rcK0TTfX1Fcsv3Y7KFHI/eZi4B/HbW9E0FaVQNTdQVpSlApSlBqPxTVl02eZHkilhQujRuyEHIHOD6hj2OalNK0dDZJEWlKuilmMr7yWAYnfncOfof7Kjfir/RF7/sj/AHiml9N3BhiP8o3QzGnAW3wOB4+yoMP4Tqz2ZmkklllaWZC0kjP6Y3ZFABOBwPIHNW+qLe4vZraW0EDxWVwXYtIylnTMbx4CHGPrz7cVh9A6l8rockpOTG91gtgZbuOq7vblsfrXj4cXSW99d2KzLOjrHdIyuHyzALMMj/SDOPpQZvU/V9vdWFxFFJHvdDFIX7qpCXBUmRu3xjPg4/hUbrM4RNNG+JNRtynaVTJIs8e0I6qyRnhlG7xxgGrVv1Gtq2rh4nkEl8YweBHukSONRK5PoXJ5JBHIrIOivZv0/bu+94pJlYjOM9pvH4DOB+VBc0XULg6ncyqkO+aKJew8kkcgEe4bhviAceo525xxUZr2sS3kbR92Ayx3cczJmciFYtpWMgQ5JYgknA88Zra/inbD+TpZ1O2a2xNC48oykeD9CMqR75qB0LXJ0vdUljtpJyyWkhCsi7SYd20hmGfPt9KDPk66kle1MbW6JIzbB3ZPt3G6MRBuyAvr8559I45rzoUV9pdjIsq2u1GlkMzSuEUOxkO9e2ScFvA88VZ6r0b5i1hSJAkzQzXaBcjE47cwIz4y5I/rGvXVWuLfaYpTlHs5bmQe3oQhVP8AxiP+2aCZ6Qhgt7WW6M3eMpaee4KsgbA5KqRlY1UYUfQeTmr3XMYm06V0kdCI98ckbshBI4b0kZGDnB4qH1CeNtLsLWWQRpdRRI7MwX7NYw74JPk4C/1qj+ntW72gzxMweS1Elu5ByDsICsD7gpt5/Ogm+gdXkngmtLok3dqxhmOSC687JARz6k9xz5PvWf0TYBIpG3yyMZpVzJI8mFR2RQNx4wB+Z981CdbKbC8g1RB9n6YLwD3jYgLIfxVsc/TArZOkWHYYjkGe4II8HMjnIoJylKUCoS8630+J2jlvLeORThlaRAVP0IJ4qaNaRq0WdZt4cL2pbeaR17cR3MhCglihb9rPn2FBg/ELq+zubKW2t7q0dplKFmuYkCDg7jknPjwKzdP+I1olou6e176Iq9oXUJDbcLw+cAHzzUv05pELWsLSRxyOVyzGKIE/wVQP7K0mO7eO+FtOI+3PPutZBDFkqjlJIJPs/O3DA+fHPPARnT/UMcMEFtNJZtEly08jJeQEMCzSqoDMM4dgTngheKluqeprQ3tlcWc9ozW7N3D8zBGHjkGGQAtktwGGcD8a2vrayig0+6lhiijkjhd0YRRnBUZ8FSPasvQtIhe1gZ4o3doo2ZjHHkllDE4C48n6UGgabq1lKupw3VxbRxXsryI3zMD7cqqDcFfIYFQ3uPHNY46rDnTGmmtWks3fusLu3xICphDJl/JB3EHH51NdLo0l1LaS7GltrmUyHswjfCVHaz9nxksORzlDUr8RrdbexaWBI45BJCMrFExId1jIwykeGP8AHFBE9Q9UWmoAQSXdrb2e5TMTcRNJKFO4RqEYhFJHLFs+wHvWHofWkEF7fTl7btXBh2Bbu23L217fqG8AA+eCcVunTWkRNBuliDMXkx3oYkkUBiArhVA8DOfcEVo2r37pqz2yBAhuLRUVoIe1tkRpJFd9mdxC+gZyTxQZ+mfECNrtJJ5bURjvL6bq3PbVzHsGA3qwsZLe+W4zWB8zYW1jfww3lrO9yZlhX5iJRFHJu2qSxGArSOxAyfVxW/69pKLbTNb28DTiN+0GjTBfB2g5H1xUN0A8F1DIXiPdjk2SJPDEskTbVJUlUAYZywOPDY9qCD6b6ttRLF8zLaqkNokKMbm3cBhzISobODtQAjJwDnGaiNT1yIXV+baWz+XvI0UhruBMSL6e5tBOFK/1s+1bnFaqdaa32x9gWiyiPtRY3lzGTnZu8DxnzXj4k6f8vZyXFv24TEudohiIcsyKN25DwATwPcj6UGTJ1rpdzbNHcXVqolQrJGZ43xngjIODxzkVgdC9R6fZWUdvJf2rGMyAN3kOVLsVJ587SPyrZtK6aiSPEixzMSzbmijBwxLBThQOAcZ/CtPhsZhqctk+0oSlzHL2YOIBlWiPo5beQufOOaDotreJKivGyujAFWU5BB9wR5q9XiKEKAFAUDgADAH4AV7oFRWrdNQ3Ekcrb1lj3BHjcowDcMuR5U48GpWqGgt21qsaKiDaqgAD6AcCoz/NWDEedzGOczoWYsVc5JwT7eo+nxzWq9ddU3NtPMsMgASwkmCnt+l1cKG9Qywx+zWDD1bcmW7U3YVY9qxuezjc0Sycrty2GLHI4wuDQdE1fSo7mF4Zc9uQbWCkqSD5GRyM1csLFYYkjTO1FCruJY4HAyT54rnA6sve7DHPKbdxdpbz4EYUjtPIZYmZThW2o3PjJFeNN60vHmgWaYRo0RdjiOPIE5hWXDgnDxgHYDnnI4oOi2+jxJNLOq4llCK7fUJkL/iNWtd6fhvIu1NuMe5WwrFMlTuGSPxwf4CuZaT13qEkT5lQy7Y3RHMcbSrvlWTsPt2qdqKMODhgfqMykHWl06M4ZlkWa0SO3dFVpopRHl2xzuO52yp2r2z+NBv2maSkCsqF23MXZndnYk48k/gAMeOKib7oK0lkllcSF5Widj3HGGi/m2TB9JXkDH1NQXT/AFVOs+y8mBh7bSxzgKscsbMkahyBxIjttOMAhgazuoL24XULaBLpoo7hJmICxnZ2lUjaWU+SWznP4YoNov8ATkmieKTJRxg4JB/gR4Oec1b0zR44A+zcWdt7sxLM7YC5Ynz6VAHsAAK51ovVd/PaxvHOjXTkMsb9rEoXulkwoBj3bAozyCM+M1WbrW87azxuzQNH9pGUTvQGSSWNJMY5ClFVlI8HNBvy9Owi7N36++Y+399tuzzt2+PPP51c13Q4ruFoJtxjbG4KxUnBDAZHOMgVz+Pqy8Jugk6M6XEkUSu0SCQIyZVTt9L7NwDt6CSOKsXfXl2InkDOqm1d4ziIskiR9wi6QrwS2Crr6SHUYyaDqkEQVVUEkAAZJyeOOT7mo49Ow/N/N+vvdvt/fbbs842+PPP51oUvV9yJLZfmcB0maX1W/o29llJbbj7rs23zzjyM11BDkA0FaUpQKoarSgsvbqTkqCfqQK8/Jp+4v6CsilBZa2U+VB/MA1U26nkqCePIHtV2lBYNomMbVx9MDFeuwMg4GRwDgZx9Ku0oMaaxRl2MilPpgY8g+PpkVcMIJyQM/XAzV2lBYW0UchVB/ACqi3HPpHPngf2//e5q9SgsG0Q59K8+eBz781U2y/ujkAHgeB4Bq9SgsfKJ+4v6D8/pV4VWlApSlApSlApSlApSlApSlApSlApSlApSlApSlApSlB//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036" name="Picture 12" descr="http://alumni.fhu.edu/photos/images/441/FHU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482262"/>
            <a:ext cx="1444625" cy="13026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4" descr="data:image/jpg;base64,/9j/4AAQSkZJRgABAQAAAQABAAD/2wCEAAkGBhQQEBASEhQRFRQVFBsVEhgXFRIXFRIfFRQgGBYVFxQYHCYgFxsjGRUWIC8gJCcrLCwsFR49NTAqNSYtLCkBCQoKDgwOGg8PGi8kHCQsMiwvNTA2LjA0LyotLTQ1LywvLi8qLS4uKy01LCwuMC8pLC0wNS8sKSwsKSwsLCwsKv/AABEIAHgAwwMBIgACEQEDEQH/xAAbAAEAAgMBAQAAAAAAAAAAAAAAAQUCBAYHA//EAEQQAAIBAgQDAwgFCQcFAAAAAAECAwARBAUSIQYTMUFRYQcUFSIyUnHRQoGRkqEkMzVicnOys9IlQ3STorHBNFNjgsL/xAAaAQEBAQEBAQEAAAAAAAAAAAAAAQIDBQQG/8QALhEAAgECBAQEBgMBAAAAAAAAAAECAxESIVGRMUHS4SJhcfAEEzKBocFCUtEF/9oADAMBAAIRAxEAPwD2+lTalqAilTalqAilTalqAilTalqAilTalqAilTXzlnVBdiFHiQKjaSuwlczpVVJnYd1jhGski5+iovufHarUVypV4Vb4HexudOULYhSptS1djBFKm1LUBFKm1LUBFKm1LUBFKm1LUBFKm1TQClKUApSlAKUpQClKUApSlAaWaY3lRlgLnoo7ydgK5zkGSS0haSU/RUgBf2n6L8BXQ5zCzRnQLuN17x2EjxsT9tcxhMLMrXRZAw7dJHx67V+Z/wCtOXz4RcXKPln65c365L7nqfBpfLbTSfv8HVZfgVjUAKoJ62ub/WdzW5VVg4sQbGR1HgFBJ+J7KtBXu/DNOCUYuK0dl+EefVXizdyaUpX0nMUpSgFKUoBSlKAUpSgFKUoBSlKAUpSgFKUoBSlKAVDC9TSgPKOMeG8fhXeaPNGiwtxbnTSgxljbRdUbUL9D138L1QcnMdSp6YXUy6wvMxYbT75Xk3VdjubV3flp/RMv72L+YKq8aP7cxXjk5r1aNRumm0ufJcreXmVMq+FshzDGSKfSzvACDI0UmI1EG9hGXjVTexFwTavX4ItKhdyAAASSSbC25O5PjXKeSb9DYH9hv5jV19fH8TNym1pkQUpSvmApSlAKUpQClKUApSlAKUpQClUvE3EnmELTvFLJEovI0ZjulzYEqzC437Knh7P2xkayiCWKJ11RtI0V3B6HQjEgEb71rA8OLkC5pQVUcR56cFE05hkljRS0nLKakA7dLEah8D2VEm3ZAt6VTcM8QnHQrOsMkcTi8ZkMepxci+lCdI27TWxneaNhomlETyqgLOEZAwCrckByA3TperhaeHmCxpXJZbxvLioExOHwU8kLAkHmYdZDpJBtGX3NwbC4vVvw7xLDj4ubAxIBKurDS8bDqjod1IqypyjxQLalVOfcQLhFjurvJK4igjS2uVjvYXIAAAJLHYAVT5nxpPg4mmxWBlESi7NDNFNo8XX1CB4i9FCUuAPl5W8vknyuWOGN5HLxkKgLMbOCbAdwquxOVTHOJpRFJy2yoxh9J067+xf3vCu/w0wdFcXsyhhfruLj/eqviDiaLBiMOHeSVtMMMY1SzHuVbjYdrEgDtNdYVZJYEtfzb/AV3kwwckOVYOOVHjdVYMrAhh65O4PSuqrlpuI8bGpkfLXKAEkR4mF5QB/47AMfAMfrq14az9Mfho8TGHVHvYOAGGlipBAJ7Qe2sVFJtzfNgtKVUcR8TwYCMSTsRqOmNVBaSVj0VEG7Gq9M/wAcy61y6y9Qr4qJJSPFApVT4FqyoSav2B09KouHuLosY0kYEkU8RtNBKNMsfjYbMp94EirfGSOqMY1DsPZUtpDeGqxt9lRxadmD7Uri8i8ohxWN8z81kjkUM0haWMqAp0lkK/nBq2Fqu+Kc/OBwzTiPmhSAyhwrEE29W4Oprn2a06UlJRazYLmlUHCHEzZhAMRyTFE1+VqkVnexIJKqLKLg9pqwzjGSRRM8UQlZQSU16CQBc6SVIv4G3xrLi1LC+IN+lcZkPG+Jx2H85w+CBjJKqGxSK7aTY+roIG9+pq24a4uix3NVRJHLC2ieGQBZIj4gEgg2NiDatSpSje64AvaUpXMHL+U79EY/91/9Ctzgc/2bgP8ADR/wCqvypZhGmWYuNnUPJFpjW/rOdQ2VeprW4T42wUOXYNJMRGrRwIjqdWpSqgEabXvevqUW6GS/l+incXqi47/RmP8A8NJ/Aar+GOJjmWLmkhLrhYFEa6lK8+R/WZ7HcKqgAD9cnurY8oeYxx5di1d1VpIHSNSfWkZlsFVerG5HQVzhBxqRT43QQ8mv6Jy/9wv/ADVtxCPyTE/uJP5Zrn/JZmUb5ZhIlYcyKILKnR0IJ9pTuPjVvxZmUcGEnMrqmqJ1W53YlCAqr1YnuFWafzmvP9kOO8mXE0WHyjDK64gsofZMPiH13cn1CqkN1763/Jtkc8cmYYuaNoRi5uZHC1taAFjqcDox19P1ax8juYIctgw+oCaPXzIz6rrdyQdB3sQRv0rvBXSvPDOpFLi/2DkvKBwvNjEw8uFcJicNJzYbmyttYqTba9h127D1qgw3lOMZ80zjCvh2cFGexMMgIsxI3spBPQsKv+L87kwOJweICzSQPrhxCRq76AQHSYKo6qQwPeG8K1uK+IsvxeBlTmRYgyIRDFGQ8zOQeXoiHrq2q25At20p/TFTjdcmuK9+YOvwUSrFGsfsKgVN7+qFsvrdu1t687yOY4jifHtJv5vhxHCD9EErqI+OpvvV2PBeWyYbL8HDN+cjhVX7bG3s38On1VyfFeUz4DMkzbDRvNGycvGxILvawHMVe3ZVPxXx2lG2Kcb5tNL35g9GrRyrK0w6yKl9LyvLbaymQ6mAt2arn66oIvKnl7qNMzs56RLDM01/d5YW96sch84leTET6olcBYMOdN41BvzJSP71u4GygAbm9cHCUV4sgcd/1XFTLJuuEw+qFT0DFVJYDvvIT/6jur04VwHF3D8+HzCDNsIhlKry8VCvtyJ01R+8wHZ+qtXKeUXAFNRxCIR7SSBklU+6YiNV/qrvVTmouGasl6MHL+UH8lzjJsVHs8snIlt/eKXVbHv2kP2Dur0tmsCT2b/ZXnuGy2XNs0gx0kbxYPCj8lWRSsk73vzTGd1W4BF7H1R3m3VcV52mGw0pYnW0biJVV2d20kKAqgnqRUq+LBDmlnvw+wPOsfGcJh8nzhLnlnTibfSixMjNf6uYfvCu7zALjMZBCLNFAnnEp7C0qtHh1+6ZX+pO+tPJsPDjsnXB7j8kWGRWVleNhHpF1YCxDLf6qngHAtg8tSTFFhKyiScuN10qERCLdFjRFA8K3UndXf1JtL0ft/gHy8kPq5YsR6wTzQt4FJT/AMEV12O/NyfsN/Ca8/4BzhY8XmcbLMkU2LM2FZ4ZlSTWLPpZlsNwp363rt86zBIYXZydwQAFZmY6TYBVBJNc66fzX557g8/8k+byQ5XEq4XEygySWaPkFTeTodUilbeI7K2OAoi2a5pPOVixL2U4bfWiAjTIWtZwQF3W43NfDyYZ/DgcuSHFc2CQSOSskM6+01xYlLHavrhOZj8+ixkMUqYWCExtK6NGJyQ2yBwCy3Yb2+ifCvpqfXUysnfPXPh9ynpN6mopXnENbEY1IyNbAE9OtfP0xD/3B+NbtqWrjKNW/hkrej6kbThbNPfsaXpiL3x+Pyp6Xi98fj8q3bUtWcNb+y2fUW8NHv2NL0vF74/1fKp9Lxe+Psb5VnmGYx4eNpZXCIttTMdhc23PZubVHpKPmJFrHMdC6rvcqpALfAEj7aqjW1Wz6heno9+xh6Xi9/8ABvlU+mIvfH2N8qYrNYopIo5HVWlOmIMbaz7qnoT4XvWWGzOOSSWNHDPEQJFF7oWFwDt2jerhrarZ9QvT0e/Yx9LRe/8Ag3yrAZlCCTqFz1Olrn67V9FzSMzGAOOaqhym+oKTYN8L1EuaxLMkDOoldSyJvqYL7RHw7amGtqtn1C8NHv2AzeL3vwb5U9LRe9+DfKssFmMcwcxuG0OY2tfZlNmX4g1qtxNhwWHNW6yiF/asrsQFRjawYll2PeO+rgr6rZ9QvDR79j7jM4gb6t+31W3/AAqfS0Xvf6X+VZ5hmMeHjaWZwka7szXsvZc929RgsyjmLiNwxQ6XG4KG17Mp3GxB8QamGta91s+oXho9+xj6Wi94/df5VBzOK9779+l7/wC1Y5lnsOHNpZAtkLnZjpVdi7WB0qD2natnzhdGu9106rjcEWvcW67VcFbVbPqF4aPfsfH0rH7x+6/yp6Vj94/df5Vnl+YR4iJJYmDxuLowvZhe1xeq5OMMIxAE6G5UDZ7HXIY1N7WsXBUHoSKvy62q2fULw0e/Y3vSsfefuSfKnpWPvb7kn9NY5jm8WH0GV9GtwiXDHUzeytwOpOwHbWcGZxvLLCrXkjtzFs3qahdbm1txvUw1rXutn1C8NHv2HpSPvf7kn9NPSifr/wCXJ/TW3aptTDV/stn1C8NHv2NP0pH+v/ly/wBNZQ45XNhqv4o4/Eitq1Raqo1L5tbdyNw5J79iaUpXUwKVF6XoCaVF6XoCk43yx8Tl+KhiF5HT1BcDUQwa1z2m1qYHFtiMQsgimjRI3VjKhQlnZSFCnc2Cm56bi16u70rePw4feYOf4owYnbDQvHI8Tu3N0g2QctgjluqkOVIYbg2O1qy4Yws8ZxC4i7MHVVluLYhVjAWUqPZfsYdLqSNjV7U0xu1gUEcL+lXfQ/L80VA9vULCZnK379LCsuKsvkZYJ4F1T4eUPGtwOYrepLHc9LoxO/aq1e0vTG7pg1MswPJiRLkkbsx+kzG7N9bEmuRgglinxkpixbasYzwxIFEWID4eOINITsFDITc9LXsa7m9RSM2r+YKDjnCyS5bi440Z5HiKqq9STbYXtXy4fwkkWMxbSpI5n0PHOQANCAhIHQW0Ohd+z1tV732HSUoptRw++X+A5LirBO0/MjTEpKsBEM8Olwx1E+bzQtsyXswvtu2610eDLiCPmKokES61T2Q2n1lTwvsK2qVHK6SBScE4V4svwkcqMjpGFdWtcEd9javhDl7elJXMR5JwccStZdBZJ5HKgeAdeyujpVxu7eoNLOMCk0Escil1ZCCo6ntGk9jAgEHsIFaXCGGkTBw89WGIZQ2I1W1NJYBiSDY9B02tarq9L1m+WEE0qL0vUBNKi9L0BNKi9KAilKUApSlAKUpQClKUApSlAKUpQClKUApSlAKUpQClKUApSlAKUpQClKUB/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 name="AutoShape 16" descr="data:image/jpg;base64,/9j/4AAQSkZJRgABAQAAAQABAAD/2wCEAAkGBhQQEBASEhQRFRQVFBsVEhgXFRIXFRIfFRQgGBYVFxQYHCYgFxsjGRUWIC8gJCcrLCwsFR49NTAqNSYtLCkBCQoKDgwOGg8PGi8kHCQsMiwvNTA2LjA0LyotLTQ1LywvLi8qLS4uKy01LCwuMC8pLC0wNS8sKSwsKSwsLCwsKv/AABEIAHgAwwMBIgACEQEDEQH/xAAbAAEAAgMBAQAAAAAAAAAAAAAAAQUCBAYHA//EAEQQAAIBAgQDAwgFCQcFAAAAAAECAwARBAUSIQYTMUFRYQcUFSIyUnHRQoGRkqEkMzVicnOys9IlQ3STorHBNFNjgsL/xAAaAQEBAQEBAQEAAAAAAAAAAAAAAQIDBQQG/8QALhEAAgECBAQEBgMBAAAAAAAAAAECAxESIVGRMUHS4SJhcfAEEzKBocFCUtEF/9oADAMBAAIRAxEAPwD2+lTalqAilTalqAilTalqAilTalqAilTalqAilTXzlnVBdiFHiQKjaSuwlczpVVJnYd1jhGski5+iovufHarUVypV4Vb4HexudOULYhSptS1djBFKm1LUBFKm1LUBFKm1LUBFKm1LUBFKm1TQClKUApSlAKUpQClKUApSlAaWaY3lRlgLnoo7ydgK5zkGSS0haSU/RUgBf2n6L8BXQ5zCzRnQLuN17x2EjxsT9tcxhMLMrXRZAw7dJHx67V+Z/wCtOXz4RcXKPln65c365L7nqfBpfLbTSfv8HVZfgVjUAKoJ62ub/WdzW5VVg4sQbGR1HgFBJ+J7KtBXu/DNOCUYuK0dl+EefVXizdyaUpX0nMUpSgFKUoBSlKAUpSgFKUoBSlKAUpSgFKUoBSlKAVDC9TSgPKOMeG8fhXeaPNGiwtxbnTSgxljbRdUbUL9D138L1QcnMdSp6YXUy6wvMxYbT75Xk3VdjubV3flp/RMv72L+YKq8aP7cxXjk5r1aNRumm0ufJcreXmVMq+FshzDGSKfSzvACDI0UmI1EG9hGXjVTexFwTavX4ItKhdyAAASSSbC25O5PjXKeSb9DYH9hv5jV19fH8TNym1pkQUpSvmApSlAKUpQClKUApSlAKUpQClUvE3EnmELTvFLJEovI0ZjulzYEqzC437Knh7P2xkayiCWKJ11RtI0V3B6HQjEgEb71rA8OLkC5pQVUcR56cFE05hkljRS0nLKakA7dLEah8D2VEm3ZAt6VTcM8QnHQrOsMkcTi8ZkMepxci+lCdI27TWxneaNhomlETyqgLOEZAwCrckByA3TperhaeHmCxpXJZbxvLioExOHwU8kLAkHmYdZDpJBtGX3NwbC4vVvw7xLDj4ubAxIBKurDS8bDqjod1IqypyjxQLalVOfcQLhFjurvJK4igjS2uVjvYXIAAAJLHYAVT5nxpPg4mmxWBlESi7NDNFNo8XX1CB4i9FCUuAPl5W8vknyuWOGN5HLxkKgLMbOCbAdwquxOVTHOJpRFJy2yoxh9J067+xf3vCu/w0wdFcXsyhhfruLj/eqviDiaLBiMOHeSVtMMMY1SzHuVbjYdrEgDtNdYVZJYEtfzb/AV3kwwckOVYOOVHjdVYMrAhh65O4PSuqrlpuI8bGpkfLXKAEkR4mF5QB/47AMfAMfrq14az9Mfho8TGHVHvYOAGGlipBAJ7Qe2sVFJtzfNgtKVUcR8TwYCMSTsRqOmNVBaSVj0VEG7Gq9M/wAcy61y6y9Qr4qJJSPFApVT4FqyoSav2B09KouHuLosY0kYEkU8RtNBKNMsfjYbMp94EirfGSOqMY1DsPZUtpDeGqxt9lRxadmD7Uri8i8ohxWN8z81kjkUM0haWMqAp0lkK/nBq2Fqu+Kc/OBwzTiPmhSAyhwrEE29W4Oprn2a06UlJRazYLmlUHCHEzZhAMRyTFE1+VqkVnexIJKqLKLg9pqwzjGSRRM8UQlZQSU16CQBc6SVIv4G3xrLi1LC+IN+lcZkPG+Jx2H85w+CBjJKqGxSK7aTY+roIG9+pq24a4uix3NVRJHLC2ieGQBZIj4gEgg2NiDatSpSje64AvaUpXMHL+U79EY/91/9Ctzgc/2bgP8ADR/wCqvypZhGmWYuNnUPJFpjW/rOdQ2VeprW4T42wUOXYNJMRGrRwIjqdWpSqgEabXvevqUW6GS/l+incXqi47/RmP8A8NJ/Aar+GOJjmWLmkhLrhYFEa6lK8+R/WZ7HcKqgAD9cnurY8oeYxx5di1d1VpIHSNSfWkZlsFVerG5HQVzhBxqRT43QQ8mv6Jy/9wv/ADVtxCPyTE/uJP5Zrn/JZmUb5ZhIlYcyKILKnR0IJ9pTuPjVvxZmUcGEnMrqmqJ1W53YlCAqr1YnuFWafzmvP9kOO8mXE0WHyjDK64gsofZMPiH13cn1CqkN1763/Jtkc8cmYYuaNoRi5uZHC1taAFjqcDox19P1ax8juYIctgw+oCaPXzIz6rrdyQdB3sQRv0rvBXSvPDOpFLi/2DkvKBwvNjEw8uFcJicNJzYbmyttYqTba9h127D1qgw3lOMZ80zjCvh2cFGexMMgIsxI3spBPQsKv+L87kwOJweICzSQPrhxCRq76AQHSYKo6qQwPeG8K1uK+IsvxeBlTmRYgyIRDFGQ8zOQeXoiHrq2q25At20p/TFTjdcmuK9+YOvwUSrFGsfsKgVN7+qFsvrdu1t687yOY4jifHtJv5vhxHCD9EErqI+OpvvV2PBeWyYbL8HDN+cjhVX7bG3s38On1VyfFeUz4DMkzbDRvNGycvGxILvawHMVe3ZVPxXx2lG2Kcb5tNL35g9GrRyrK0w6yKl9LyvLbaymQ6mAt2arn66oIvKnl7qNMzs56RLDM01/d5YW96sch84leTET6olcBYMOdN41BvzJSP71u4GygAbm9cHCUV4sgcd/1XFTLJuuEw+qFT0DFVJYDvvIT/6jur04VwHF3D8+HzCDNsIhlKry8VCvtyJ01R+8wHZ+qtXKeUXAFNRxCIR7SSBklU+6YiNV/qrvVTmouGasl6MHL+UH8lzjJsVHs8snIlt/eKXVbHv2kP2Dur0tmsCT2b/ZXnuGy2XNs0gx0kbxYPCj8lWRSsk73vzTGd1W4BF7H1R3m3VcV52mGw0pYnW0biJVV2d20kKAqgnqRUq+LBDmlnvw+wPOsfGcJh8nzhLnlnTibfSixMjNf6uYfvCu7zALjMZBCLNFAnnEp7C0qtHh1+6ZX+pO+tPJsPDjsnXB7j8kWGRWVleNhHpF1YCxDLf6qngHAtg8tSTFFhKyiScuN10qERCLdFjRFA8K3UndXf1JtL0ft/gHy8kPq5YsR6wTzQt4FJT/AMEV12O/NyfsN/Ca8/4BzhY8XmcbLMkU2LM2FZ4ZlSTWLPpZlsNwp363rt86zBIYXZydwQAFZmY6TYBVBJNc66fzX557g8/8k+byQ5XEq4XEygySWaPkFTeTodUilbeI7K2OAoi2a5pPOVixL2U4bfWiAjTIWtZwQF3W43NfDyYZ/DgcuSHFc2CQSOSskM6+01xYlLHavrhOZj8+ixkMUqYWCExtK6NGJyQ2yBwCy3Yb2+ifCvpqfXUysnfPXPh9ynpN6mopXnENbEY1IyNbAE9OtfP0xD/3B+NbtqWrjKNW/hkrej6kbThbNPfsaXpiL3x+Pyp6Xi98fj8q3bUtWcNb+y2fUW8NHv2NL0vF74/1fKp9Lxe+Psb5VnmGYx4eNpZXCIttTMdhc23PZubVHpKPmJFrHMdC6rvcqpALfAEj7aqjW1Wz6heno9+xh6Xi9/8ABvlU+mIvfH2N8qYrNYopIo5HVWlOmIMbaz7qnoT4XvWWGzOOSSWNHDPEQJFF7oWFwDt2jerhrarZ9QvT0e/Yx9LRe/8Ag3yrAZlCCTqFz1Olrn67V9FzSMzGAOOaqhym+oKTYN8L1EuaxLMkDOoldSyJvqYL7RHw7amGtqtn1C8NHv2AzeL3vwb5U9LRe9+DfKssFmMcwcxuG0OY2tfZlNmX4g1qtxNhwWHNW6yiF/asrsQFRjawYll2PeO+rgr6rZ9QvDR79j7jM4gb6t+31W3/AAqfS0Xvf6X+VZ5hmMeHjaWZwka7szXsvZc929RgsyjmLiNwxQ6XG4KG17Mp3GxB8QamGta91s+oXho9+xj6Wi94/df5VBzOK9779+l7/wC1Y5lnsOHNpZAtkLnZjpVdi7WB0qD2natnzhdGu9106rjcEWvcW67VcFbVbPqF4aPfsfH0rH7x+6/yp6Vj94/df5Vnl+YR4iJJYmDxuLowvZhe1xeq5OMMIxAE6G5UDZ7HXIY1N7WsXBUHoSKvy62q2fULw0e/Y3vSsfefuSfKnpWPvb7kn9NY5jm8WH0GV9GtwiXDHUzeytwOpOwHbWcGZxvLLCrXkjtzFs3qahdbm1txvUw1rXutn1C8NHv2HpSPvf7kn9NPSifr/wCXJ/TW3aptTDV/stn1C8NHv2NP0pH+v/ly/wBNZQ45XNhqv4o4/Eitq1Raqo1L5tbdyNw5J79iaUpXUwKVF6XoCaVF6XoCk43yx8Tl+KhiF5HT1BcDUQwa1z2m1qYHFtiMQsgimjRI3VjKhQlnZSFCnc2Cm56bi16u70rePw4feYOf4owYnbDQvHI8Tu3N0g2QctgjluqkOVIYbg2O1qy4Yws8ZxC4i7MHVVluLYhVjAWUqPZfsYdLqSNjV7U0xu1gUEcL+lXfQ/L80VA9vULCZnK379LCsuKsvkZYJ4F1T4eUPGtwOYrepLHc9LoxO/aq1e0vTG7pg1MswPJiRLkkbsx+kzG7N9bEmuRgglinxkpixbasYzwxIFEWID4eOINITsFDITc9LXsa7m9RSM2r+YKDjnCyS5bi440Z5HiKqq9STbYXtXy4fwkkWMxbSpI5n0PHOQANCAhIHQW0Ohd+z1tV732HSUoptRw++X+A5LirBO0/MjTEpKsBEM8Olwx1E+bzQtsyXswvtu2610eDLiCPmKokES61T2Q2n1lTwvsK2qVHK6SBScE4V4svwkcqMjpGFdWtcEd9javhDl7elJXMR5JwccStZdBZJ5HKgeAdeyujpVxu7eoNLOMCk0Escil1ZCCo6ntGk9jAgEHsIFaXCGGkTBw89WGIZQ2I1W1NJYBiSDY9B02tarq9L1m+WEE0qL0vUBNKi9L0BNKi9KAilKUApSlAKUpQClKUApSlAKUpQClKUApSlAKUpQClKUApSlAKUpQClKUB/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1042" name="Picture 18" descr="http://www.pinecastlechurch.com/images/logo_dl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64" y="3124200"/>
            <a:ext cx="1901825" cy="11691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bilene Christian 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 y="4648200"/>
            <a:ext cx="1152525"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arding Univers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650" y="1743070"/>
            <a:ext cx="2286000"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www.rwandans4water.org/wp-content/uploads/2010/04/OklahomaChristianUniversity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708777"/>
            <a:ext cx="1714500" cy="12858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5410200" y="312738"/>
            <a:ext cx="76200" cy="61642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6164" y="292884"/>
            <a:ext cx="4568825" cy="954107"/>
          </a:xfrm>
          <a:prstGeom prst="rect">
            <a:avLst/>
          </a:prstGeom>
          <a:noFill/>
        </p:spPr>
        <p:txBody>
          <a:bodyPr wrap="square" rtlCol="0">
            <a:spAutoFit/>
          </a:bodyPr>
          <a:lstStyle/>
          <a:p>
            <a:pPr algn="ctr"/>
            <a:r>
              <a:rPr lang="en-US" sz="2800" b="1" dirty="0">
                <a:solidFill>
                  <a:srgbClr val="FFFFFF"/>
                </a:solidFill>
                <a:effectLst>
                  <a:outerShdw blurRad="38100" dist="38100" dir="2700000" algn="tl">
                    <a:srgbClr val="000000">
                      <a:alpha val="43137"/>
                    </a:srgbClr>
                  </a:outerShdw>
                </a:effectLst>
                <a:latin typeface="Arial Narrow" pitchFamily="34" charset="0"/>
              </a:rPr>
              <a:t>Colleges Accepting Church Contributions</a:t>
            </a:r>
          </a:p>
        </p:txBody>
      </p:sp>
      <p:sp>
        <p:nvSpPr>
          <p:cNvPr id="8" name="TextBox 7"/>
          <p:cNvSpPr txBox="1"/>
          <p:nvPr/>
        </p:nvSpPr>
        <p:spPr>
          <a:xfrm>
            <a:off x="5675086" y="4917760"/>
            <a:ext cx="3048000" cy="1200329"/>
          </a:xfrm>
          <a:prstGeom prst="rect">
            <a:avLst/>
          </a:prstGeom>
          <a:noFill/>
        </p:spPr>
        <p:txBody>
          <a:bodyPr wrap="square" rtlCol="0">
            <a:spAutoFit/>
          </a:bodyPr>
          <a:lstStyle/>
          <a:p>
            <a:pPr algn="ctr"/>
            <a:r>
              <a:rPr lang="en-US" dirty="0">
                <a:solidFill>
                  <a:srgbClr val="FFFF00"/>
                </a:solidFill>
              </a:rPr>
              <a:t>Board Meeting: Spring 1956</a:t>
            </a:r>
          </a:p>
          <a:p>
            <a:pPr algn="ctr"/>
            <a:r>
              <a:rPr lang="en-US" dirty="0">
                <a:solidFill>
                  <a:srgbClr val="FFFF00"/>
                </a:solidFill>
              </a:rPr>
              <a:t>Cope  being pressured said:</a:t>
            </a:r>
          </a:p>
          <a:p>
            <a:pPr algn="ctr"/>
            <a:r>
              <a:rPr lang="en-US" dirty="0">
                <a:solidFill>
                  <a:srgbClr val="FFFF00"/>
                </a:solidFill>
              </a:rPr>
              <a:t>“My soul is not for sale, nor is this college.”</a:t>
            </a:r>
          </a:p>
        </p:txBody>
      </p:sp>
      <p:grpSp>
        <p:nvGrpSpPr>
          <p:cNvPr id="10" name="Group 9"/>
          <p:cNvGrpSpPr/>
          <p:nvPr/>
        </p:nvGrpSpPr>
        <p:grpSpPr>
          <a:xfrm>
            <a:off x="5413375" y="304800"/>
            <a:ext cx="3730625" cy="4423577"/>
            <a:chOff x="5413375" y="304800"/>
            <a:chExt cx="3730625" cy="4423577"/>
          </a:xfrm>
        </p:grpSpPr>
        <p:pic>
          <p:nvPicPr>
            <p:cNvPr id="1030" name="Picture 6" descr="&quot;Education Above &amp; Beyond&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6187" y="1743070"/>
              <a:ext cx="1752600" cy="14581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13375" y="304800"/>
              <a:ext cx="3578225" cy="954107"/>
            </a:xfrm>
            <a:prstGeom prst="rect">
              <a:avLst/>
            </a:prstGeom>
            <a:noFill/>
          </p:spPr>
          <p:txBody>
            <a:bodyPr wrap="square" rtlCol="0">
              <a:spAutoFit/>
            </a:bodyPr>
            <a:lstStyle/>
            <a:p>
              <a:pPr algn="ctr"/>
              <a:r>
                <a:rPr lang="en-US" sz="2800" b="1" dirty="0">
                  <a:solidFill>
                    <a:srgbClr val="FFFFFF"/>
                  </a:solidFill>
                  <a:effectLst>
                    <a:outerShdw blurRad="38100" dist="38100" dir="2700000" algn="tl">
                      <a:srgbClr val="000000">
                        <a:alpha val="43137"/>
                      </a:srgbClr>
                    </a:outerShdw>
                  </a:effectLst>
                  <a:latin typeface="Arial Narrow" pitchFamily="34" charset="0"/>
                </a:rPr>
                <a:t>Only One College</a:t>
              </a:r>
            </a:p>
            <a:p>
              <a:pPr algn="ctr"/>
              <a:r>
                <a:rPr lang="en-US" sz="2800" b="1" dirty="0">
                  <a:solidFill>
                    <a:srgbClr val="FFFFFF"/>
                  </a:solidFill>
                  <a:effectLst>
                    <a:outerShdw blurRad="38100" dist="38100" dir="2700000" algn="tl">
                      <a:srgbClr val="000000">
                        <a:alpha val="43137"/>
                      </a:srgbClr>
                    </a:outerShdw>
                  </a:effectLst>
                  <a:latin typeface="Arial Narrow" pitchFamily="34" charset="0"/>
                </a:rPr>
                <a:t>Did Not</a:t>
              </a:r>
            </a:p>
          </p:txBody>
        </p:sp>
        <p:sp>
          <p:nvSpPr>
            <p:cNvPr id="12" name="TextBox 11"/>
            <p:cNvSpPr txBox="1"/>
            <p:nvPr/>
          </p:nvSpPr>
          <p:spPr>
            <a:xfrm>
              <a:off x="6400800" y="3370197"/>
              <a:ext cx="2743200" cy="1200329"/>
            </a:xfrm>
            <a:prstGeom prst="rect">
              <a:avLst/>
            </a:prstGeom>
            <a:noFill/>
          </p:spPr>
          <p:txBody>
            <a:bodyPr wrap="square" rtlCol="0">
              <a:spAutoFit/>
            </a:bodyPr>
            <a:lstStyle/>
            <a:p>
              <a:pPr algn="ctr"/>
              <a:r>
                <a:rPr lang="en-US" sz="2400" dirty="0">
                  <a:solidFill>
                    <a:srgbClr val="FFFFFF"/>
                  </a:solidFill>
                  <a:effectLst>
                    <a:outerShdw blurRad="38100" dist="38100" dir="2700000" algn="tl">
                      <a:srgbClr val="000000">
                        <a:alpha val="43137"/>
                      </a:srgbClr>
                    </a:outerShdw>
                  </a:effectLst>
                </a:rPr>
                <a:t>James R. Cope</a:t>
              </a:r>
            </a:p>
            <a:p>
              <a:pPr algn="ctr"/>
              <a:r>
                <a:rPr lang="en-US" sz="2400" dirty="0">
                  <a:solidFill>
                    <a:srgbClr val="FFFFFF"/>
                  </a:solidFill>
                  <a:effectLst>
                    <a:outerShdw blurRad="38100" dist="38100" dir="2700000" algn="tl">
                      <a:srgbClr val="000000">
                        <a:alpha val="43137"/>
                      </a:srgbClr>
                    </a:outerShdw>
                  </a:effectLst>
                </a:rPr>
                <a:t>President</a:t>
              </a:r>
            </a:p>
            <a:p>
              <a:pPr algn="ctr"/>
              <a:r>
                <a:rPr lang="en-US" sz="2400" dirty="0">
                  <a:solidFill>
                    <a:srgbClr val="FFFFFF"/>
                  </a:solidFill>
                  <a:effectLst>
                    <a:outerShdw blurRad="38100" dist="38100" dir="2700000" algn="tl">
                      <a:srgbClr val="000000">
                        <a:alpha val="43137"/>
                      </a:srgbClr>
                    </a:outerShdw>
                  </a:effectLst>
                </a:rPr>
                <a:t>1949 - 1982</a:t>
              </a:r>
            </a:p>
          </p:txBody>
        </p:sp>
        <p:pic>
          <p:nvPicPr>
            <p:cNvPr id="20" name="Picture 4" descr="James Cop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3309569"/>
              <a:ext cx="1120166" cy="141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93983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048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outerShdw blurRad="38100" dist="38100" dir="2700000" algn="tl">
                    <a:srgbClr val="000000">
                      <a:alpha val="43137"/>
                    </a:srgbClr>
                  </a:outerShdw>
                </a:effectLst>
                <a:latin typeface="Arial Narrow" pitchFamily="34" charset="0"/>
              </a:rPr>
              <a:t>Problems With Church Support of Colleges</a:t>
            </a:r>
          </a:p>
        </p:txBody>
      </p:sp>
      <p:sp>
        <p:nvSpPr>
          <p:cNvPr id="3" name="TextBox 2"/>
          <p:cNvSpPr txBox="1"/>
          <p:nvPr/>
        </p:nvSpPr>
        <p:spPr>
          <a:xfrm>
            <a:off x="533400" y="1524000"/>
            <a:ext cx="8382000" cy="2369880"/>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Issue Clarified</a:t>
            </a:r>
            <a:endParaRPr lang="en-US" sz="2800" dirty="0">
              <a:solidFill>
                <a:srgbClr val="FFFFFF"/>
              </a:solidFill>
              <a:effectLst>
                <a:outerShdw blurRad="38100" dist="38100" dir="2700000" algn="tl">
                  <a:srgbClr val="000000">
                    <a:alpha val="43137"/>
                  </a:srgbClr>
                </a:outerShdw>
              </a:effectLst>
            </a:endParaRP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Not: Do Bible colleges have a right to exist?</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Not: May individual Christians contribute to them?</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Not: The corruption in them or what is taught.</a:t>
            </a:r>
          </a:p>
          <a:p>
            <a:pPr marL="971550" lvl="1" indent="-514350">
              <a:buFont typeface="+mj-lt"/>
              <a:buAutoNum type="arabicPeriod"/>
            </a:pPr>
            <a:r>
              <a:rPr lang="en-US" sz="2400" i="1" dirty="0">
                <a:solidFill>
                  <a:srgbClr val="FFFFFF"/>
                </a:solidFill>
                <a:effectLst>
                  <a:outerShdw blurRad="38100" dist="38100" dir="2700000" algn="tl">
                    <a:srgbClr val="000000">
                      <a:alpha val="43137"/>
                    </a:srgbClr>
                  </a:outerShdw>
                </a:effectLst>
              </a:rPr>
              <a:t>IS: Do the Scriptures authorize churches to contribute to a Bible college?</a:t>
            </a:r>
          </a:p>
        </p:txBody>
      </p:sp>
    </p:spTree>
    <p:extLst>
      <p:ext uri="{BB962C8B-B14F-4D97-AF65-F5344CB8AC3E}">
        <p14:creationId xmlns:p14="http://schemas.microsoft.com/office/powerpoint/2010/main" val="23139198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9257" y="304800"/>
            <a:ext cx="7790543" cy="1077218"/>
          </a:xfrm>
          <a:prstGeom prst="rect">
            <a:avLst/>
          </a:prstGeom>
          <a:noFill/>
        </p:spPr>
        <p:txBody>
          <a:bodyPr wrap="square" rtlCol="0">
            <a:spAutoFit/>
          </a:bodyPr>
          <a:lstStyle/>
          <a:p>
            <a:pPr algn="ctr"/>
            <a:r>
              <a:rPr lang="en-US" sz="3200" dirty="0">
                <a:solidFill>
                  <a:srgbClr val="FFFF99"/>
                </a:solidFill>
                <a:effectLst>
                  <a:outerShdw blurRad="38100" dist="38100" dir="2700000" algn="tl">
                    <a:srgbClr val="000000">
                      <a:alpha val="43137"/>
                    </a:srgbClr>
                  </a:outerShdw>
                </a:effectLst>
                <a:latin typeface="Arial Rounded MT Bold" pitchFamily="34" charset="0"/>
              </a:rPr>
              <a:t>Churches of Christ Divided </a:t>
            </a:r>
          </a:p>
          <a:p>
            <a:pPr algn="ctr"/>
            <a:r>
              <a:rPr lang="en-US" sz="3200" dirty="0">
                <a:solidFill>
                  <a:srgbClr val="FFFF99"/>
                </a:solidFill>
                <a:effectLst>
                  <a:outerShdw blurRad="38100" dist="38100" dir="2700000" algn="tl">
                    <a:srgbClr val="000000">
                      <a:alpha val="43137"/>
                    </a:srgbClr>
                  </a:outerShdw>
                </a:effectLst>
                <a:latin typeface="Arial Rounded MT Bold" pitchFamily="34" charset="0"/>
              </a:rPr>
              <a:t>In mid 1900s</a:t>
            </a:r>
          </a:p>
        </p:txBody>
      </p:sp>
      <p:pic>
        <p:nvPicPr>
          <p:cNvPr id="2050" name="Picture 2" descr="http://t3.gstatic.com/images?q=tbn:ANd9GcQHGnvCbceYDj4fqc41-8BboQmnJKQ1tqjTdBDTDX3u2kKfn54&amp;t=1&amp;h=186&amp;w=150&amp;usg=__-sD7-Fvga-Epb7vn-chpVm_iw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93914"/>
            <a:ext cx="1695903" cy="21029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0" y="2057400"/>
            <a:ext cx="6172200" cy="3970318"/>
          </a:xfrm>
          <a:prstGeom prst="rect">
            <a:avLst/>
          </a:prstGeom>
          <a:noFill/>
        </p:spPr>
        <p:txBody>
          <a:bodyPr wrap="square" rtlCol="0">
            <a:spAutoFit/>
          </a:bodyPr>
          <a:lstStyle/>
          <a:p>
            <a:pPr marL="457200" indent="-457200">
              <a:buFont typeface="Wingdings" pitchFamily="2" charset="2"/>
              <a:buChar char="q"/>
            </a:pPr>
            <a:r>
              <a:rPr lang="en-US" sz="2800" dirty="0">
                <a:solidFill>
                  <a:schemeClr val="accent1"/>
                </a:solidFill>
                <a:effectLst>
                  <a:outerShdw blurRad="38100" dist="38100" dir="2700000" algn="tl">
                    <a:srgbClr val="000000">
                      <a:alpha val="43137"/>
                    </a:srgbClr>
                  </a:outerShdw>
                </a:effectLst>
                <a:latin typeface="Arial Narrow" pitchFamily="34" charset="0"/>
              </a:rPr>
              <a:t>Issues:</a:t>
            </a:r>
            <a:r>
              <a:rPr lang="en-US" sz="2800" dirty="0">
                <a:effectLst>
                  <a:outerShdw blurRad="38100" dist="38100" dir="2700000" algn="tl">
                    <a:srgbClr val="000000">
                      <a:alpha val="43137"/>
                    </a:srgbClr>
                  </a:outerShdw>
                </a:effectLst>
                <a:latin typeface="Arial Narrow" pitchFamily="34" charset="0"/>
              </a:rPr>
              <a:t> </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Sponsoring Church (</a:t>
            </a:r>
            <a:r>
              <a:rPr lang="en-US" sz="2800" dirty="0" err="1">
                <a:effectLst>
                  <a:outerShdw blurRad="38100" dist="38100" dir="2700000" algn="tl">
                    <a:srgbClr val="000000">
                      <a:alpha val="43137"/>
                    </a:srgbClr>
                  </a:outerShdw>
                </a:effectLst>
                <a:latin typeface="Arial Narrow" pitchFamily="34" charset="0"/>
              </a:rPr>
              <a:t>Hearld</a:t>
            </a:r>
            <a:r>
              <a:rPr lang="en-US" sz="2800" dirty="0">
                <a:effectLst>
                  <a:outerShdw blurRad="38100" dist="38100" dir="2700000" algn="tl">
                    <a:srgbClr val="000000">
                      <a:alpha val="43137"/>
                    </a:srgbClr>
                  </a:outerShdw>
                </a:effectLst>
                <a:latin typeface="Arial Narrow" pitchFamily="34" charset="0"/>
              </a:rPr>
              <a:t> of Truth)</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Orphan Homes</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Colleges in Church Budget</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 Social Gospel (Recreation)</a:t>
            </a:r>
          </a:p>
          <a:p>
            <a:pPr marL="914400" lvl="1" indent="-457200">
              <a:buFont typeface="Wingdings" pitchFamily="2" charset="2"/>
              <a:buChar char="ü"/>
            </a:pPr>
            <a:endParaRPr lang="en-US" sz="2800" dirty="0">
              <a:effectLst>
                <a:outerShdw blurRad="38100" dist="38100" dir="2700000" algn="tl">
                  <a:srgbClr val="000000">
                    <a:alpha val="43137"/>
                  </a:srgbClr>
                </a:outerShdw>
              </a:effectLst>
              <a:latin typeface="Arial Narrow" pitchFamily="34" charset="0"/>
            </a:endParaRPr>
          </a:p>
          <a:p>
            <a:pPr marL="457200" indent="-457200">
              <a:buFont typeface="Wingdings" pitchFamily="2" charset="2"/>
              <a:buChar char="q"/>
            </a:pPr>
            <a:r>
              <a:rPr lang="en-US" sz="2800" dirty="0">
                <a:solidFill>
                  <a:schemeClr val="accent1"/>
                </a:solidFill>
                <a:effectLst>
                  <a:outerShdw blurRad="38100" dist="38100" dir="2700000" algn="tl">
                    <a:srgbClr val="000000">
                      <a:alpha val="43137"/>
                    </a:srgbClr>
                  </a:outerShdw>
                </a:effectLst>
                <a:latin typeface="Arial Narrow" pitchFamily="34" charset="0"/>
              </a:rPr>
              <a:t>Result:</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Split among churches 1955-1965</a:t>
            </a:r>
          </a:p>
          <a:p>
            <a:pPr marL="914400" lvl="1" indent="-457200">
              <a:buFont typeface="Wingdings" pitchFamily="2" charset="2"/>
              <a:buChar char="ü"/>
            </a:pPr>
            <a:r>
              <a:rPr lang="en-US" sz="2800" dirty="0">
                <a:effectLst>
                  <a:outerShdw blurRad="38100" dist="38100" dir="2700000" algn="tl">
                    <a:srgbClr val="000000">
                      <a:alpha val="43137"/>
                    </a:srgbClr>
                  </a:outerShdw>
                </a:effectLst>
                <a:latin typeface="Arial Narrow" pitchFamily="34" charset="0"/>
              </a:rPr>
              <a:t>Institutional churches of Christ </a:t>
            </a:r>
          </a:p>
        </p:txBody>
      </p:sp>
    </p:spTree>
    <p:extLst>
      <p:ext uri="{BB962C8B-B14F-4D97-AF65-F5344CB8AC3E}">
        <p14:creationId xmlns:p14="http://schemas.microsoft.com/office/powerpoint/2010/main" val="26325536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left)">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Missionary</a:t>
            </a:r>
          </a:p>
          <a:p>
            <a:pPr algn="ctr"/>
            <a:r>
              <a:rPr lang="en-US" sz="2800" dirty="0">
                <a:solidFill>
                  <a:srgbClr val="000000"/>
                </a:solidFill>
              </a:rPr>
              <a:t>Society</a:t>
            </a:r>
          </a:p>
        </p:txBody>
      </p:sp>
      <p:sp>
        <p:nvSpPr>
          <p:cNvPr id="4" name="Oval 3"/>
          <p:cNvSpPr/>
          <p:nvPr/>
        </p:nvSpPr>
        <p:spPr>
          <a:xfrm>
            <a:off x="576943" y="1447800"/>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sp>
        <p:nvSpPr>
          <p:cNvPr id="5" name="Oval 4"/>
          <p:cNvSpPr/>
          <p:nvPr/>
        </p:nvSpPr>
        <p:spPr>
          <a:xfrm>
            <a:off x="576943" y="2773438"/>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sp>
        <p:nvSpPr>
          <p:cNvPr id="6" name="Oval 5"/>
          <p:cNvSpPr/>
          <p:nvPr/>
        </p:nvSpPr>
        <p:spPr>
          <a:xfrm>
            <a:off x="576943" y="4099076"/>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sp>
        <p:nvSpPr>
          <p:cNvPr id="7" name="Oval 6"/>
          <p:cNvSpPr/>
          <p:nvPr/>
        </p:nvSpPr>
        <p:spPr>
          <a:xfrm>
            <a:off x="576943" y="5424714"/>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cxnSp>
        <p:nvCxnSpPr>
          <p:cNvPr id="9" name="Straight Arrow Connector 8"/>
          <p:cNvCxnSpPr/>
          <p:nvPr/>
        </p:nvCxnSpPr>
        <p:spPr>
          <a:xfrm>
            <a:off x="1948543" y="2286000"/>
            <a:ext cx="117565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48543" y="3505200"/>
            <a:ext cx="117565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4099076"/>
            <a:ext cx="1066800" cy="472924"/>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48543" y="4572000"/>
            <a:ext cx="132805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2286000"/>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sp>
        <p:nvSpPr>
          <p:cNvPr id="17" name="TextBox 16"/>
          <p:cNvSpPr txBox="1"/>
          <p:nvPr/>
        </p:nvSpPr>
        <p:spPr>
          <a:xfrm>
            <a:off x="2209800" y="2935514"/>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sp>
        <p:nvSpPr>
          <p:cNvPr id="18" name="TextBox 17"/>
          <p:cNvSpPr txBox="1"/>
          <p:nvPr/>
        </p:nvSpPr>
        <p:spPr>
          <a:xfrm>
            <a:off x="2220685" y="3775910"/>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sp>
        <p:nvSpPr>
          <p:cNvPr id="19" name="TextBox 18"/>
          <p:cNvSpPr txBox="1"/>
          <p:nvPr/>
        </p:nvSpPr>
        <p:spPr>
          <a:xfrm>
            <a:off x="2256971" y="4601474"/>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cxnSp>
        <p:nvCxnSpPr>
          <p:cNvPr id="21" name="Straight Arrow Connector 20"/>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3218646"/>
            <a:ext cx="1828800" cy="954107"/>
          </a:xfrm>
          <a:prstGeom prst="rect">
            <a:avLst/>
          </a:prstGeom>
          <a:noFill/>
        </p:spPr>
        <p:txBody>
          <a:bodyPr wrap="square" rtlCol="0">
            <a:spAutoFit/>
          </a:bodyPr>
          <a:lstStyle/>
          <a:p>
            <a:r>
              <a:rPr lang="en-US" sz="2800" dirty="0">
                <a:solidFill>
                  <a:srgbClr val="FFFFFF"/>
                </a:solidFill>
              </a:rPr>
              <a:t>Support</a:t>
            </a:r>
          </a:p>
          <a:p>
            <a:r>
              <a:rPr lang="en-US" sz="2800" dirty="0">
                <a:solidFill>
                  <a:srgbClr val="FFFFFF"/>
                </a:solidFill>
              </a:rPr>
              <a:t>Preachers</a:t>
            </a:r>
          </a:p>
        </p:txBody>
      </p:sp>
      <p:sp>
        <p:nvSpPr>
          <p:cNvPr id="23" name="TextBox 22"/>
          <p:cNvSpPr txBox="1"/>
          <p:nvPr/>
        </p:nvSpPr>
        <p:spPr>
          <a:xfrm>
            <a:off x="3610429" y="5200633"/>
            <a:ext cx="4648200" cy="1200329"/>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rgbClr val="FFFFFF"/>
                </a:solidFill>
                <a:effectLst>
                  <a:outerShdw blurRad="38100" dist="38100" dir="2700000" algn="tl">
                    <a:srgbClr val="000000">
                      <a:alpha val="43137"/>
                    </a:srgbClr>
                  </a:outerShdw>
                </a:effectLst>
              </a:rPr>
              <a:t>A Separate Organization </a:t>
            </a:r>
            <a:r>
              <a:rPr lang="en-US" sz="2400" i="1" dirty="0">
                <a:solidFill>
                  <a:srgbClr val="FFFF00"/>
                </a:solidFill>
                <a:effectLst>
                  <a:outerShdw blurRad="38100" dist="38100" dir="2700000" algn="tl">
                    <a:srgbClr val="000000">
                      <a:alpha val="43137"/>
                    </a:srgbClr>
                  </a:outerShdw>
                </a:effectLst>
              </a:rPr>
              <a:t>Between</a:t>
            </a:r>
          </a:p>
          <a:p>
            <a:pPr algn="ctr"/>
            <a:r>
              <a:rPr lang="en-US" sz="2400" dirty="0">
                <a:solidFill>
                  <a:srgbClr val="FFFFFF"/>
                </a:solidFill>
                <a:effectLst>
                  <a:outerShdw blurRad="38100" dist="38100" dir="2700000" algn="tl">
                    <a:srgbClr val="000000">
                      <a:alpha val="43137"/>
                    </a:srgbClr>
                  </a:outerShdw>
                </a:effectLst>
              </a:rPr>
              <a:t>The Church And The Work</a:t>
            </a:r>
          </a:p>
        </p:txBody>
      </p:sp>
      <p:sp>
        <p:nvSpPr>
          <p:cNvPr id="20"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FontTx/>
              <a:buNone/>
            </a:pPr>
            <a:r>
              <a:rPr lang="en-US" sz="6600" dirty="0">
                <a:solidFill>
                  <a:srgbClr val="FFFF99"/>
                </a:solidFill>
                <a:effectLst>
                  <a:outerShdw blurRad="38100" dist="38100" dir="2700000" algn="tl">
                    <a:srgbClr val="000000">
                      <a:alpha val="43137"/>
                    </a:srgbClr>
                  </a:outerShdw>
                </a:effectLst>
                <a:latin typeface="Freestyle Script" pitchFamily="66" charset="0"/>
              </a:rPr>
              <a:t>The Missionary Society </a:t>
            </a:r>
          </a:p>
        </p:txBody>
      </p:sp>
    </p:spTree>
    <p:extLst>
      <p:ext uri="{BB962C8B-B14F-4D97-AF65-F5344CB8AC3E}">
        <p14:creationId xmlns:p14="http://schemas.microsoft.com/office/powerpoint/2010/main" val="13253740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00"/>
                </a:solidFill>
              </a:rPr>
              <a:t>“Christian</a:t>
            </a:r>
          </a:p>
          <a:p>
            <a:pPr algn="ctr"/>
            <a:r>
              <a:rPr lang="en-US" sz="2800" dirty="0">
                <a:solidFill>
                  <a:srgbClr val="000000"/>
                </a:solidFill>
              </a:rPr>
              <a:t>School” /</a:t>
            </a:r>
          </a:p>
          <a:p>
            <a:pPr algn="ctr"/>
            <a:r>
              <a:rPr lang="en-US" sz="2800" dirty="0">
                <a:solidFill>
                  <a:srgbClr val="000000"/>
                </a:solidFill>
              </a:rPr>
              <a:t>Bible College</a:t>
            </a:r>
          </a:p>
        </p:txBody>
      </p:sp>
      <p:sp>
        <p:nvSpPr>
          <p:cNvPr id="4" name="Oval 3"/>
          <p:cNvSpPr/>
          <p:nvPr/>
        </p:nvSpPr>
        <p:spPr>
          <a:xfrm>
            <a:off x="576943" y="1447800"/>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sp>
        <p:nvSpPr>
          <p:cNvPr id="5" name="Oval 4"/>
          <p:cNvSpPr/>
          <p:nvPr/>
        </p:nvSpPr>
        <p:spPr>
          <a:xfrm>
            <a:off x="576943" y="2773438"/>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sp>
        <p:nvSpPr>
          <p:cNvPr id="6" name="Oval 5"/>
          <p:cNvSpPr/>
          <p:nvPr/>
        </p:nvSpPr>
        <p:spPr>
          <a:xfrm>
            <a:off x="576943" y="4099076"/>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sp>
        <p:nvSpPr>
          <p:cNvPr id="7" name="Oval 6"/>
          <p:cNvSpPr/>
          <p:nvPr/>
        </p:nvSpPr>
        <p:spPr>
          <a:xfrm>
            <a:off x="576943" y="5424714"/>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Local</a:t>
            </a:r>
          </a:p>
          <a:p>
            <a:pPr algn="ctr"/>
            <a:r>
              <a:rPr lang="en-US" dirty="0">
                <a:solidFill>
                  <a:srgbClr val="000000"/>
                </a:solidFill>
              </a:rPr>
              <a:t>Church</a:t>
            </a:r>
          </a:p>
        </p:txBody>
      </p:sp>
      <p:cxnSp>
        <p:nvCxnSpPr>
          <p:cNvPr id="9" name="Straight Arrow Connector 8"/>
          <p:cNvCxnSpPr/>
          <p:nvPr/>
        </p:nvCxnSpPr>
        <p:spPr>
          <a:xfrm>
            <a:off x="1948543" y="2286000"/>
            <a:ext cx="117565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48543" y="3505200"/>
            <a:ext cx="117565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4099076"/>
            <a:ext cx="1066800" cy="472924"/>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48543" y="4572000"/>
            <a:ext cx="132805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2286000"/>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sp>
        <p:nvSpPr>
          <p:cNvPr id="17" name="TextBox 16"/>
          <p:cNvSpPr txBox="1"/>
          <p:nvPr/>
        </p:nvSpPr>
        <p:spPr>
          <a:xfrm>
            <a:off x="2209800" y="2935514"/>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sp>
        <p:nvSpPr>
          <p:cNvPr id="18" name="TextBox 17"/>
          <p:cNvSpPr txBox="1"/>
          <p:nvPr/>
        </p:nvSpPr>
        <p:spPr>
          <a:xfrm>
            <a:off x="2220685" y="3775910"/>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sp>
        <p:nvSpPr>
          <p:cNvPr id="19" name="TextBox 18"/>
          <p:cNvSpPr txBox="1"/>
          <p:nvPr/>
        </p:nvSpPr>
        <p:spPr>
          <a:xfrm>
            <a:off x="2256971" y="4601474"/>
            <a:ext cx="228600" cy="646331"/>
          </a:xfrm>
          <a:prstGeom prst="rect">
            <a:avLst/>
          </a:prstGeom>
          <a:noFill/>
        </p:spPr>
        <p:txBody>
          <a:bodyPr wrap="square" rtlCol="0">
            <a:spAutoFit/>
          </a:bodyPr>
          <a:lstStyle/>
          <a:p>
            <a:r>
              <a:rPr lang="en-US" sz="3600" dirty="0">
                <a:solidFill>
                  <a:srgbClr val="FFFFFF"/>
                </a:solidFill>
                <a:effectLst>
                  <a:outerShdw blurRad="38100" dist="38100" dir="2700000" algn="tl">
                    <a:srgbClr val="000000">
                      <a:alpha val="43137"/>
                    </a:srgbClr>
                  </a:outerShdw>
                </a:effectLst>
              </a:rPr>
              <a:t>$</a:t>
            </a:r>
          </a:p>
        </p:txBody>
      </p:sp>
      <p:cxnSp>
        <p:nvCxnSpPr>
          <p:cNvPr id="21" name="Straight Arrow Connector 20"/>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3218646"/>
            <a:ext cx="1828800" cy="954107"/>
          </a:xfrm>
          <a:prstGeom prst="rect">
            <a:avLst/>
          </a:prstGeom>
          <a:noFill/>
        </p:spPr>
        <p:txBody>
          <a:bodyPr wrap="square" rtlCol="0">
            <a:spAutoFit/>
          </a:bodyPr>
          <a:lstStyle/>
          <a:p>
            <a:r>
              <a:rPr lang="en-US" sz="2800" dirty="0">
                <a:solidFill>
                  <a:srgbClr val="FFFFFF"/>
                </a:solidFill>
              </a:rPr>
              <a:t>Teach</a:t>
            </a:r>
          </a:p>
          <a:p>
            <a:r>
              <a:rPr lang="en-US" sz="2800" dirty="0">
                <a:solidFill>
                  <a:srgbClr val="FFFFFF"/>
                </a:solidFill>
              </a:rPr>
              <a:t>Bible</a:t>
            </a:r>
          </a:p>
        </p:txBody>
      </p:sp>
      <p:sp>
        <p:nvSpPr>
          <p:cNvPr id="23" name="TextBox 22"/>
          <p:cNvSpPr txBox="1"/>
          <p:nvPr/>
        </p:nvSpPr>
        <p:spPr>
          <a:xfrm>
            <a:off x="3581400" y="5029200"/>
            <a:ext cx="4648200" cy="1200329"/>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rgbClr val="FFFFFF"/>
                </a:solidFill>
                <a:effectLst>
                  <a:outerShdw blurRad="38100" dist="38100" dir="2700000" algn="tl">
                    <a:srgbClr val="000000">
                      <a:alpha val="43137"/>
                    </a:srgbClr>
                  </a:outerShdw>
                </a:effectLst>
              </a:rPr>
              <a:t>A Separate Organization </a:t>
            </a:r>
            <a:r>
              <a:rPr lang="en-US" sz="2400" i="1" dirty="0">
                <a:solidFill>
                  <a:srgbClr val="FFFF00"/>
                </a:solidFill>
                <a:effectLst>
                  <a:outerShdw blurRad="38100" dist="38100" dir="2700000" algn="tl">
                    <a:srgbClr val="000000">
                      <a:alpha val="43137"/>
                    </a:srgbClr>
                  </a:outerShdw>
                </a:effectLst>
              </a:rPr>
              <a:t>Between</a:t>
            </a:r>
          </a:p>
          <a:p>
            <a:pPr algn="ctr"/>
            <a:r>
              <a:rPr lang="en-US" sz="2400" dirty="0">
                <a:solidFill>
                  <a:srgbClr val="FFFFFF"/>
                </a:solidFill>
                <a:effectLst>
                  <a:outerShdw blurRad="38100" dist="38100" dir="2700000" algn="tl">
                    <a:srgbClr val="000000">
                      <a:alpha val="43137"/>
                    </a:srgbClr>
                  </a:outerShdw>
                </a:effectLst>
              </a:rPr>
              <a:t>The Church And The Work</a:t>
            </a:r>
          </a:p>
        </p:txBody>
      </p:sp>
      <p:sp>
        <p:nvSpPr>
          <p:cNvPr id="20"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FontTx/>
              <a:buNone/>
            </a:pPr>
            <a:r>
              <a:rPr lang="en-US" sz="6600" dirty="0">
                <a:solidFill>
                  <a:srgbClr val="FFFF99"/>
                </a:solidFill>
                <a:effectLst>
                  <a:outerShdw blurRad="38100" dist="38100" dir="2700000" algn="tl">
                    <a:srgbClr val="000000">
                      <a:alpha val="43137"/>
                    </a:srgbClr>
                  </a:outerShdw>
                </a:effectLst>
                <a:latin typeface="Freestyle Script" pitchFamily="66" charset="0"/>
              </a:rPr>
              <a:t>The Bible College</a:t>
            </a:r>
          </a:p>
        </p:txBody>
      </p:sp>
    </p:spTree>
    <p:extLst>
      <p:ext uri="{BB962C8B-B14F-4D97-AF65-F5344CB8AC3E}">
        <p14:creationId xmlns:p14="http://schemas.microsoft.com/office/powerpoint/2010/main" val="37894311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4114800" cy="2585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501" y="2057399"/>
            <a:ext cx="4212899" cy="2585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FontTx/>
              <a:buNone/>
            </a:pPr>
            <a:r>
              <a:rPr lang="en-US" sz="6600" dirty="0">
                <a:solidFill>
                  <a:srgbClr val="FFFF99"/>
                </a:solidFill>
                <a:effectLst>
                  <a:outerShdw blurRad="38100" dist="38100" dir="2700000" algn="tl">
                    <a:srgbClr val="000000">
                      <a:alpha val="43137"/>
                    </a:srgbClr>
                  </a:outerShdw>
                </a:effectLst>
                <a:latin typeface="Freestyle Script" pitchFamily="66" charset="0"/>
              </a:rPr>
              <a:t>What is the Difference?</a:t>
            </a:r>
          </a:p>
        </p:txBody>
      </p:sp>
      <p:sp>
        <p:nvSpPr>
          <p:cNvPr id="2" name="TextBox 1"/>
          <p:cNvSpPr txBox="1"/>
          <p:nvPr/>
        </p:nvSpPr>
        <p:spPr>
          <a:xfrm>
            <a:off x="609600" y="5105400"/>
            <a:ext cx="7924800" cy="584775"/>
          </a:xfrm>
          <a:prstGeom prst="rect">
            <a:avLst/>
          </a:prstGeom>
          <a:noFill/>
        </p:spPr>
        <p:txBody>
          <a:bodyPr wrap="square" rtlCol="0">
            <a:spAutoFit/>
          </a:bodyPr>
          <a:lstStyle/>
          <a:p>
            <a:pPr algn="ctr"/>
            <a:r>
              <a:rPr lang="en-US" sz="3200" b="1" i="1" dirty="0">
                <a:solidFill>
                  <a:srgbClr val="FFFFFF"/>
                </a:solidFill>
                <a:effectLst>
                  <a:outerShdw blurRad="38100" dist="38100" dir="2700000" algn="tl">
                    <a:srgbClr val="000000">
                      <a:alpha val="43137"/>
                    </a:srgbClr>
                  </a:outerShdw>
                </a:effectLst>
              </a:rPr>
              <a:t>If one is Scriptural – so is the other!</a:t>
            </a:r>
          </a:p>
        </p:txBody>
      </p:sp>
    </p:spTree>
    <p:extLst>
      <p:ext uri="{BB962C8B-B14F-4D97-AF65-F5344CB8AC3E}">
        <p14:creationId xmlns:p14="http://schemas.microsoft.com/office/powerpoint/2010/main" val="3414972645"/>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http://images.nitrosell.com/store_images/6/1331/customcontent/0/Roy%20Cogdill.jpg"/>
          <p:cNvPicPr>
            <a:picLocks noChangeAspect="1" noChangeArrowheads="1"/>
          </p:cNvPicPr>
          <p:nvPr/>
        </p:nvPicPr>
        <p:blipFill>
          <a:blip r:embed="rId2" cstate="print"/>
          <a:srcRect/>
          <a:stretch>
            <a:fillRect/>
          </a:stretch>
        </p:blipFill>
        <p:spPr bwMode="auto">
          <a:xfrm>
            <a:off x="1081075" y="381000"/>
            <a:ext cx="1357325" cy="1981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3381829" y="545812"/>
            <a:ext cx="2962671" cy="584775"/>
          </a:xfrm>
          <a:prstGeom prst="rect">
            <a:avLst/>
          </a:prstGeom>
          <a:noFill/>
        </p:spPr>
        <p:txBody>
          <a:bodyPr wrap="none" rtlCol="0">
            <a:spAutoFit/>
          </a:bodyPr>
          <a:lstStyle/>
          <a:p>
            <a:r>
              <a:rPr lang="en-US" sz="3200" b="1" dirty="0">
                <a:solidFill>
                  <a:srgbClr val="FFFF99"/>
                </a:solidFill>
                <a:effectLst>
                  <a:outerShdw blurRad="38100" dist="38100" dir="2700000" algn="tl">
                    <a:srgbClr val="000000">
                      <a:alpha val="43137"/>
                    </a:srgbClr>
                  </a:outerShdw>
                </a:effectLst>
              </a:rPr>
              <a:t>Roy E. Cogdill</a:t>
            </a:r>
          </a:p>
        </p:txBody>
      </p:sp>
      <p:sp>
        <p:nvSpPr>
          <p:cNvPr id="4" name="TextBox 3"/>
          <p:cNvSpPr txBox="1"/>
          <p:nvPr/>
        </p:nvSpPr>
        <p:spPr>
          <a:xfrm>
            <a:off x="2743200" y="1826008"/>
            <a:ext cx="4800600" cy="461665"/>
          </a:xfrm>
          <a:prstGeom prst="rect">
            <a:avLst/>
          </a:prstGeom>
          <a:noFill/>
        </p:spPr>
        <p:txBody>
          <a:bodyPr wrap="square" rtlCol="0">
            <a:spAutoFit/>
          </a:bodyPr>
          <a:lstStyle/>
          <a:p>
            <a:pPr algn="ctr"/>
            <a:r>
              <a:rPr lang="en-US" sz="2400" dirty="0"/>
              <a:t>1930’s &amp; 1940’s</a:t>
            </a:r>
          </a:p>
        </p:txBody>
      </p:sp>
      <p:sp>
        <p:nvSpPr>
          <p:cNvPr id="6" name="TextBox 5"/>
          <p:cNvSpPr txBox="1"/>
          <p:nvPr/>
        </p:nvSpPr>
        <p:spPr>
          <a:xfrm>
            <a:off x="495300" y="2667000"/>
            <a:ext cx="8420100" cy="2115964"/>
          </a:xfrm>
          <a:prstGeom prst="rect">
            <a:avLst/>
          </a:prstGeom>
          <a:noFill/>
        </p:spPr>
        <p:txBody>
          <a:bodyPr wrap="square" rtlCol="0">
            <a:spAutoFit/>
          </a:bodyPr>
          <a:lstStyle/>
          <a:p>
            <a:pPr marL="342900" indent="-342900">
              <a:buFont typeface="Arial" pitchFamily="34" charset="0"/>
              <a:buChar char="•"/>
            </a:pPr>
            <a:r>
              <a:rPr lang="en-US" sz="2400" dirty="0">
                <a:effectLst>
                  <a:outerShdw blurRad="38100" dist="38100" dir="2700000" algn="tl">
                    <a:srgbClr val="000000">
                      <a:alpha val="43137"/>
                    </a:srgbClr>
                  </a:outerShdw>
                </a:effectLst>
              </a:rPr>
              <a:t>During / shortly after the “Premillennialism” controversy</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Many churches (rejected the false doctrine)</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Also didn’t tolerate the preaching against it</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800" i="1" dirty="0">
                <a:solidFill>
                  <a:srgbClr val="FFFF99"/>
                </a:solidFill>
                <a:effectLst>
                  <a:outerShdw blurRad="38100" dist="38100" dir="2700000" algn="tl">
                    <a:srgbClr val="000000">
                      <a:alpha val="43137"/>
                    </a:srgbClr>
                  </a:outerShdw>
                </a:effectLst>
              </a:rPr>
              <a:t>Not one of them stood – 50’s /60’s </a:t>
            </a:r>
          </a:p>
        </p:txBody>
      </p:sp>
    </p:spTree>
    <p:extLst>
      <p:ext uri="{BB962C8B-B14F-4D97-AF65-F5344CB8AC3E}">
        <p14:creationId xmlns:p14="http://schemas.microsoft.com/office/powerpoint/2010/main" val="4035058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None/>
            </a:pPr>
            <a:r>
              <a:rPr lang="en-US" sz="6600" dirty="0">
                <a:solidFill>
                  <a:srgbClr val="FFFF99"/>
                </a:solidFill>
                <a:effectLst>
                  <a:outerShdw blurRad="38100" dist="38100" dir="2700000" algn="tl">
                    <a:srgbClr val="000000">
                      <a:alpha val="43137"/>
                    </a:srgbClr>
                  </a:outerShdw>
                </a:effectLst>
                <a:latin typeface="Freestyle Script" pitchFamily="66" charset="0"/>
              </a:rPr>
              <a:t>Orphan Homes</a:t>
            </a:r>
          </a:p>
        </p:txBody>
      </p:sp>
      <p:sp>
        <p:nvSpPr>
          <p:cNvPr id="5" name="TextBox 4"/>
          <p:cNvSpPr txBox="1"/>
          <p:nvPr/>
        </p:nvSpPr>
        <p:spPr>
          <a:xfrm>
            <a:off x="667657" y="1524000"/>
            <a:ext cx="7467600" cy="3416320"/>
          </a:xfrm>
          <a:prstGeom prst="rect">
            <a:avLst/>
          </a:prstGeom>
          <a:noFill/>
        </p:spPr>
        <p:txBody>
          <a:bodyPr wrap="square" rtlCol="0">
            <a:spAutoFit/>
          </a:bodyPr>
          <a:lstStyle/>
          <a:p>
            <a:pPr marL="285750" indent="-285750">
              <a:lnSpc>
                <a:spcPct val="200000"/>
              </a:lnSpc>
              <a:buFont typeface="Arial" pitchFamily="34" charset="0"/>
              <a:buChar char="•"/>
            </a:pPr>
            <a:r>
              <a:rPr lang="en-US" sz="3600" dirty="0">
                <a:effectLst>
                  <a:outerShdw blurRad="38100" dist="38100" dir="2700000" algn="tl">
                    <a:srgbClr val="000000">
                      <a:alpha val="43137"/>
                    </a:srgbClr>
                  </a:outerShdw>
                </a:effectLst>
              </a:rPr>
              <a:t>Most noted of all the differences</a:t>
            </a:r>
          </a:p>
          <a:p>
            <a:pPr marL="285750" indent="-285750">
              <a:lnSpc>
                <a:spcPct val="200000"/>
              </a:lnSpc>
              <a:buFont typeface="Arial" pitchFamily="34" charset="0"/>
              <a:buChar char="•"/>
            </a:pPr>
            <a:r>
              <a:rPr lang="en-US" sz="3600" dirty="0">
                <a:effectLst>
                  <a:outerShdw blurRad="38100" dist="38100" dir="2700000" algn="tl">
                    <a:srgbClr val="000000">
                      <a:alpha val="43137"/>
                    </a:srgbClr>
                  </a:outerShdw>
                </a:effectLst>
              </a:rPr>
              <a:t>Carried the most emotion</a:t>
            </a:r>
          </a:p>
          <a:p>
            <a:pPr marL="285750" indent="-285750">
              <a:lnSpc>
                <a:spcPct val="200000"/>
              </a:lnSpc>
              <a:buFont typeface="Arial" pitchFamily="34" charset="0"/>
              <a:buChar char="•"/>
            </a:pPr>
            <a:r>
              <a:rPr lang="en-US" sz="3600" dirty="0">
                <a:effectLst>
                  <a:outerShdw blurRad="38100" dist="38100" dir="2700000" algn="tl">
                    <a:srgbClr val="000000">
                      <a:alpha val="43137"/>
                    </a:srgbClr>
                  </a:outerShdw>
                </a:effectLst>
              </a:rPr>
              <a:t>Most misunderstood of the issues</a:t>
            </a:r>
          </a:p>
        </p:txBody>
      </p:sp>
    </p:spTree>
    <p:extLst>
      <p:ext uri="{BB962C8B-B14F-4D97-AF65-F5344CB8AC3E}">
        <p14:creationId xmlns:p14="http://schemas.microsoft.com/office/powerpoint/2010/main" val="18433996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23686" y="16764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11"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None/>
            </a:pPr>
            <a:r>
              <a:rPr lang="en-US" sz="6600" dirty="0">
                <a:solidFill>
                  <a:srgbClr val="FFFF99"/>
                </a:solidFill>
                <a:effectLst>
                  <a:outerShdw blurRad="38100" dist="38100" dir="2700000" algn="tl">
                    <a:srgbClr val="000000">
                      <a:alpha val="43137"/>
                    </a:srgbClr>
                  </a:outerShdw>
                </a:effectLst>
                <a:latin typeface="Freestyle Script" pitchFamily="66" charset="0"/>
              </a:rPr>
              <a:t>Orphan Homes</a:t>
            </a:r>
          </a:p>
        </p:txBody>
      </p:sp>
    </p:spTree>
    <p:extLst>
      <p:ext uri="{BB962C8B-B14F-4D97-AF65-F5344CB8AC3E}">
        <p14:creationId xmlns:p14="http://schemas.microsoft.com/office/powerpoint/2010/main" val="108586736"/>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369880"/>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Orphan homes started long before real division</a:t>
            </a:r>
            <a:endParaRPr lang="en-US" sz="2800" dirty="0">
              <a:effectLst>
                <a:outerShdw blurRad="38100" dist="38100" dir="2700000" algn="tl">
                  <a:srgbClr val="000000">
                    <a:alpha val="43137"/>
                  </a:srgbClr>
                </a:outerShdw>
              </a:effectLst>
            </a:endParaRPr>
          </a:p>
          <a:p>
            <a:pPr marL="971550" lvl="1" indent="-514350">
              <a:buFont typeface="+mj-lt"/>
              <a:buAutoNum type="arabicPeriod"/>
            </a:pPr>
            <a:r>
              <a:rPr lang="en-US" sz="2400" i="1" dirty="0">
                <a:effectLst>
                  <a:outerShdw blurRad="38100" dist="38100" dir="2700000" algn="tl">
                    <a:srgbClr val="000000">
                      <a:alpha val="43137"/>
                    </a:srgbClr>
                  </a:outerShdw>
                </a:effectLst>
              </a:rPr>
              <a:t>Tennessee Orphan Home (Spring Hill, TN) – 1909</a:t>
            </a:r>
          </a:p>
          <a:p>
            <a:pPr marL="971550" lvl="1" indent="-514350">
              <a:buFont typeface="+mj-lt"/>
              <a:buAutoNum type="arabicPeriod"/>
            </a:pPr>
            <a:r>
              <a:rPr lang="en-US" sz="2400" i="1" dirty="0">
                <a:effectLst>
                  <a:outerShdw blurRad="38100" dist="38100" dir="2700000" algn="tl">
                    <a:srgbClr val="000000">
                      <a:alpha val="43137"/>
                    </a:srgbClr>
                  </a:outerShdw>
                </a:effectLst>
              </a:rPr>
              <a:t>Potter Orphan Home (Bowling Green, KY) – 1914</a:t>
            </a:r>
          </a:p>
          <a:p>
            <a:pPr marL="971550" lvl="1" indent="-514350">
              <a:buFont typeface="+mj-lt"/>
              <a:buAutoNum type="arabicPeriod"/>
            </a:pPr>
            <a:r>
              <a:rPr lang="en-US" sz="2400" i="1" dirty="0">
                <a:effectLst>
                  <a:outerShdw blurRad="38100" dist="38100" dir="2700000" algn="tl">
                    <a:srgbClr val="000000">
                      <a:alpha val="43137"/>
                    </a:srgbClr>
                  </a:outerShdw>
                </a:effectLst>
              </a:rPr>
              <a:t>Boles Home (Quinlan, TX) – 1924</a:t>
            </a:r>
          </a:p>
          <a:p>
            <a:pPr marL="971550" lvl="1" indent="-514350">
              <a:buFont typeface="+mj-lt"/>
              <a:buAutoNum type="arabicPeriod"/>
            </a:pPr>
            <a:r>
              <a:rPr lang="en-US" sz="2400" i="1" dirty="0">
                <a:effectLst>
                  <a:outerShdw blurRad="38100" dist="38100" dir="2700000" algn="tl">
                    <a:srgbClr val="000000">
                      <a:alpha val="43137"/>
                    </a:srgbClr>
                  </a:outerShdw>
                </a:effectLst>
              </a:rPr>
              <a:t>Southern Christian Home (Morrilton, AR) - 1926</a:t>
            </a:r>
          </a:p>
          <a:p>
            <a:pPr marL="971550" lvl="1" indent="-514350">
              <a:buFont typeface="+mj-lt"/>
              <a:buAutoNum type="arabicPeriod"/>
            </a:pPr>
            <a:r>
              <a:rPr lang="en-US" sz="2400" i="1" dirty="0">
                <a:effectLst>
                  <a:outerShdw blurRad="38100" dist="38100" dir="2700000" algn="tl">
                    <a:srgbClr val="000000">
                      <a:alpha val="43137"/>
                    </a:srgbClr>
                  </a:outerShdw>
                </a:effectLst>
              </a:rPr>
              <a:t>Tipton Home (Tipton, OK) - 1928</a:t>
            </a:r>
          </a:p>
        </p:txBody>
      </p:sp>
    </p:spTree>
    <p:extLst>
      <p:ext uri="{BB962C8B-B14F-4D97-AF65-F5344CB8AC3E}">
        <p14:creationId xmlns:p14="http://schemas.microsoft.com/office/powerpoint/2010/main" val="4593290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062103"/>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Orphan homes started long before real division</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 30’s – 40’s</a:t>
            </a:r>
            <a:endParaRPr lang="en-US" sz="2800" dirty="0">
              <a:effectLst>
                <a:outerShdw blurRad="38100" dist="38100" dir="2700000" algn="tl">
                  <a:srgbClr val="000000">
                    <a:alpha val="43137"/>
                  </a:srgbClr>
                </a:outerShdw>
              </a:effectLst>
            </a:endParaRPr>
          </a:p>
          <a:p>
            <a:pPr marL="971550" lvl="1" indent="-514350">
              <a:buFont typeface="+mj-lt"/>
              <a:buAutoNum type="arabicPeriod"/>
            </a:pPr>
            <a:r>
              <a:rPr lang="en-US" sz="2400" i="1" dirty="0">
                <a:effectLst>
                  <a:outerShdw blurRad="38100" dist="38100" dir="2700000" algn="tl">
                    <a:srgbClr val="000000">
                      <a:alpha val="43137"/>
                    </a:srgbClr>
                  </a:outerShdw>
                </a:effectLst>
              </a:rPr>
              <a:t>Like other innovations – slow to catch on</a:t>
            </a:r>
          </a:p>
          <a:p>
            <a:pPr marL="971550" lvl="1" indent="-514350">
              <a:buFont typeface="+mj-lt"/>
              <a:buAutoNum type="arabicPeriod"/>
            </a:pPr>
            <a:r>
              <a:rPr lang="en-US" sz="2400" i="1" dirty="0">
                <a:effectLst>
                  <a:outerShdw blurRad="38100" dist="38100" dir="2700000" algn="tl">
                    <a:srgbClr val="000000">
                      <a:alpha val="43137"/>
                    </a:srgbClr>
                  </a:outerShdw>
                </a:effectLst>
              </a:rPr>
              <a:t>Sound brethren fought it as did in 1849-ff</a:t>
            </a:r>
          </a:p>
          <a:p>
            <a:pPr marL="971550" lvl="1" indent="-514350">
              <a:buFont typeface="+mj-lt"/>
              <a:buAutoNum type="arabicPeriod"/>
            </a:pPr>
            <a:r>
              <a:rPr lang="en-US" sz="2400" i="1" dirty="0">
                <a:effectLst>
                  <a:outerShdw blurRad="38100" dist="38100" dir="2700000" algn="tl">
                    <a:srgbClr val="000000">
                      <a:alpha val="43137"/>
                    </a:srgbClr>
                  </a:outerShdw>
                </a:effectLst>
              </a:rPr>
              <a:t>Guy N. Woods – Opposed it</a:t>
            </a:r>
          </a:p>
        </p:txBody>
      </p:sp>
    </p:spTree>
    <p:extLst>
      <p:ext uri="{BB962C8B-B14F-4D97-AF65-F5344CB8AC3E}">
        <p14:creationId xmlns:p14="http://schemas.microsoft.com/office/powerpoint/2010/main" val="38855247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9" y="1537186"/>
            <a:ext cx="6172201" cy="4593565"/>
          </a:xfrm>
          <a:prstGeom prst="rect">
            <a:avLst/>
          </a:prstGeom>
        </p:spPr>
        <p:txBody>
          <a:bodyPr wrap="square">
            <a:spAutoFit/>
          </a:bodyPr>
          <a:lstStyle/>
          <a:p>
            <a:pPr algn="just">
              <a:lnSpc>
                <a:spcPts val="2700"/>
              </a:lnSpc>
            </a:pPr>
            <a:r>
              <a:rPr lang="en-US" sz="2400" b="1" dirty="0">
                <a:effectLst>
                  <a:outerShdw blurRad="38100" dist="38100" dir="2700000" algn="tl">
                    <a:srgbClr val="000000">
                      <a:alpha val="43137"/>
                    </a:srgbClr>
                  </a:outerShdw>
                </a:effectLst>
              </a:rPr>
              <a:t>"The ship of Zion has floundered more than once on the sandbar of institutionalism. The tendency to organize is a characteristic of the age. On the theory that the end justifies the means, brethren have now scrupled to form organizations in the church to do the work the church itself was designed to do. All such organizations usurp the work of the church, and are unnecessary and sinful" </a:t>
            </a:r>
          </a:p>
          <a:p>
            <a:pPr algn="just">
              <a:lnSpc>
                <a:spcPts val="2700"/>
              </a:lnSpc>
            </a:pPr>
            <a:endParaRPr lang="en-US" sz="2400" b="1" dirty="0">
              <a:effectLst>
                <a:outerShdw blurRad="38100" dist="38100" dir="2700000" algn="tl">
                  <a:srgbClr val="000000">
                    <a:alpha val="43137"/>
                  </a:srgbClr>
                </a:outerShdw>
              </a:effectLst>
            </a:endParaRPr>
          </a:p>
          <a:p>
            <a:pPr algn="just">
              <a:lnSpc>
                <a:spcPts val="2700"/>
              </a:lnSpc>
            </a:pPr>
            <a:r>
              <a:rPr lang="en-US" sz="2000" b="1" dirty="0">
                <a:effectLst>
                  <a:outerShdw blurRad="38100" dist="38100" dir="2700000" algn="tl">
                    <a:srgbClr val="000000">
                      <a:alpha val="43137"/>
                    </a:srgbClr>
                  </a:outerShdw>
                </a:effectLst>
              </a:rPr>
              <a:t>(</a:t>
            </a:r>
            <a:r>
              <a:rPr lang="en-US" sz="2000" b="1" u="sng" dirty="0">
                <a:effectLst>
                  <a:outerShdw blurRad="38100" dist="38100" dir="2700000" algn="tl">
                    <a:srgbClr val="000000">
                      <a:alpha val="43137"/>
                    </a:srgbClr>
                  </a:outerShdw>
                </a:effectLst>
              </a:rPr>
              <a:t>Abilene Christian College Lectures</a:t>
            </a:r>
            <a:r>
              <a:rPr lang="en-US" sz="2000" b="1" dirty="0">
                <a:effectLst>
                  <a:outerShdw blurRad="38100" dist="38100" dir="2700000" algn="tl">
                    <a:srgbClr val="000000">
                      <a:alpha val="43137"/>
                    </a:srgbClr>
                  </a:outerShdw>
                </a:effectLst>
              </a:rPr>
              <a:t>, 1939)</a:t>
            </a:r>
            <a:endParaRPr lang="en-US" sz="2000" dirty="0">
              <a:effectLst>
                <a:outerShdw blurRad="38100" dist="38100" dir="2700000" algn="tl">
                  <a:srgbClr val="000000">
                    <a:alpha val="43137"/>
                  </a:srgbClr>
                </a:outerShdw>
              </a:effectLst>
            </a:endParaRPr>
          </a:p>
        </p:txBody>
      </p:sp>
      <p:pic>
        <p:nvPicPr>
          <p:cNvPr id="1026" name="Picture 2" descr="http://t3.gstatic.com/images?q=tbn:ANd9GcTWg6Mj0xsCtqYmTMMi788kT9vhdH8I5DjROQHXAa6Yf01EwHPOK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77050" y="381000"/>
            <a:ext cx="1885950" cy="24193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3999" y="577334"/>
            <a:ext cx="3657600" cy="523220"/>
          </a:xfrm>
          <a:prstGeom prst="rect">
            <a:avLst/>
          </a:prstGeom>
          <a:noFill/>
        </p:spPr>
        <p:txBody>
          <a:bodyPr wrap="square" rtlCol="0">
            <a:spAutoFit/>
          </a:bodyPr>
          <a:lstStyle/>
          <a:p>
            <a:pPr algn="ctr"/>
            <a:r>
              <a:rPr lang="en-US" sz="2800" dirty="0">
                <a:solidFill>
                  <a:srgbClr val="FFFF99"/>
                </a:solidFill>
                <a:effectLst>
                  <a:outerShdw blurRad="38100" dist="38100" dir="2700000" algn="tl">
                    <a:srgbClr val="000000">
                      <a:alpha val="43137"/>
                    </a:srgbClr>
                  </a:outerShdw>
                </a:effectLst>
              </a:rPr>
              <a:t>Guy N. Woods</a:t>
            </a:r>
          </a:p>
        </p:txBody>
      </p:sp>
    </p:spTree>
    <p:extLst>
      <p:ext uri="{BB962C8B-B14F-4D97-AF65-F5344CB8AC3E}">
        <p14:creationId xmlns:p14="http://schemas.microsoft.com/office/powerpoint/2010/main" val="3719599548"/>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6019800" cy="4324261"/>
          </a:xfrm>
          <a:prstGeom prst="rect">
            <a:avLst/>
          </a:prstGeom>
          <a:noFill/>
        </p:spPr>
        <p:txBody>
          <a:bodyPr wrap="square" rtlCol="0">
            <a:spAutoFit/>
          </a:bodyPr>
          <a:lstStyle/>
          <a:p>
            <a:pPr algn="just">
              <a:lnSpc>
                <a:spcPts val="3300"/>
              </a:lnSpc>
            </a:pPr>
            <a:r>
              <a:rPr lang="en-US" sz="2800" dirty="0"/>
              <a:t>"There is no place for charitable organizations in the work of the New Testament church. It is the only charitable organization that the Lord authorizes, or that is needed to do the work the Lord expects his people to do" </a:t>
            </a:r>
          </a:p>
          <a:p>
            <a:pPr algn="just">
              <a:lnSpc>
                <a:spcPts val="3300"/>
              </a:lnSpc>
            </a:pPr>
            <a:endParaRPr lang="en-US" sz="2800" dirty="0"/>
          </a:p>
          <a:p>
            <a:pPr algn="just">
              <a:lnSpc>
                <a:spcPts val="3300"/>
              </a:lnSpc>
            </a:pPr>
            <a:r>
              <a:rPr lang="en-US" sz="1600" dirty="0"/>
              <a:t>(</a:t>
            </a:r>
            <a:r>
              <a:rPr lang="en-US" sz="2000" u="sng" dirty="0"/>
              <a:t>The Annual Lesson Commentary</a:t>
            </a:r>
            <a:r>
              <a:rPr lang="en-US" sz="2000" dirty="0"/>
              <a:t> for December 15, 1946)</a:t>
            </a:r>
          </a:p>
        </p:txBody>
      </p:sp>
      <p:pic>
        <p:nvPicPr>
          <p:cNvPr id="3" name="Picture 2" descr="http://t3.gstatic.com/images?q=tbn:ANd9GcTWg6Mj0xsCtqYmTMMi788kT9vhdH8I5DjROQHXAa6Yf01EwHPOK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77050" y="381000"/>
            <a:ext cx="1885950" cy="24193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3999" y="577334"/>
            <a:ext cx="3657600" cy="523220"/>
          </a:xfrm>
          <a:prstGeom prst="rect">
            <a:avLst/>
          </a:prstGeom>
          <a:noFill/>
        </p:spPr>
        <p:txBody>
          <a:bodyPr wrap="square" rtlCol="0">
            <a:spAutoFit/>
          </a:bodyPr>
          <a:lstStyle/>
          <a:p>
            <a:pPr algn="ctr"/>
            <a:r>
              <a:rPr lang="en-US" sz="2800" dirty="0">
                <a:solidFill>
                  <a:srgbClr val="FFFF99"/>
                </a:solidFill>
                <a:effectLst>
                  <a:outerShdw blurRad="38100" dist="38100" dir="2700000" algn="tl">
                    <a:srgbClr val="000000">
                      <a:alpha val="43137"/>
                    </a:srgbClr>
                  </a:outerShdw>
                </a:effectLst>
              </a:rPr>
              <a:t>Guy N. Woods</a:t>
            </a:r>
          </a:p>
        </p:txBody>
      </p:sp>
    </p:spTree>
    <p:extLst>
      <p:ext uri="{BB962C8B-B14F-4D97-AF65-F5344CB8AC3E}">
        <p14:creationId xmlns:p14="http://schemas.microsoft.com/office/powerpoint/2010/main" val="410503320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676400"/>
            <a:ext cx="769620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effectLst>
                  <a:outerShdw blurRad="38100" dist="38100" dir="2700000" algn="tl">
                    <a:srgbClr val="000000">
                      <a:alpha val="43137"/>
                    </a:srgbClr>
                  </a:outerShdw>
                </a:effectLst>
                <a:latin typeface="Calibri" panose="020F0502020204030204" pitchFamily="34" charset="0"/>
                <a:cs typeface="Times New Roman" pitchFamily="18" charset="0"/>
              </a:rPr>
              <a:t>“History is a vast early warning system.”  (Norman Cousins)</a:t>
            </a:r>
          </a:p>
          <a:p>
            <a:pPr marL="457200" indent="-457200">
              <a:buFont typeface="Arial" panose="020B0604020202020204" pitchFamily="34" charset="0"/>
              <a:buChar char="•"/>
            </a:pPr>
            <a:endParaRPr lang="en-US" sz="2800" dirty="0">
              <a:effectLst>
                <a:outerShdw blurRad="38100" dist="38100" dir="2700000" algn="tl">
                  <a:srgbClr val="000000">
                    <a:alpha val="43137"/>
                  </a:srgbClr>
                </a:outerShdw>
              </a:effectLst>
              <a:latin typeface="Calibri" panose="020F0502020204030204" pitchFamily="34" charset="0"/>
              <a:cs typeface="Times New Roman" pitchFamily="18" charset="0"/>
            </a:endParaRPr>
          </a:p>
          <a:p>
            <a:pPr marL="457200" indent="-457200">
              <a:buFont typeface="Arial" panose="020B0604020202020204" pitchFamily="34" charset="0"/>
              <a:buChar char="•"/>
            </a:pPr>
            <a:r>
              <a:rPr lang="en-US" sz="2800" dirty="0">
                <a:effectLst>
                  <a:outerShdw blurRad="38100" dist="38100" dir="2700000" algn="tl">
                    <a:srgbClr val="000000">
                      <a:alpha val="43137"/>
                    </a:srgbClr>
                  </a:outerShdw>
                </a:effectLst>
                <a:latin typeface="Calibri" panose="020F0502020204030204" pitchFamily="34" charset="0"/>
              </a:rPr>
              <a:t>“Neither a wise man nor a brave man lies down on the tracks of history to wait for the train of the future to run over him.”  (Dwight D. Eisenhower)</a:t>
            </a:r>
          </a:p>
          <a:p>
            <a:pPr marL="457200" indent="-457200">
              <a:buFont typeface="Arial" panose="020B0604020202020204" pitchFamily="34" charset="0"/>
              <a:buChar char="•"/>
            </a:pPr>
            <a:endParaRPr lang="en-US" sz="2800" dirty="0">
              <a:effectLst>
                <a:outerShdw blurRad="38100" dist="38100" dir="2700000" algn="tl">
                  <a:srgbClr val="000000">
                    <a:alpha val="43137"/>
                  </a:srgbClr>
                </a:outerShdw>
              </a:effectLst>
              <a:latin typeface="Calibri" panose="020F0502020204030204" pitchFamily="34" charset="0"/>
            </a:endParaRPr>
          </a:p>
          <a:p>
            <a:pPr marL="457200" indent="-457200">
              <a:buFont typeface="Arial" panose="020B0604020202020204" pitchFamily="34" charset="0"/>
              <a:buChar char="•"/>
            </a:pPr>
            <a:r>
              <a:rPr lang="en-US" sz="2800" dirty="0">
                <a:effectLst>
                  <a:outerShdw blurRad="38100" dist="38100" dir="2700000" algn="tl">
                    <a:srgbClr val="000000">
                      <a:alpha val="43137"/>
                    </a:srgbClr>
                  </a:outerShdw>
                </a:effectLst>
                <a:latin typeface="Calibri" panose="020F0502020204030204" pitchFamily="34" charset="0"/>
              </a:rPr>
              <a:t>“Each time history repeats itself, the price goes up.”  (Author Unknown)</a:t>
            </a:r>
          </a:p>
          <a:p>
            <a:pPr marL="457200" indent="-457200">
              <a:buFont typeface="Arial" panose="020B0604020202020204" pitchFamily="34" charset="0"/>
              <a:buChar char="•"/>
            </a:pPr>
            <a:endParaRPr lang="en-US" sz="2800" dirty="0">
              <a:effectLst>
                <a:outerShdw blurRad="38100" dist="38100" dir="2700000" algn="tl">
                  <a:srgbClr val="000000">
                    <a:alpha val="43137"/>
                  </a:srgbClr>
                </a:outerShdw>
              </a:effectLst>
              <a:latin typeface="Calibri" panose="020F0502020204030204" pitchFamily="34" charset="0"/>
              <a:cs typeface="Times New Roman" pitchFamily="18" charset="0"/>
            </a:endParaRPr>
          </a:p>
        </p:txBody>
      </p:sp>
      <p:sp>
        <p:nvSpPr>
          <p:cNvPr id="5" name="Subtitle 2"/>
          <p:cNvSpPr txBox="1">
            <a:spLocks/>
          </p:cNvSpPr>
          <p:nvPr/>
        </p:nvSpPr>
        <p:spPr>
          <a:xfrm>
            <a:off x="533400" y="4572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spcBef>
                <a:spcPts val="600"/>
              </a:spcBef>
              <a:buNone/>
            </a:pPr>
            <a:r>
              <a:rPr lang="en-US" sz="5400" kern="0" dirty="0">
                <a:solidFill>
                  <a:srgbClr val="FFFF99"/>
                </a:solidFill>
                <a:effectLst>
                  <a:outerShdw blurRad="38100" dist="38100" dir="2700000" algn="tl">
                    <a:srgbClr val="000000">
                      <a:alpha val="43137"/>
                    </a:srgbClr>
                  </a:outerShdw>
                </a:effectLst>
                <a:latin typeface="Freestyle Script" pitchFamily="66" charset="0"/>
              </a:rPr>
              <a:t>Value of Learning History</a:t>
            </a:r>
          </a:p>
        </p:txBody>
      </p:sp>
    </p:spTree>
    <p:extLst>
      <p:ext uri="{BB962C8B-B14F-4D97-AF65-F5344CB8AC3E}">
        <p14:creationId xmlns:p14="http://schemas.microsoft.com/office/powerpoint/2010/main" val="1504529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ou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out)">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out)">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1384995"/>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Orphan homes started long before real division</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 30’s – 40’s</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Hardeman shifted the issue in 1947</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562657"/>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t3.gstatic.com/images?q=tbn:ANd9GcSfAIhl78Be3K5FIWlTb9wUY8Vrd2p4tIg5BX_eo0Hc-BAc6afX"/>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85800" y="419099"/>
            <a:ext cx="1373421" cy="2019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420469"/>
            <a:ext cx="5181600" cy="646331"/>
          </a:xfrm>
          <a:prstGeom prst="rect">
            <a:avLst/>
          </a:prstGeom>
          <a:noFill/>
        </p:spPr>
        <p:txBody>
          <a:bodyPr wrap="square" rtlCol="0">
            <a:spAutoFit/>
          </a:bodyPr>
          <a:lstStyle/>
          <a:p>
            <a:pPr algn="ctr"/>
            <a:r>
              <a:rPr lang="en-US" sz="3600" dirty="0">
                <a:solidFill>
                  <a:srgbClr val="FFFF99"/>
                </a:solidFill>
                <a:effectLst>
                  <a:outerShdw blurRad="38100" dist="38100" dir="2700000" algn="tl">
                    <a:srgbClr val="000000">
                      <a:alpha val="43137"/>
                    </a:srgbClr>
                  </a:outerShdw>
                </a:effectLst>
              </a:rPr>
              <a:t>N. B. Hardeman</a:t>
            </a:r>
          </a:p>
        </p:txBody>
      </p:sp>
      <p:sp>
        <p:nvSpPr>
          <p:cNvPr id="4" name="TextBox 3"/>
          <p:cNvSpPr txBox="1"/>
          <p:nvPr/>
        </p:nvSpPr>
        <p:spPr>
          <a:xfrm>
            <a:off x="685800" y="3352800"/>
            <a:ext cx="7848600" cy="2246769"/>
          </a:xfrm>
          <a:prstGeom prst="rect">
            <a:avLst/>
          </a:prstGeom>
          <a:noFill/>
          <a:ln>
            <a:noFill/>
          </a:ln>
          <a:effectLst/>
        </p:spPr>
        <p:txBody>
          <a:bodyPr wrap="square" rtlCol="0">
            <a:spAutoFit/>
          </a:bodyPr>
          <a:lstStyle/>
          <a:p>
            <a:r>
              <a:rPr lang="en-US" sz="2800" dirty="0">
                <a:effectLst>
                  <a:outerShdw blurRad="38100" dist="38100" dir="2700000" algn="tl">
                    <a:srgbClr val="000000">
                      <a:alpha val="43137"/>
                    </a:srgbClr>
                  </a:outerShdw>
                </a:effectLst>
              </a:rPr>
              <a:t>“The right to contribute to one is the right to contribute to the other…The same principle that permits one permits the other. They must stand or fall together.”</a:t>
            </a:r>
          </a:p>
          <a:p>
            <a:pPr algn="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Gospel Advocate</a:t>
            </a:r>
            <a:r>
              <a:rPr lang="en-US" sz="2800" dirty="0">
                <a:effectLst>
                  <a:outerShdw blurRad="38100" dist="38100" dir="2700000" algn="tl">
                    <a:srgbClr val="000000">
                      <a:alpha val="43137"/>
                    </a:srgbClr>
                  </a:outerShdw>
                </a:effectLst>
              </a:rPr>
              <a:t>, 1947, p. 844)</a:t>
            </a:r>
          </a:p>
        </p:txBody>
      </p:sp>
      <p:grpSp>
        <p:nvGrpSpPr>
          <p:cNvPr id="8" name="Group 7"/>
          <p:cNvGrpSpPr/>
          <p:nvPr/>
        </p:nvGrpSpPr>
        <p:grpSpPr>
          <a:xfrm>
            <a:off x="2438400" y="1676400"/>
            <a:ext cx="6077857" cy="1295400"/>
            <a:chOff x="2438400" y="1676400"/>
            <a:chExt cx="6077857" cy="1295400"/>
          </a:xfrm>
        </p:grpSpPr>
        <p:sp>
          <p:nvSpPr>
            <p:cNvPr id="5" name="Rectangle 4"/>
            <p:cNvSpPr/>
            <p:nvPr/>
          </p:nvSpPr>
          <p:spPr>
            <a:xfrm>
              <a:off x="2438400" y="1676400"/>
              <a:ext cx="2019300" cy="12954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College</a:t>
              </a:r>
            </a:p>
            <a:p>
              <a:pPr algn="ctr"/>
              <a:r>
                <a:rPr lang="en-US" sz="2400" dirty="0">
                  <a:solidFill>
                    <a:schemeClr val="tx2"/>
                  </a:solidFill>
                </a:rPr>
                <a:t>Supported</a:t>
              </a:r>
            </a:p>
            <a:p>
              <a:pPr algn="ctr"/>
              <a:r>
                <a:rPr lang="en-US" sz="2400" dirty="0">
                  <a:solidFill>
                    <a:schemeClr val="tx2"/>
                  </a:solidFill>
                </a:rPr>
                <a:t>by Church</a:t>
              </a:r>
            </a:p>
          </p:txBody>
        </p:sp>
        <p:sp>
          <p:nvSpPr>
            <p:cNvPr id="6" name="Rectangle 5"/>
            <p:cNvSpPr/>
            <p:nvPr/>
          </p:nvSpPr>
          <p:spPr>
            <a:xfrm>
              <a:off x="6230257" y="1676400"/>
              <a:ext cx="2286000" cy="12954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Orphan Home</a:t>
              </a:r>
            </a:p>
            <a:p>
              <a:pPr algn="ctr"/>
              <a:r>
                <a:rPr lang="en-US" sz="2400" dirty="0">
                  <a:solidFill>
                    <a:schemeClr val="tx2"/>
                  </a:solidFill>
                </a:rPr>
                <a:t>Supported</a:t>
              </a:r>
            </a:p>
            <a:p>
              <a:pPr algn="ctr"/>
              <a:r>
                <a:rPr lang="en-US" sz="2400" dirty="0">
                  <a:solidFill>
                    <a:schemeClr val="tx2"/>
                  </a:solidFill>
                </a:rPr>
                <a:t>by Church</a:t>
              </a:r>
            </a:p>
          </p:txBody>
        </p:sp>
        <p:sp>
          <p:nvSpPr>
            <p:cNvPr id="7" name="Right Arrow 6"/>
            <p:cNvSpPr/>
            <p:nvPr/>
          </p:nvSpPr>
          <p:spPr>
            <a:xfrm>
              <a:off x="4471307" y="1901371"/>
              <a:ext cx="1758950" cy="845457"/>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solidFill>
                </a:rPr>
                <a:t>Shifted to</a:t>
              </a:r>
            </a:p>
          </p:txBody>
        </p:sp>
      </p:grpSp>
    </p:spTree>
    <p:extLst>
      <p:ext uri="{BB962C8B-B14F-4D97-AF65-F5344CB8AC3E}">
        <p14:creationId xmlns:p14="http://schemas.microsoft.com/office/powerpoint/2010/main" val="3736590123"/>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1815882"/>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Orphan homes started long before real division</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 30’s – 40’s</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Hardeman shifted the issue in 1947</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Debates</a:t>
            </a:r>
            <a:endParaRPr lang="en-US" sz="2400" dirty="0">
              <a:solidFill>
                <a:srgbClr val="FFFFFF"/>
              </a:solidFill>
              <a:effectLst>
                <a:outerShdw blurRad="38100" dist="38100" dir="2700000" algn="tl">
                  <a:srgbClr val="000000">
                    <a:alpha val="43137"/>
                  </a:srgbClr>
                </a:outerShdw>
              </a:effectLst>
            </a:endParaRPr>
          </a:p>
        </p:txBody>
      </p:sp>
      <p:sp>
        <p:nvSpPr>
          <p:cNvPr id="4" name="TextBox 3"/>
          <p:cNvSpPr txBox="1"/>
          <p:nvPr/>
        </p:nvSpPr>
        <p:spPr>
          <a:xfrm>
            <a:off x="838200" y="3200400"/>
            <a:ext cx="8077200" cy="3416320"/>
          </a:xfrm>
          <a:prstGeom prst="rect">
            <a:avLst/>
          </a:prstGeom>
          <a:noFill/>
        </p:spPr>
        <p:txBody>
          <a:bodyPr wrap="square" rtlCol="0">
            <a:spAutoFit/>
          </a:bodyPr>
          <a:lstStyle/>
          <a:p>
            <a:pPr marL="457200" indent="-457200">
              <a:buFont typeface="+mj-lt"/>
              <a:buAutoNum type="arabicPeriod"/>
            </a:pPr>
            <a:r>
              <a:rPr lang="en-US" sz="2400" dirty="0">
                <a:latin typeface="Arial Narrow" pitchFamily="34" charset="0"/>
              </a:rPr>
              <a:t>1954: Holt-Totty Debate (Indianapolis, IN)</a:t>
            </a:r>
          </a:p>
          <a:p>
            <a:pPr marL="457200" indent="-457200">
              <a:buFont typeface="+mj-lt"/>
              <a:buAutoNum type="arabicPeriod"/>
            </a:pPr>
            <a:r>
              <a:rPr lang="en-US" sz="2400" dirty="0">
                <a:latin typeface="Arial Narrow" pitchFamily="34" charset="0"/>
              </a:rPr>
              <a:t>1955: Harper-Tant Debate (Lufkin, TX) – April &amp; November</a:t>
            </a:r>
          </a:p>
          <a:p>
            <a:pPr marL="457200" indent="-457200">
              <a:buFont typeface="+mj-lt"/>
              <a:buAutoNum type="arabicPeriod"/>
            </a:pPr>
            <a:r>
              <a:rPr lang="en-US" sz="2400" dirty="0">
                <a:latin typeface="Arial Narrow" pitchFamily="34" charset="0"/>
              </a:rPr>
              <a:t>1956: Porter-Woods Debate (Indianapolis, IN)</a:t>
            </a:r>
          </a:p>
          <a:p>
            <a:pPr marL="457200" indent="-457200">
              <a:buFont typeface="+mj-lt"/>
              <a:buAutoNum type="arabicPeriod"/>
            </a:pPr>
            <a:r>
              <a:rPr lang="en-US" sz="2400" dirty="0">
                <a:latin typeface="Arial Narrow" pitchFamily="34" charset="0"/>
              </a:rPr>
              <a:t>1957: Porter-Woods Debate (Paragould, AR)</a:t>
            </a:r>
          </a:p>
          <a:p>
            <a:pPr marL="457200" indent="-457200">
              <a:buFont typeface="+mj-lt"/>
              <a:buAutoNum type="arabicPeriod"/>
            </a:pPr>
            <a:r>
              <a:rPr lang="en-US" sz="2400" dirty="0">
                <a:latin typeface="Arial Narrow" pitchFamily="34" charset="0"/>
              </a:rPr>
              <a:t>1957:Cogdill-Woods Debate (Birmingham, AL)</a:t>
            </a:r>
          </a:p>
          <a:p>
            <a:pPr marL="457200" indent="-457200">
              <a:buFont typeface="+mj-lt"/>
              <a:buAutoNum type="arabicPeriod"/>
            </a:pPr>
            <a:r>
              <a:rPr lang="en-US" sz="2400" dirty="0">
                <a:latin typeface="Arial Narrow" pitchFamily="34" charset="0"/>
              </a:rPr>
              <a:t>1957: Porter-Deaver Debate (Dumas,TX)</a:t>
            </a:r>
          </a:p>
          <a:p>
            <a:pPr marL="457200" indent="-457200">
              <a:buFont typeface="+mj-lt"/>
              <a:buAutoNum type="arabicPeriod"/>
            </a:pPr>
            <a:r>
              <a:rPr lang="en-US" sz="2400" dirty="0">
                <a:latin typeface="Arial Narrow" pitchFamily="34" charset="0"/>
              </a:rPr>
              <a:t>1959: Wallace-Holt Debate (Florence, AL)</a:t>
            </a:r>
          </a:p>
          <a:p>
            <a:pPr marL="457200" indent="-457200">
              <a:buFont typeface="+mj-lt"/>
              <a:buAutoNum type="arabicPeriod"/>
            </a:pPr>
            <a:r>
              <a:rPr lang="en-US" sz="2400" dirty="0">
                <a:latin typeface="Arial Narrow" pitchFamily="34" charset="0"/>
              </a:rPr>
              <a:t>1961: Grider-Woods Debate (Louisville, KY)</a:t>
            </a:r>
          </a:p>
          <a:p>
            <a:pPr marL="457200" indent="-457200">
              <a:buFont typeface="+mj-lt"/>
              <a:buAutoNum type="arabicPeriod"/>
            </a:pPr>
            <a:r>
              <a:rPr lang="en-US" sz="2400" dirty="0">
                <a:latin typeface="Arial Narrow" pitchFamily="34" charset="0"/>
              </a:rPr>
              <a:t>1962: Sutton-Woods Debate (Peoria, IL)</a:t>
            </a:r>
          </a:p>
        </p:txBody>
      </p:sp>
    </p:spTree>
    <p:extLst>
      <p:ext uri="{BB962C8B-B14F-4D97-AF65-F5344CB8AC3E}">
        <p14:creationId xmlns:p14="http://schemas.microsoft.com/office/powerpoint/2010/main" val="25544676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2246769"/>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Orphan homes started long before real division</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 30’s – 40’s</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Hardeman shifted the issue in 1947</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Debates</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Journals published on both sides</a:t>
            </a:r>
            <a:endParaRPr lang="en-US" sz="2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4847632"/>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7" y="417600"/>
            <a:ext cx="9144000" cy="707886"/>
          </a:xfrm>
          <a:prstGeom prst="rect">
            <a:avLst/>
          </a:prstGeom>
          <a:noFill/>
        </p:spPr>
        <p:txBody>
          <a:bodyPr wrap="square" rtlCol="0">
            <a:spAutoFit/>
          </a:bodyPr>
          <a:lstStyle/>
          <a:p>
            <a:pPr algn="ctr"/>
            <a:r>
              <a:rPr lang="en-US" sz="4000" dirty="0">
                <a:solidFill>
                  <a:srgbClr val="FFFF99"/>
                </a:solidFill>
                <a:effectLst>
                  <a:outerShdw blurRad="38100" dist="38100" dir="2700000" algn="tl">
                    <a:srgbClr val="000000">
                      <a:alpha val="43137"/>
                    </a:srgbClr>
                  </a:outerShdw>
                </a:effectLst>
              </a:rPr>
              <a:t>Journals – Favored Orphan Homes</a:t>
            </a:r>
          </a:p>
        </p:txBody>
      </p:sp>
      <p:sp>
        <p:nvSpPr>
          <p:cNvPr id="5" name="TextBox 4"/>
          <p:cNvSpPr txBox="1"/>
          <p:nvPr/>
        </p:nvSpPr>
        <p:spPr>
          <a:xfrm>
            <a:off x="0" y="1828800"/>
            <a:ext cx="4572000" cy="2677656"/>
          </a:xfrm>
          <a:prstGeom prst="rect">
            <a:avLst/>
          </a:prstGeom>
          <a:noFill/>
        </p:spPr>
        <p:txBody>
          <a:bodyPr wrap="square" rtlCol="0">
            <a:spAutoFit/>
          </a:bodyPr>
          <a:lstStyle/>
          <a:p>
            <a:pPr algn="ctr">
              <a:lnSpc>
                <a:spcPct val="150000"/>
              </a:lnSpc>
            </a:pPr>
            <a:r>
              <a:rPr lang="en-US" sz="2800" dirty="0">
                <a:effectLst>
                  <a:outerShdw blurRad="38100" dist="38100" dir="2700000" algn="tl">
                    <a:srgbClr val="000000">
                      <a:alpha val="43137"/>
                    </a:srgbClr>
                  </a:outerShdw>
                </a:effectLst>
              </a:rPr>
              <a:t>Gospel Advocate</a:t>
            </a:r>
          </a:p>
          <a:p>
            <a:pPr algn="ctr">
              <a:lnSpc>
                <a:spcPct val="150000"/>
              </a:lnSpc>
            </a:pPr>
            <a:r>
              <a:rPr lang="en-US" sz="2800" dirty="0">
                <a:effectLst>
                  <a:outerShdw blurRad="38100" dist="38100" dir="2700000" algn="tl">
                    <a:srgbClr val="000000">
                      <a:alpha val="43137"/>
                    </a:srgbClr>
                  </a:outerShdw>
                </a:effectLst>
              </a:rPr>
              <a:t>Firm Foundation</a:t>
            </a:r>
          </a:p>
          <a:p>
            <a:pPr algn="ctr">
              <a:lnSpc>
                <a:spcPct val="150000"/>
              </a:lnSpc>
            </a:pPr>
            <a:r>
              <a:rPr lang="en-US" sz="2800" dirty="0">
                <a:effectLst>
                  <a:outerShdw blurRad="38100" dist="38100" dir="2700000" algn="tl">
                    <a:srgbClr val="000000">
                      <a:alpha val="43137"/>
                    </a:srgbClr>
                  </a:outerShdw>
                </a:effectLst>
              </a:rPr>
              <a:t>20th Century Christian</a:t>
            </a:r>
          </a:p>
          <a:p>
            <a:pPr algn="ctr">
              <a:lnSpc>
                <a:spcPct val="150000"/>
              </a:lnSpc>
            </a:pPr>
            <a:r>
              <a:rPr lang="en-US" sz="2800" dirty="0">
                <a:effectLst>
                  <a:outerShdw blurRad="38100" dist="38100" dir="2700000" algn="tl">
                    <a:srgbClr val="000000">
                      <a:alpha val="43137"/>
                    </a:srgbClr>
                  </a:outerShdw>
                </a:effectLst>
              </a:rPr>
              <a:t>Christian Chronicle</a:t>
            </a:r>
          </a:p>
        </p:txBody>
      </p:sp>
      <p:pic>
        <p:nvPicPr>
          <p:cNvPr id="6" name="Picture 3"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2019300"/>
            <a:ext cx="1498600" cy="22479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154557" y="4426627"/>
            <a:ext cx="2093843"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solidFill>
                  <a:schemeClr val="tx2"/>
                </a:solidFill>
              </a:rPr>
              <a:t>B. C. Goodpasture</a:t>
            </a:r>
          </a:p>
          <a:p>
            <a:pPr algn="ctr" eaLnBrk="1" hangingPunct="1"/>
            <a:r>
              <a:rPr lang="en-US" sz="2000" i="1" dirty="0">
                <a:solidFill>
                  <a:schemeClr val="tx2"/>
                </a:solidFill>
              </a:rPr>
              <a:t>Gospel Advocate</a:t>
            </a:r>
          </a:p>
        </p:txBody>
      </p:sp>
      <p:pic>
        <p:nvPicPr>
          <p:cNvPr id="8" name="Picture 4" descr="R"/>
          <p:cNvPicPr>
            <a:picLocks noChangeAspect="1" noChangeArrowheads="1"/>
          </p:cNvPicPr>
          <p:nvPr/>
        </p:nvPicPr>
        <p:blipFill rotWithShape="1">
          <a:blip r:embed="rId3">
            <a:extLst>
              <a:ext uri="{28A0092B-C50C-407E-A947-70E740481C1C}">
                <a14:useLocalDpi xmlns:a14="http://schemas.microsoft.com/office/drawing/2010/main" val="0"/>
              </a:ext>
            </a:extLst>
          </a:blip>
          <a:srcRect r="7151"/>
          <a:stretch/>
        </p:blipFill>
        <p:spPr bwMode="auto">
          <a:xfrm>
            <a:off x="6860142" y="2037444"/>
            <a:ext cx="1697164" cy="22297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6477000" y="4397514"/>
            <a:ext cx="2326651"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solidFill>
                  <a:schemeClr val="tx2"/>
                </a:solidFill>
              </a:rPr>
              <a:t>Reuel Lemmons</a:t>
            </a:r>
          </a:p>
          <a:p>
            <a:pPr algn="ctr" eaLnBrk="1" hangingPunct="1"/>
            <a:r>
              <a:rPr lang="en-US" sz="2000" i="1" dirty="0">
                <a:solidFill>
                  <a:schemeClr val="tx2"/>
                </a:solidFill>
              </a:rPr>
              <a:t>Firm Foundation</a:t>
            </a:r>
          </a:p>
        </p:txBody>
      </p:sp>
    </p:spTree>
    <p:extLst>
      <p:ext uri="{BB962C8B-B14F-4D97-AF65-F5344CB8AC3E}">
        <p14:creationId xmlns:p14="http://schemas.microsoft.com/office/powerpoint/2010/main" val="748430903"/>
      </p:ext>
    </p:extLst>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20469"/>
            <a:ext cx="89916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Two Different Types of Orphan Homes</a:t>
            </a:r>
          </a:p>
        </p:txBody>
      </p:sp>
      <p:sp>
        <p:nvSpPr>
          <p:cNvPr id="3" name="Rounded Rectangle 2"/>
          <p:cNvSpPr/>
          <p:nvPr/>
        </p:nvSpPr>
        <p:spPr>
          <a:xfrm>
            <a:off x="609600" y="1524000"/>
            <a:ext cx="3581400" cy="4876800"/>
          </a:xfrm>
          <a:prstGeom prst="round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rPr>
              <a:t>Under Elderships</a:t>
            </a:r>
          </a:p>
          <a:p>
            <a:pPr algn="ctr"/>
            <a:endParaRPr lang="en-US" dirty="0">
              <a:solidFill>
                <a:schemeClr val="tx2"/>
              </a:solidFill>
            </a:endParaRPr>
          </a:p>
          <a:p>
            <a:pPr algn="ctr"/>
            <a:r>
              <a:rPr lang="en-US" sz="2400" dirty="0">
                <a:solidFill>
                  <a:schemeClr val="tx2"/>
                </a:solidFill>
              </a:rPr>
              <a:t>Maude Carpenter</a:t>
            </a:r>
          </a:p>
          <a:p>
            <a:pPr algn="ctr"/>
            <a:r>
              <a:rPr lang="en-US" sz="2400" dirty="0">
                <a:solidFill>
                  <a:schemeClr val="tx2"/>
                </a:solidFill>
              </a:rPr>
              <a:t>(Wichita, KS)</a:t>
            </a:r>
          </a:p>
          <a:p>
            <a:pPr algn="ctr"/>
            <a:endParaRPr lang="en-US" sz="1050" dirty="0">
              <a:solidFill>
                <a:schemeClr val="tx2"/>
              </a:solidFill>
            </a:endParaRPr>
          </a:p>
          <a:p>
            <a:pPr algn="ctr"/>
            <a:r>
              <a:rPr lang="en-US" sz="2400" dirty="0">
                <a:solidFill>
                  <a:schemeClr val="tx2"/>
                </a:solidFill>
              </a:rPr>
              <a:t>Tipton Orphan Home</a:t>
            </a:r>
          </a:p>
          <a:p>
            <a:pPr algn="ctr"/>
            <a:r>
              <a:rPr lang="en-US" sz="2400" dirty="0">
                <a:solidFill>
                  <a:schemeClr val="tx2"/>
                </a:solidFill>
              </a:rPr>
              <a:t>(Tipton, OK)</a:t>
            </a:r>
          </a:p>
          <a:p>
            <a:pPr algn="ctr"/>
            <a:endParaRPr lang="en-US" sz="1050" dirty="0">
              <a:solidFill>
                <a:schemeClr val="tx2"/>
              </a:solidFill>
            </a:endParaRPr>
          </a:p>
          <a:p>
            <a:pPr algn="ctr"/>
            <a:r>
              <a:rPr lang="en-US" sz="2400" dirty="0">
                <a:solidFill>
                  <a:schemeClr val="tx2"/>
                </a:solidFill>
              </a:rPr>
              <a:t>Sunny Glenn</a:t>
            </a:r>
          </a:p>
          <a:p>
            <a:pPr algn="ctr"/>
            <a:r>
              <a:rPr lang="en-US" sz="2400" dirty="0">
                <a:solidFill>
                  <a:schemeClr val="tx2"/>
                </a:solidFill>
              </a:rPr>
              <a:t>(San Benito, TX)</a:t>
            </a:r>
          </a:p>
          <a:p>
            <a:pPr algn="ctr"/>
            <a:endParaRPr lang="en-US" sz="1050" dirty="0">
              <a:solidFill>
                <a:schemeClr val="tx2"/>
              </a:solidFill>
            </a:endParaRPr>
          </a:p>
          <a:p>
            <a:pPr algn="ctr"/>
            <a:r>
              <a:rPr lang="en-US" sz="2400" dirty="0">
                <a:solidFill>
                  <a:schemeClr val="tx2"/>
                </a:solidFill>
              </a:rPr>
              <a:t>Lubbock Children's Home</a:t>
            </a:r>
          </a:p>
          <a:p>
            <a:pPr algn="ctr"/>
            <a:r>
              <a:rPr lang="en-US" sz="2400" dirty="0">
                <a:solidFill>
                  <a:schemeClr val="tx2"/>
                </a:solidFill>
              </a:rPr>
              <a:t>(Lubbock, TX</a:t>
            </a:r>
            <a:r>
              <a:rPr lang="en-US" dirty="0">
                <a:solidFill>
                  <a:schemeClr val="tx2"/>
                </a:solidFill>
              </a:rPr>
              <a:t>)</a:t>
            </a:r>
          </a:p>
        </p:txBody>
      </p:sp>
      <p:sp>
        <p:nvSpPr>
          <p:cNvPr id="4" name="Rounded Rectangle 3"/>
          <p:cNvSpPr/>
          <p:nvPr/>
        </p:nvSpPr>
        <p:spPr>
          <a:xfrm>
            <a:off x="4876800" y="1524000"/>
            <a:ext cx="3581400" cy="4876800"/>
          </a:xfrm>
          <a:prstGeom prst="roundRec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0070C0"/>
                </a:solidFill>
              </a:rPr>
              <a:t>Under Board</a:t>
            </a:r>
          </a:p>
          <a:p>
            <a:pPr algn="ctr"/>
            <a:endParaRPr lang="en-US" dirty="0">
              <a:solidFill>
                <a:schemeClr val="tx2"/>
              </a:solidFill>
            </a:endParaRPr>
          </a:p>
          <a:p>
            <a:pPr algn="ctr"/>
            <a:r>
              <a:rPr lang="en-US" sz="2400" dirty="0">
                <a:solidFill>
                  <a:schemeClr val="tx2"/>
                </a:solidFill>
              </a:rPr>
              <a:t>Tennessee Orphan Home</a:t>
            </a:r>
          </a:p>
          <a:p>
            <a:pPr algn="ctr"/>
            <a:r>
              <a:rPr lang="en-US" sz="2400" dirty="0">
                <a:solidFill>
                  <a:schemeClr val="tx2"/>
                </a:solidFill>
              </a:rPr>
              <a:t>(Spring Hill, TN)</a:t>
            </a:r>
          </a:p>
          <a:p>
            <a:pPr algn="ctr"/>
            <a:endParaRPr lang="en-US" sz="1050" dirty="0">
              <a:solidFill>
                <a:schemeClr val="tx2"/>
              </a:solidFill>
            </a:endParaRPr>
          </a:p>
          <a:p>
            <a:pPr algn="ctr"/>
            <a:r>
              <a:rPr lang="en-US" sz="2400" dirty="0">
                <a:solidFill>
                  <a:schemeClr val="tx2"/>
                </a:solidFill>
              </a:rPr>
              <a:t>Boles Home</a:t>
            </a:r>
          </a:p>
          <a:p>
            <a:pPr algn="ctr"/>
            <a:r>
              <a:rPr lang="en-US" sz="2400" dirty="0">
                <a:solidFill>
                  <a:schemeClr val="tx2"/>
                </a:solidFill>
              </a:rPr>
              <a:t>(Quinlan, TX)</a:t>
            </a:r>
          </a:p>
          <a:p>
            <a:pPr algn="ctr"/>
            <a:endParaRPr lang="en-US" sz="1050" dirty="0">
              <a:solidFill>
                <a:schemeClr val="tx2"/>
              </a:solidFill>
            </a:endParaRPr>
          </a:p>
          <a:p>
            <a:pPr algn="ctr"/>
            <a:r>
              <a:rPr lang="en-US" sz="2400" dirty="0">
                <a:solidFill>
                  <a:schemeClr val="tx2"/>
                </a:solidFill>
              </a:rPr>
              <a:t>Potter Orphan Home</a:t>
            </a:r>
          </a:p>
          <a:p>
            <a:pPr algn="ctr"/>
            <a:r>
              <a:rPr lang="en-US" sz="2400" dirty="0">
                <a:solidFill>
                  <a:schemeClr val="tx2"/>
                </a:solidFill>
              </a:rPr>
              <a:t>(Bowling Green, KY)</a:t>
            </a:r>
          </a:p>
          <a:p>
            <a:pPr algn="ctr"/>
            <a:endParaRPr lang="en-US" sz="1050" dirty="0">
              <a:solidFill>
                <a:schemeClr val="tx2"/>
              </a:solidFill>
            </a:endParaRPr>
          </a:p>
          <a:p>
            <a:pPr algn="ctr"/>
            <a:r>
              <a:rPr lang="en-US" sz="2400" dirty="0">
                <a:solidFill>
                  <a:schemeClr val="tx2"/>
                </a:solidFill>
              </a:rPr>
              <a:t>Child-Haven</a:t>
            </a:r>
          </a:p>
          <a:p>
            <a:pPr algn="ctr"/>
            <a:r>
              <a:rPr lang="en-US" sz="2400" dirty="0">
                <a:solidFill>
                  <a:schemeClr val="tx2"/>
                </a:solidFill>
              </a:rPr>
              <a:t>(Cullman, AL)</a:t>
            </a:r>
            <a:endParaRPr lang="en-US" dirty="0">
              <a:solidFill>
                <a:schemeClr val="tx2"/>
              </a:solidFill>
            </a:endParaRPr>
          </a:p>
        </p:txBody>
      </p:sp>
    </p:spTree>
    <p:extLst>
      <p:ext uri="{BB962C8B-B14F-4D97-AF65-F5344CB8AC3E}">
        <p14:creationId xmlns:p14="http://schemas.microsoft.com/office/powerpoint/2010/main" val="363929286"/>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75051"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rPr>
              <a:t>Journals – Opposed Orphan Homes</a:t>
            </a:r>
          </a:p>
        </p:txBody>
      </p:sp>
      <p:sp>
        <p:nvSpPr>
          <p:cNvPr id="5" name="TextBox 4"/>
          <p:cNvSpPr txBox="1"/>
          <p:nvPr/>
        </p:nvSpPr>
        <p:spPr>
          <a:xfrm>
            <a:off x="0" y="2808744"/>
            <a:ext cx="4572000" cy="2677656"/>
          </a:xfrm>
          <a:prstGeom prst="rect">
            <a:avLst/>
          </a:prstGeom>
          <a:noFill/>
        </p:spPr>
        <p:txBody>
          <a:bodyPr wrap="square" rtlCol="0">
            <a:spAutoFit/>
          </a:bodyPr>
          <a:lstStyle/>
          <a:p>
            <a:pPr algn="ctr">
              <a:lnSpc>
                <a:spcPct val="150000"/>
              </a:lnSpc>
            </a:pPr>
            <a:r>
              <a:rPr lang="en-US" sz="2800" i="1" dirty="0">
                <a:effectLst>
                  <a:outerShdw blurRad="38100" dist="38100" dir="2700000" algn="tl">
                    <a:srgbClr val="000000">
                      <a:alpha val="43137"/>
                    </a:srgbClr>
                  </a:outerShdw>
                </a:effectLst>
              </a:rPr>
              <a:t>Gospel Guardian</a:t>
            </a:r>
          </a:p>
          <a:p>
            <a:pPr algn="ctr">
              <a:lnSpc>
                <a:spcPct val="150000"/>
              </a:lnSpc>
            </a:pPr>
            <a:r>
              <a:rPr lang="en-US" sz="2800" i="1" dirty="0">
                <a:effectLst>
                  <a:outerShdw blurRad="38100" dist="38100" dir="2700000" algn="tl">
                    <a:srgbClr val="000000">
                      <a:alpha val="43137"/>
                    </a:srgbClr>
                  </a:outerShdw>
                </a:effectLst>
              </a:rPr>
              <a:t>Truth Magazine</a:t>
            </a:r>
          </a:p>
          <a:p>
            <a:pPr algn="ctr">
              <a:lnSpc>
                <a:spcPct val="150000"/>
              </a:lnSpc>
            </a:pPr>
            <a:r>
              <a:rPr lang="en-US" sz="2800" i="1" dirty="0">
                <a:effectLst>
                  <a:outerShdw blurRad="38100" dist="38100" dir="2700000" algn="tl">
                    <a:srgbClr val="000000">
                      <a:alpha val="43137"/>
                    </a:srgbClr>
                  </a:outerShdw>
                </a:effectLst>
              </a:rPr>
              <a:t>Searching the Scriptures</a:t>
            </a:r>
          </a:p>
          <a:p>
            <a:pPr algn="ctr">
              <a:lnSpc>
                <a:spcPct val="150000"/>
              </a:lnSpc>
            </a:pPr>
            <a:r>
              <a:rPr lang="en-US" sz="2800" i="1" dirty="0">
                <a:effectLst>
                  <a:outerShdw blurRad="38100" dist="38100" dir="2700000" algn="tl">
                    <a:srgbClr val="000000">
                      <a:alpha val="43137"/>
                    </a:srgbClr>
                  </a:outerShdw>
                </a:effectLst>
              </a:rPr>
              <a:t>Preceptor</a:t>
            </a:r>
          </a:p>
        </p:txBody>
      </p:sp>
      <p:pic>
        <p:nvPicPr>
          <p:cNvPr id="10" name="Picture 9" descr="Yater T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524000"/>
            <a:ext cx="1219200" cy="16221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6791137" y="3276600"/>
            <a:ext cx="1962525"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solidFill>
                  <a:schemeClr val="tx2"/>
                </a:solidFill>
              </a:rPr>
              <a:t>Yater Tant</a:t>
            </a:r>
          </a:p>
          <a:p>
            <a:pPr algn="ctr" eaLnBrk="1" hangingPunct="1"/>
            <a:r>
              <a:rPr lang="en-US" sz="2000" i="1" dirty="0">
                <a:solidFill>
                  <a:schemeClr val="tx2"/>
                </a:solidFill>
              </a:rPr>
              <a:t>Gospel Guardian</a:t>
            </a:r>
          </a:p>
        </p:txBody>
      </p:sp>
      <p:sp>
        <p:nvSpPr>
          <p:cNvPr id="13" name="Text Box 5"/>
          <p:cNvSpPr txBox="1">
            <a:spLocks noChangeArrowheads="1"/>
          </p:cNvSpPr>
          <p:nvPr/>
        </p:nvSpPr>
        <p:spPr bwMode="auto">
          <a:xfrm>
            <a:off x="4343400" y="3280775"/>
            <a:ext cx="1962524"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solidFill>
                  <a:schemeClr val="tx2"/>
                </a:solidFill>
              </a:rPr>
              <a:t>Roy E. Cogdill</a:t>
            </a:r>
          </a:p>
          <a:p>
            <a:pPr algn="ctr" eaLnBrk="1" hangingPunct="1"/>
            <a:r>
              <a:rPr lang="en-US" sz="2000" i="1" dirty="0">
                <a:solidFill>
                  <a:schemeClr val="tx2"/>
                </a:solidFill>
              </a:rPr>
              <a:t>Gospel Guardian</a:t>
            </a:r>
          </a:p>
        </p:txBody>
      </p:sp>
      <p:pic>
        <p:nvPicPr>
          <p:cNvPr id="14" name="Picture 2" descr="http://hephillips.org/images/header760x125hephillips300ppioundedcorners.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85534"/>
          <a:stretch/>
        </p:blipFill>
        <p:spPr bwMode="auto">
          <a:xfrm>
            <a:off x="4572000" y="4343400"/>
            <a:ext cx="1459678" cy="16018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 name="Text Box 5"/>
          <p:cNvSpPr txBox="1">
            <a:spLocks noChangeArrowheads="1"/>
          </p:cNvSpPr>
          <p:nvPr/>
        </p:nvSpPr>
        <p:spPr bwMode="auto">
          <a:xfrm>
            <a:off x="3912707" y="5868055"/>
            <a:ext cx="2696829"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solidFill>
                  <a:schemeClr val="tx2"/>
                </a:solidFill>
              </a:rPr>
              <a:t>H. E. Phillips</a:t>
            </a:r>
          </a:p>
          <a:p>
            <a:pPr algn="ctr" eaLnBrk="1" hangingPunct="1"/>
            <a:r>
              <a:rPr lang="en-US" sz="2000" i="1" dirty="0">
                <a:solidFill>
                  <a:schemeClr val="tx2"/>
                </a:solidFill>
              </a:rPr>
              <a:t>Searching the Scriptures</a:t>
            </a:r>
          </a:p>
        </p:txBody>
      </p:sp>
      <p:pic>
        <p:nvPicPr>
          <p:cNvPr id="2050" name="Picture 2" descr="http://www.ptc.dcs.edu/teacherpages/tthrasher/graphics/W-X/WillisHomerCeci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371" y="4343400"/>
            <a:ext cx="1349829" cy="18677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6862293" y="5868055"/>
            <a:ext cx="1813573" cy="7078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000" dirty="0">
                <a:solidFill>
                  <a:schemeClr val="tx2"/>
                </a:solidFill>
              </a:rPr>
              <a:t>Cecil Willis</a:t>
            </a:r>
          </a:p>
          <a:p>
            <a:pPr algn="ctr" eaLnBrk="1" hangingPunct="1"/>
            <a:r>
              <a:rPr lang="en-US" sz="2000" i="1" dirty="0">
                <a:solidFill>
                  <a:schemeClr val="tx2"/>
                </a:solidFill>
              </a:rPr>
              <a:t>Truth Magazine</a:t>
            </a:r>
          </a:p>
        </p:txBody>
      </p:sp>
      <p:pic>
        <p:nvPicPr>
          <p:cNvPr id="17" name="Picture 3" descr="Roy Cogdil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95" t="14338" b="12868"/>
          <a:stretch/>
        </p:blipFill>
        <p:spPr bwMode="auto">
          <a:xfrm>
            <a:off x="4520284" y="1534886"/>
            <a:ext cx="1608756" cy="167270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09298"/>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3785652"/>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Orphan homes started long before real division</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 30’s – 40’s</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Hardeman shifted the issue in 1947</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Debates</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Journals published on both sides</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Churches divided 1955-1965</a:t>
            </a:r>
            <a:endParaRPr lang="en-US" sz="2800" dirty="0">
              <a:effectLst>
                <a:outerShdw blurRad="38100" dist="38100" dir="2700000" algn="tl">
                  <a:srgbClr val="000000">
                    <a:alpha val="43137"/>
                  </a:srgbClr>
                </a:outerShdw>
              </a:effectLst>
            </a:endParaRPr>
          </a:p>
          <a:p>
            <a:pPr marL="971550" lvl="1" indent="-514350">
              <a:buFont typeface="+mj-lt"/>
              <a:buAutoNum type="arabicPeriod"/>
            </a:pPr>
            <a:r>
              <a:rPr lang="en-US" sz="2400" i="1" dirty="0">
                <a:effectLst>
                  <a:outerShdw blurRad="38100" dist="38100" dir="2700000" algn="tl">
                    <a:srgbClr val="000000">
                      <a:alpha val="43137"/>
                    </a:srgbClr>
                  </a:outerShdw>
                </a:effectLst>
              </a:rPr>
              <a:t>Historians estimate 80/20 split</a:t>
            </a:r>
          </a:p>
          <a:p>
            <a:pPr marL="971550" lvl="1" indent="-514350">
              <a:buFont typeface="+mj-lt"/>
              <a:buAutoNum type="arabicPeriod"/>
            </a:pPr>
            <a:r>
              <a:rPr lang="en-US" sz="2400" i="1" dirty="0">
                <a:effectLst>
                  <a:outerShdw blurRad="38100" dist="38100" dir="2700000" algn="tl">
                    <a:srgbClr val="000000">
                      <a:alpha val="43137"/>
                    </a:srgbClr>
                  </a:outerShdw>
                </a:effectLst>
              </a:rPr>
              <a:t>Usually small group pull off and start a new work</a:t>
            </a:r>
          </a:p>
          <a:p>
            <a:pPr marL="971550" lvl="1" indent="-514350">
              <a:buFont typeface="+mj-lt"/>
              <a:buAutoNum type="arabicPeriod"/>
            </a:pPr>
            <a:r>
              <a:rPr lang="en-US" sz="2400" i="1" dirty="0">
                <a:effectLst>
                  <a:outerShdw blurRad="38100" dist="38100" dir="2700000" algn="tl">
                    <a:srgbClr val="000000">
                      <a:alpha val="43137"/>
                    </a:srgbClr>
                  </a:outerShdw>
                </a:effectLst>
              </a:rPr>
              <a:t>Exceptions: Louisville, Athens, Tampa, Birmingham</a:t>
            </a:r>
          </a:p>
        </p:txBody>
      </p:sp>
    </p:spTree>
    <p:extLst>
      <p:ext uri="{BB962C8B-B14F-4D97-AF65-F5344CB8AC3E}">
        <p14:creationId xmlns:p14="http://schemas.microsoft.com/office/powerpoint/2010/main" val="5047766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rgbClr val="000000"/>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533400" y="1524000"/>
            <a:ext cx="8382000" cy="3108543"/>
          </a:xfrm>
          <a:prstGeom prst="rect">
            <a:avLst/>
          </a:prstGeom>
          <a:noFill/>
        </p:spPr>
        <p:txBody>
          <a:bodyPr wrap="square" rtlCol="0">
            <a:spAutoFit/>
          </a:bodyPr>
          <a:lstStyle/>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Orphan homes started long before real division</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Opposition 30’s – 40’s</a:t>
            </a:r>
            <a:endParaRPr lang="en-US" sz="2800" dirty="0">
              <a:solidFill>
                <a:srgbClr val="FFFFFF"/>
              </a:solidFill>
              <a:effectLst>
                <a:outerShdw blurRad="38100" dist="38100" dir="2700000" algn="tl">
                  <a:srgbClr val="000000">
                    <a:alpha val="43137"/>
                  </a:srgbClr>
                </a:outerShdw>
              </a:effectLst>
            </a:endParaRPr>
          </a:p>
          <a:p>
            <a:pPr marL="514350" indent="-514350">
              <a:buFont typeface="+mj-lt"/>
              <a:buAutoNum type="alphaUcPeriod"/>
            </a:pPr>
            <a:r>
              <a:rPr lang="en-US" sz="2800" dirty="0">
                <a:solidFill>
                  <a:srgbClr val="FFFFFF"/>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Hardeman shifted the issue in 1947</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Debates</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Journals published on both sides</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Churches divided 1955-1965</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Things got ugly &amp; bitter</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7357873"/>
      </p:ext>
    </p:extLst>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533400"/>
            <a:ext cx="5486400" cy="1446550"/>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rPr>
              <a:t>Things Got</a:t>
            </a:r>
          </a:p>
          <a:p>
            <a:pPr algn="ctr"/>
            <a:r>
              <a:rPr lang="en-US" sz="4400" dirty="0">
                <a:effectLst>
                  <a:outerShdw blurRad="38100" dist="38100" dir="2700000" algn="tl">
                    <a:srgbClr val="000000">
                      <a:alpha val="43137"/>
                    </a:srgbClr>
                  </a:outerShdw>
                </a:effectLst>
              </a:rPr>
              <a:t>Ugly &amp; Bitter</a:t>
            </a:r>
          </a:p>
        </p:txBody>
      </p:sp>
      <p:pic>
        <p:nvPicPr>
          <p:cNvPr id="1028" name="Picture 4" descr="http://blindgossip.com/wp-content/uploads/2009/09/men-argu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89924"/>
            <a:ext cx="1905000" cy="1333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2241099"/>
            <a:ext cx="7543800" cy="3854901"/>
          </a:xfrm>
          <a:prstGeom prst="rect">
            <a:avLst/>
          </a:prstGeom>
          <a:noFill/>
        </p:spPr>
        <p:txBody>
          <a:bodyPr wrap="square" rtlCol="0">
            <a:spAutoFit/>
          </a:bodyPr>
          <a:lstStyle/>
          <a:p>
            <a:pPr marL="342900" indent="-342900">
              <a:buFont typeface="Arial" pitchFamily="34" charset="0"/>
              <a:buChar char="•"/>
            </a:pPr>
            <a:r>
              <a:rPr lang="en-US" sz="2400" b="1" dirty="0">
                <a:effectLst>
                  <a:outerShdw blurRad="38100" dist="38100" dir="2700000" algn="tl">
                    <a:srgbClr val="000000">
                      <a:alpha val="43137"/>
                    </a:srgbClr>
                  </a:outerShdw>
                </a:effectLst>
              </a:rPr>
              <a:t>Yellow Tag Of Quarantine – </a:t>
            </a:r>
            <a:r>
              <a:rPr lang="en-US" sz="2400" dirty="0">
                <a:effectLst>
                  <a:outerShdw blurRad="38100" dist="38100" dir="2700000" algn="tl">
                    <a:srgbClr val="000000">
                      <a:alpha val="43137"/>
                    </a:srgbClr>
                  </a:outerShdw>
                </a:effectLst>
              </a:rPr>
              <a:t>B.C. Goodpasture, </a:t>
            </a:r>
            <a:r>
              <a:rPr lang="en-US" sz="2400" i="1" dirty="0">
                <a:effectLst>
                  <a:outerShdw blurRad="38100" dist="38100" dir="2700000" algn="tl">
                    <a:srgbClr val="000000">
                      <a:alpha val="43137"/>
                    </a:srgbClr>
                  </a:outerShdw>
                </a:effectLst>
              </a:rPr>
              <a:t>Gospel Advocate </a:t>
            </a:r>
            <a:r>
              <a:rPr lang="en-US" sz="2400" dirty="0">
                <a:effectLst>
                  <a:outerShdw blurRad="38100" dist="38100" dir="2700000" algn="tl">
                    <a:srgbClr val="000000">
                      <a:alpha val="43137"/>
                    </a:srgbClr>
                  </a:outerShdw>
                </a:effectLst>
              </a:rPr>
              <a:t>1954</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Robert Jackson – knife pulled on him (Taylor Blvd)</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Rufus Clifford – spat upon</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Ads: “No Anti need apply”</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Charges: “Orphan haters” / “Let orphan starve…”</a:t>
            </a:r>
          </a:p>
          <a:p>
            <a:pPr marL="342900" indent="-342900">
              <a:buFont typeface="Arial" pitchFamily="34" charset="0"/>
              <a:buChar char="•"/>
            </a:pPr>
            <a:endParaRPr lang="en-US" sz="1050" dirty="0">
              <a:effectLst>
                <a:outerShdw blurRad="38100" dist="38100" dir="2700000" algn="tl">
                  <a:srgbClr val="000000">
                    <a:alpha val="43137"/>
                  </a:srgbClr>
                </a:outerShdw>
              </a:effectLst>
            </a:endParaRPr>
          </a:p>
          <a:p>
            <a:pPr marL="342900" indent="-342900">
              <a:buFont typeface="Arial" pitchFamily="34" charset="0"/>
              <a:buChar char="•"/>
            </a:pPr>
            <a:r>
              <a:rPr lang="en-US" sz="2400" dirty="0">
                <a:effectLst>
                  <a:outerShdw blurRad="38100" dist="38100" dir="2700000" algn="tl">
                    <a:srgbClr val="000000">
                      <a:alpha val="43137"/>
                    </a:srgbClr>
                  </a:outerShdw>
                </a:effectLst>
              </a:rPr>
              <a:t>Some “locked out” of buildings where were members</a:t>
            </a:r>
          </a:p>
        </p:txBody>
      </p:sp>
    </p:spTree>
    <p:extLst>
      <p:ext uri="{BB962C8B-B14F-4D97-AF65-F5344CB8AC3E}">
        <p14:creationId xmlns:p14="http://schemas.microsoft.com/office/powerpoint/2010/main" val="6946975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1143000" indent="-1143000" algn="ctr">
              <a:buFont typeface="+mj-lt"/>
              <a:buAutoNum type="romanUcPeriod"/>
            </a:pPr>
            <a:r>
              <a:rPr lang="en-US" sz="6600" dirty="0">
                <a:solidFill>
                  <a:srgbClr val="FFFF99"/>
                </a:solidFill>
                <a:effectLst>
                  <a:outerShdw blurRad="38100" dist="38100" dir="2700000" algn="tl">
                    <a:srgbClr val="000000">
                      <a:alpha val="43137"/>
                    </a:srgbClr>
                  </a:outerShdw>
                </a:effectLst>
                <a:latin typeface="Freestyle Script" pitchFamily="66" charset="0"/>
              </a:rPr>
              <a:t>The Missionary Society </a:t>
            </a:r>
          </a:p>
        </p:txBody>
      </p:sp>
      <p:sp>
        <p:nvSpPr>
          <p:cNvPr id="7" name="Rounded Rectangle 6"/>
          <p:cNvSpPr/>
          <p:nvPr/>
        </p:nvSpPr>
        <p:spPr>
          <a:xfrm>
            <a:off x="838200" y="17526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Tree>
    <p:extLst>
      <p:ext uri="{BB962C8B-B14F-4D97-AF65-F5344CB8AC3E}">
        <p14:creationId xmlns:p14="http://schemas.microsoft.com/office/powerpoint/2010/main" val="1210998838"/>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15686" y="381000"/>
            <a:ext cx="86106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000" b="1" dirty="0">
                <a:solidFill>
                  <a:srgbClr val="FFFF99"/>
                </a:solidFill>
                <a:effectLst>
                  <a:outerShdw blurRad="38100" dist="38100" dir="2700000" algn="tl">
                    <a:srgbClr val="000000">
                      <a:alpha val="43137"/>
                    </a:srgbClr>
                  </a:outerShdw>
                </a:effectLst>
              </a:rPr>
              <a:t>So… Who really left what?</a:t>
            </a:r>
          </a:p>
          <a:p>
            <a:pPr>
              <a:spcBef>
                <a:spcPct val="50000"/>
              </a:spcBef>
            </a:pPr>
            <a:endParaRPr lang="en-US" sz="12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“The mainstream churches of Christ, time and again, characterized those who opposed institutionalism as unfaithful to the heritage. The truth is that the dissenters stood squarely in one set of the footprints in the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churches of Christ. And by the time the battle over institutions was complete, it was the mainstream, not the dissenters, that had removed itself almost entirely from its 19</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century roots.”</a:t>
            </a:r>
          </a:p>
          <a:p>
            <a:endParaRPr lang="en-US" sz="1000" dirty="0">
              <a:effectLst>
                <a:outerShdw blurRad="38100" dist="38100" dir="2700000" algn="tl">
                  <a:srgbClr val="000000">
                    <a:alpha val="43137"/>
                  </a:srgbClr>
                </a:outerShdw>
              </a:effectLst>
            </a:endParaRPr>
          </a:p>
          <a:p>
            <a:pPr algn="r"/>
            <a:r>
              <a:rPr lang="en-US" sz="3600" i="1" dirty="0">
                <a:effectLst>
                  <a:outerShdw blurRad="38100" dist="38100" dir="2700000" algn="tl">
                    <a:srgbClr val="000000">
                      <a:alpha val="43137"/>
                    </a:srgbClr>
                  </a:outerShdw>
                </a:effectLst>
              </a:rPr>
              <a:t>Reviving the Ancient Faith</a:t>
            </a:r>
            <a:r>
              <a:rPr lang="en-US" sz="3600" dirty="0">
                <a:effectLst>
                  <a:outerShdw blurRad="38100" dist="38100" dir="2700000" algn="tl">
                    <a:srgbClr val="000000">
                      <a:alpha val="43137"/>
                    </a:srgbClr>
                  </a:outerShdw>
                </a:effectLst>
              </a:rPr>
              <a:t> </a:t>
            </a:r>
          </a:p>
          <a:p>
            <a:pPr algn="r"/>
            <a:r>
              <a:rPr lang="en-US" sz="2400" dirty="0">
                <a:effectLst>
                  <a:outerShdw blurRad="38100" dist="38100" dir="2700000" algn="tl">
                    <a:srgbClr val="000000">
                      <a:alpha val="43137"/>
                    </a:srgbClr>
                  </a:outerShdw>
                </a:effectLst>
              </a:rPr>
              <a:t>Richard Hughes, Pepperdine University</a:t>
            </a:r>
          </a:p>
        </p:txBody>
      </p:sp>
      <p:sp>
        <p:nvSpPr>
          <p:cNvPr id="52227" name="Line 3"/>
          <p:cNvSpPr>
            <a:spLocks noChangeShapeType="1"/>
          </p:cNvSpPr>
          <p:nvPr/>
        </p:nvSpPr>
        <p:spPr bwMode="auto">
          <a:xfrm>
            <a:off x="3124200" y="31242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449397070"/>
      </p:ext>
    </p:extLst>
  </p:cSld>
  <p:clrMapOvr>
    <a:masterClrMapping/>
  </p:clrMapOvr>
  <p:transition spd="slow">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23686" y="16764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gn="ctr">
              <a:buFont typeface="+mj-lt"/>
              <a:buAutoNum type="romanUcPeriod"/>
            </a:pP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11"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None/>
            </a:pPr>
            <a:r>
              <a:rPr lang="en-US" sz="6600" dirty="0">
                <a:solidFill>
                  <a:srgbClr val="FFFF99"/>
                </a:solidFill>
                <a:effectLst>
                  <a:outerShdw blurRad="38100" dist="38100" dir="2700000" algn="tl">
                    <a:srgbClr val="000000">
                      <a:alpha val="43137"/>
                    </a:srgbClr>
                  </a:outerShdw>
                </a:effectLst>
                <a:latin typeface="Freestyle Script" pitchFamily="66" charset="0"/>
              </a:rPr>
              <a:t>Orphan Homes</a:t>
            </a:r>
          </a:p>
        </p:txBody>
      </p:sp>
      <p:sp>
        <p:nvSpPr>
          <p:cNvPr id="4" name="Rounded Rectangle 3"/>
          <p:cNvSpPr/>
          <p:nvPr/>
        </p:nvSpPr>
        <p:spPr>
          <a:xfrm>
            <a:off x="823686" y="2627086"/>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effectLst>
                  <a:outerShdw blurRad="38100" dist="38100" dir="2700000" algn="tl">
                    <a:srgbClr val="000000">
                      <a:alpha val="43137"/>
                    </a:srgbClr>
                  </a:outerShdw>
                </a:effectLst>
                <a:latin typeface="Arial Narrow" pitchFamily="34" charset="0"/>
              </a:rPr>
              <a:t>The Issue</a:t>
            </a:r>
          </a:p>
        </p:txBody>
      </p:sp>
    </p:spTree>
    <p:extLst>
      <p:ext uri="{BB962C8B-B14F-4D97-AF65-F5344CB8AC3E}">
        <p14:creationId xmlns:p14="http://schemas.microsoft.com/office/powerpoint/2010/main" val="368784168"/>
      </p:ext>
    </p:extLst>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048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3200" dirty="0">
                <a:solidFill>
                  <a:schemeClr val="tx2"/>
                </a:solidFill>
                <a:effectLst>
                  <a:outerShdw blurRad="38100" dist="38100" dir="2700000" algn="tl">
                    <a:srgbClr val="000000">
                      <a:alpha val="43137"/>
                    </a:srgbClr>
                  </a:outerShdw>
                </a:effectLst>
                <a:latin typeface="Arial Narrow" pitchFamily="34" charset="0"/>
              </a:rPr>
              <a:t>The Issue</a:t>
            </a:r>
          </a:p>
        </p:txBody>
      </p:sp>
      <p:sp>
        <p:nvSpPr>
          <p:cNvPr id="3" name="TextBox 2"/>
          <p:cNvSpPr txBox="1"/>
          <p:nvPr/>
        </p:nvSpPr>
        <p:spPr>
          <a:xfrm>
            <a:off x="685800" y="1524000"/>
            <a:ext cx="1905000" cy="584775"/>
          </a:xfrm>
          <a:prstGeom prst="rect">
            <a:avLst/>
          </a:prstGeom>
          <a:noFill/>
        </p:spPr>
        <p:txBody>
          <a:bodyPr wrap="square" rtlCol="0">
            <a:spAutoFit/>
          </a:bodyPr>
          <a:lstStyle/>
          <a:p>
            <a:r>
              <a:rPr lang="en-US" sz="3200" b="1" dirty="0">
                <a:solidFill>
                  <a:srgbClr val="FFFF99"/>
                </a:solidFill>
                <a:effectLst>
                  <a:outerShdw blurRad="38100" dist="38100" dir="2700000" algn="tl">
                    <a:srgbClr val="000000">
                      <a:alpha val="43137"/>
                    </a:srgbClr>
                  </a:outerShdw>
                </a:effectLst>
              </a:rPr>
              <a:t>Is Not:</a:t>
            </a:r>
          </a:p>
        </p:txBody>
      </p:sp>
      <p:sp>
        <p:nvSpPr>
          <p:cNvPr id="4" name="TextBox 3"/>
          <p:cNvSpPr txBox="1"/>
          <p:nvPr/>
        </p:nvSpPr>
        <p:spPr>
          <a:xfrm>
            <a:off x="1143000" y="2133600"/>
            <a:ext cx="7162800" cy="1938992"/>
          </a:xfrm>
          <a:prstGeom prst="rect">
            <a:avLst/>
          </a:prstGeom>
          <a:noFill/>
        </p:spPr>
        <p:txBody>
          <a:bodyPr wrap="square" rtlCol="0">
            <a:spAutoFit/>
          </a:bodyPr>
          <a:lstStyle/>
          <a:p>
            <a:pPr marL="342900" indent="-342900">
              <a:buFont typeface="+mj-lt"/>
              <a:buAutoNum type="arabicPeriod"/>
            </a:pPr>
            <a:r>
              <a:rPr lang="en-US" sz="2400" dirty="0">
                <a:effectLst>
                  <a:outerShdw blurRad="38100" dist="38100" dir="2700000" algn="tl">
                    <a:srgbClr val="000000">
                      <a:alpha val="43137"/>
                    </a:srgbClr>
                  </a:outerShdw>
                </a:effectLst>
              </a:rPr>
              <a:t>Should the needy be cared for?</a:t>
            </a:r>
          </a:p>
          <a:p>
            <a:pPr marL="342900" indent="-342900">
              <a:buFont typeface="+mj-lt"/>
              <a:buAutoNum type="arabicPeriod"/>
            </a:pPr>
            <a:r>
              <a:rPr lang="en-US" sz="2400" dirty="0">
                <a:effectLst>
                  <a:outerShdw blurRad="38100" dist="38100" dir="2700000" algn="tl">
                    <a:srgbClr val="000000">
                      <a:alpha val="43137"/>
                    </a:srgbClr>
                  </a:outerShdw>
                </a:effectLst>
              </a:rPr>
              <a:t>Is the church obligated?</a:t>
            </a:r>
          </a:p>
          <a:p>
            <a:pPr marL="342900" indent="-342900">
              <a:buFont typeface="+mj-lt"/>
              <a:buAutoNum type="arabicPeriod"/>
            </a:pPr>
            <a:r>
              <a:rPr lang="en-US" sz="2400" dirty="0">
                <a:effectLst>
                  <a:outerShdw blurRad="38100" dist="38100" dir="2700000" algn="tl">
                    <a:srgbClr val="000000">
                      <a:alpha val="43137"/>
                    </a:srgbClr>
                  </a:outerShdw>
                </a:effectLst>
              </a:rPr>
              <a:t>A matter of how (modes, means, methods)</a:t>
            </a:r>
          </a:p>
          <a:p>
            <a:pPr marL="342900" indent="-342900">
              <a:buFont typeface="+mj-lt"/>
              <a:buAutoNum type="arabicPeriod"/>
            </a:pPr>
            <a:r>
              <a:rPr lang="en-US" sz="2400" dirty="0">
                <a:effectLst>
                  <a:outerShdw blurRad="38100" dist="38100" dir="2700000" algn="tl">
                    <a:srgbClr val="000000">
                      <a:alpha val="43137"/>
                    </a:srgbClr>
                  </a:outerShdw>
                </a:effectLst>
              </a:rPr>
              <a:t>Systematic arrangement</a:t>
            </a:r>
          </a:p>
          <a:p>
            <a:pPr marL="342900" indent="-342900">
              <a:buFont typeface="+mj-lt"/>
              <a:buAutoNum type="arabicPeriod"/>
            </a:pPr>
            <a:r>
              <a:rPr lang="en-US" sz="2400" dirty="0">
                <a:effectLst>
                  <a:outerShdw blurRad="38100" dist="38100" dir="2700000" algn="tl">
                    <a:srgbClr val="000000">
                      <a:alpha val="43137"/>
                    </a:srgbClr>
                  </a:outerShdw>
                </a:effectLst>
              </a:rPr>
              <a:t>A matter of a “place” being maintained</a:t>
            </a:r>
          </a:p>
        </p:txBody>
      </p:sp>
      <p:sp>
        <p:nvSpPr>
          <p:cNvPr id="5" name="TextBox 4"/>
          <p:cNvSpPr txBox="1"/>
          <p:nvPr/>
        </p:nvSpPr>
        <p:spPr>
          <a:xfrm>
            <a:off x="685800" y="3987225"/>
            <a:ext cx="1905000" cy="584775"/>
          </a:xfrm>
          <a:prstGeom prst="rect">
            <a:avLst/>
          </a:prstGeom>
          <a:noFill/>
        </p:spPr>
        <p:txBody>
          <a:bodyPr wrap="square" rtlCol="0">
            <a:spAutoFit/>
          </a:bodyPr>
          <a:lstStyle/>
          <a:p>
            <a:r>
              <a:rPr lang="en-US" sz="3200" b="1" dirty="0">
                <a:solidFill>
                  <a:srgbClr val="FFFF99"/>
                </a:solidFill>
                <a:effectLst>
                  <a:outerShdw blurRad="38100" dist="38100" dir="2700000" algn="tl">
                    <a:srgbClr val="000000">
                      <a:alpha val="43137"/>
                    </a:srgbClr>
                  </a:outerShdw>
                </a:effectLst>
              </a:rPr>
              <a:t>Is:</a:t>
            </a:r>
          </a:p>
        </p:txBody>
      </p:sp>
      <p:sp>
        <p:nvSpPr>
          <p:cNvPr id="6" name="TextBox 5"/>
          <p:cNvSpPr txBox="1"/>
          <p:nvPr/>
        </p:nvSpPr>
        <p:spPr>
          <a:xfrm>
            <a:off x="1143000" y="4538008"/>
            <a:ext cx="7162800" cy="1569660"/>
          </a:xfrm>
          <a:prstGeom prst="rect">
            <a:avLst/>
          </a:prstGeom>
          <a:noFill/>
        </p:spPr>
        <p:txBody>
          <a:bodyPr wrap="square" rtlCol="0">
            <a:spAutoFit/>
          </a:bodyPr>
          <a:lstStyle/>
          <a:p>
            <a:pPr marL="342900" indent="-342900">
              <a:buFont typeface="+mj-lt"/>
              <a:buAutoNum type="arabicPeriod"/>
            </a:pPr>
            <a:r>
              <a:rPr lang="en-US" sz="2400" dirty="0">
                <a:effectLst>
                  <a:outerShdw blurRad="38100" dist="38100" dir="2700000" algn="tl">
                    <a:srgbClr val="000000">
                      <a:alpha val="43137"/>
                    </a:srgbClr>
                  </a:outerShdw>
                </a:effectLst>
              </a:rPr>
              <a:t>Can churches build and maintain benevolent organizations through which to do their work?</a:t>
            </a:r>
          </a:p>
          <a:p>
            <a:pPr marL="342900" indent="-342900">
              <a:buFont typeface="+mj-lt"/>
              <a:buAutoNum type="arabicPeriod"/>
            </a:pPr>
            <a:r>
              <a:rPr lang="en-US" sz="2400" dirty="0">
                <a:effectLst>
                  <a:outerShdw blurRad="38100" dist="38100" dir="2700000" algn="tl">
                    <a:srgbClr val="000000">
                      <a:alpha val="43137"/>
                    </a:srgbClr>
                  </a:outerShdw>
                </a:effectLst>
              </a:rPr>
              <a:t>A matter of a separate organization doing the work of the church</a:t>
            </a:r>
          </a:p>
        </p:txBody>
      </p:sp>
    </p:spTree>
    <p:extLst>
      <p:ext uri="{BB962C8B-B14F-4D97-AF65-F5344CB8AC3E}">
        <p14:creationId xmlns:p14="http://schemas.microsoft.com/office/powerpoint/2010/main" val="23000846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P spid="6" grpId="0" build="p" bldLvl="5"/>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3686" y="3048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3200" dirty="0">
                <a:solidFill>
                  <a:schemeClr val="tx2"/>
                </a:solidFill>
                <a:effectLst>
                  <a:outerShdw blurRad="38100" dist="38100" dir="2700000" algn="tl">
                    <a:srgbClr val="000000">
                      <a:alpha val="43137"/>
                    </a:srgbClr>
                  </a:outerShdw>
                </a:effectLst>
                <a:latin typeface="Arial Narrow" pitchFamily="34" charset="0"/>
              </a:rPr>
              <a:t>Problems With Support of Orphan Homes</a:t>
            </a:r>
          </a:p>
        </p:txBody>
      </p:sp>
      <p:sp>
        <p:nvSpPr>
          <p:cNvPr id="3" name="TextBox 2"/>
          <p:cNvSpPr txBox="1"/>
          <p:nvPr/>
        </p:nvSpPr>
        <p:spPr>
          <a:xfrm>
            <a:off x="381000" y="1447800"/>
            <a:ext cx="8382000" cy="954107"/>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No Authority</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Parallel to the Missionary Society</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763967"/>
      </p:ext>
    </p:extLst>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Missionary</a:t>
            </a:r>
          </a:p>
          <a:p>
            <a:pPr algn="ctr"/>
            <a:r>
              <a:rPr lang="en-US" sz="2800" dirty="0">
                <a:solidFill>
                  <a:schemeClr val="tx2"/>
                </a:solidFill>
              </a:rPr>
              <a:t>Society</a:t>
            </a:r>
          </a:p>
        </p:txBody>
      </p:sp>
      <p:sp>
        <p:nvSpPr>
          <p:cNvPr id="4" name="Oval 3"/>
          <p:cNvSpPr/>
          <p:nvPr/>
        </p:nvSpPr>
        <p:spPr>
          <a:xfrm>
            <a:off x="576943" y="1447800"/>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5" name="Oval 4"/>
          <p:cNvSpPr/>
          <p:nvPr/>
        </p:nvSpPr>
        <p:spPr>
          <a:xfrm>
            <a:off x="576943" y="2773438"/>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6" name="Oval 5"/>
          <p:cNvSpPr/>
          <p:nvPr/>
        </p:nvSpPr>
        <p:spPr>
          <a:xfrm>
            <a:off x="576943" y="4099076"/>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7" name="Oval 6"/>
          <p:cNvSpPr/>
          <p:nvPr/>
        </p:nvSpPr>
        <p:spPr>
          <a:xfrm>
            <a:off x="576943" y="5424714"/>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cxnSp>
        <p:nvCxnSpPr>
          <p:cNvPr id="9" name="Straight Arrow Connector 8"/>
          <p:cNvCxnSpPr/>
          <p:nvPr/>
        </p:nvCxnSpPr>
        <p:spPr>
          <a:xfrm>
            <a:off x="1948543" y="2286000"/>
            <a:ext cx="117565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48543" y="3505200"/>
            <a:ext cx="117565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4099076"/>
            <a:ext cx="1066800" cy="472924"/>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48543" y="4572000"/>
            <a:ext cx="132805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2286000"/>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7" name="TextBox 16"/>
          <p:cNvSpPr txBox="1"/>
          <p:nvPr/>
        </p:nvSpPr>
        <p:spPr>
          <a:xfrm>
            <a:off x="2209800" y="2935514"/>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8" name="TextBox 17"/>
          <p:cNvSpPr txBox="1"/>
          <p:nvPr/>
        </p:nvSpPr>
        <p:spPr>
          <a:xfrm>
            <a:off x="2220685" y="3775910"/>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9" name="TextBox 18"/>
          <p:cNvSpPr txBox="1"/>
          <p:nvPr/>
        </p:nvSpPr>
        <p:spPr>
          <a:xfrm>
            <a:off x="2256971" y="4601474"/>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cxnSp>
        <p:nvCxnSpPr>
          <p:cNvPr id="21" name="Straight Arrow Connector 20"/>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3218646"/>
            <a:ext cx="1828800" cy="954107"/>
          </a:xfrm>
          <a:prstGeom prst="rect">
            <a:avLst/>
          </a:prstGeom>
          <a:noFill/>
        </p:spPr>
        <p:txBody>
          <a:bodyPr wrap="square" rtlCol="0">
            <a:spAutoFit/>
          </a:bodyPr>
          <a:lstStyle/>
          <a:p>
            <a:r>
              <a:rPr lang="en-US" sz="2800" dirty="0"/>
              <a:t>Support</a:t>
            </a:r>
          </a:p>
          <a:p>
            <a:r>
              <a:rPr lang="en-US" sz="2800" dirty="0"/>
              <a:t>Preachers</a:t>
            </a:r>
          </a:p>
        </p:txBody>
      </p:sp>
      <p:sp>
        <p:nvSpPr>
          <p:cNvPr id="23" name="TextBox 22"/>
          <p:cNvSpPr txBox="1"/>
          <p:nvPr/>
        </p:nvSpPr>
        <p:spPr>
          <a:xfrm>
            <a:off x="3610429" y="5200633"/>
            <a:ext cx="4648200" cy="1200329"/>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effectLst>
                  <a:outerShdw blurRad="38100" dist="38100" dir="2700000" algn="tl">
                    <a:srgbClr val="000000">
                      <a:alpha val="43137"/>
                    </a:srgbClr>
                  </a:outerShdw>
                </a:effectLst>
              </a:rPr>
              <a:t>A Separate Organization </a:t>
            </a:r>
            <a:r>
              <a:rPr lang="en-US" sz="2400" i="1" dirty="0">
                <a:solidFill>
                  <a:srgbClr val="FFFF00"/>
                </a:solidFill>
                <a:effectLst>
                  <a:outerShdw blurRad="38100" dist="38100" dir="2700000" algn="tl">
                    <a:srgbClr val="000000">
                      <a:alpha val="43137"/>
                    </a:srgbClr>
                  </a:outerShdw>
                </a:effectLst>
              </a:rPr>
              <a:t>Between</a:t>
            </a:r>
          </a:p>
          <a:p>
            <a:pPr algn="ctr"/>
            <a:r>
              <a:rPr lang="en-US" sz="2400" dirty="0">
                <a:effectLst>
                  <a:outerShdw blurRad="38100" dist="38100" dir="2700000" algn="tl">
                    <a:srgbClr val="000000">
                      <a:alpha val="43137"/>
                    </a:srgbClr>
                  </a:outerShdw>
                </a:effectLst>
              </a:rPr>
              <a:t>The Church And The Work</a:t>
            </a:r>
          </a:p>
        </p:txBody>
      </p:sp>
      <p:sp>
        <p:nvSpPr>
          <p:cNvPr id="20"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None/>
            </a:pPr>
            <a:r>
              <a:rPr lang="en-US" sz="6600" dirty="0">
                <a:solidFill>
                  <a:srgbClr val="FFFF99"/>
                </a:solidFill>
                <a:effectLst>
                  <a:outerShdw blurRad="38100" dist="38100" dir="2700000" algn="tl">
                    <a:srgbClr val="000000">
                      <a:alpha val="43137"/>
                    </a:srgbClr>
                  </a:outerShdw>
                </a:effectLst>
                <a:latin typeface="Freestyle Script" pitchFamily="66" charset="0"/>
              </a:rPr>
              <a:t>The Missionary Society </a:t>
            </a:r>
          </a:p>
        </p:txBody>
      </p:sp>
    </p:spTree>
    <p:extLst>
      <p:ext uri="{BB962C8B-B14F-4D97-AF65-F5344CB8AC3E}">
        <p14:creationId xmlns:p14="http://schemas.microsoft.com/office/powerpoint/2010/main" val="3511774620"/>
      </p:ext>
    </p:extLst>
  </p:cSld>
  <p:clrMapOvr>
    <a:masterClrMapping/>
  </p:clrMapOvr>
  <p:transition spd="slow">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276600" y="2667000"/>
            <a:ext cx="2819400" cy="2057400"/>
          </a:xfrm>
          <a:prstGeom prst="roundRect">
            <a:avLst>
              <a:gd name="adj" fmla="val 209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rPr>
              <a:t>Benevolent</a:t>
            </a:r>
          </a:p>
          <a:p>
            <a:pPr algn="ctr"/>
            <a:r>
              <a:rPr lang="en-US" sz="2800" dirty="0">
                <a:solidFill>
                  <a:schemeClr val="tx2"/>
                </a:solidFill>
              </a:rPr>
              <a:t>Society</a:t>
            </a:r>
          </a:p>
          <a:p>
            <a:pPr algn="ctr"/>
            <a:r>
              <a:rPr lang="en-US" sz="2400" i="1" dirty="0">
                <a:solidFill>
                  <a:schemeClr val="tx2"/>
                </a:solidFill>
              </a:rPr>
              <a:t>“Orphan Home”</a:t>
            </a:r>
          </a:p>
        </p:txBody>
      </p:sp>
      <p:sp>
        <p:nvSpPr>
          <p:cNvPr id="4" name="Oval 3"/>
          <p:cNvSpPr/>
          <p:nvPr/>
        </p:nvSpPr>
        <p:spPr>
          <a:xfrm>
            <a:off x="576943" y="1447800"/>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5" name="Oval 4"/>
          <p:cNvSpPr/>
          <p:nvPr/>
        </p:nvSpPr>
        <p:spPr>
          <a:xfrm>
            <a:off x="576943" y="2773438"/>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6" name="Oval 5"/>
          <p:cNvSpPr/>
          <p:nvPr/>
        </p:nvSpPr>
        <p:spPr>
          <a:xfrm>
            <a:off x="576943" y="4099076"/>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sp>
        <p:nvSpPr>
          <p:cNvPr id="7" name="Oval 6"/>
          <p:cNvSpPr/>
          <p:nvPr/>
        </p:nvSpPr>
        <p:spPr>
          <a:xfrm>
            <a:off x="576943" y="5424714"/>
            <a:ext cx="1371600" cy="1219200"/>
          </a:xfrm>
          <a:prstGeom prst="ellipse">
            <a:avLst/>
          </a:prstGeom>
          <a:solidFill>
            <a:schemeClr val="tx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Local</a:t>
            </a:r>
          </a:p>
          <a:p>
            <a:pPr algn="ctr"/>
            <a:r>
              <a:rPr lang="en-US" dirty="0">
                <a:solidFill>
                  <a:schemeClr val="tx2"/>
                </a:solidFill>
              </a:rPr>
              <a:t>Church</a:t>
            </a:r>
          </a:p>
        </p:txBody>
      </p:sp>
      <p:cxnSp>
        <p:nvCxnSpPr>
          <p:cNvPr id="9" name="Straight Arrow Connector 8"/>
          <p:cNvCxnSpPr/>
          <p:nvPr/>
        </p:nvCxnSpPr>
        <p:spPr>
          <a:xfrm>
            <a:off x="1948543" y="2286000"/>
            <a:ext cx="1175657" cy="9144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48543" y="3505200"/>
            <a:ext cx="1175657" cy="762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57400" y="4099076"/>
            <a:ext cx="1066800" cy="472924"/>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48543" y="4572000"/>
            <a:ext cx="1328057" cy="1066800"/>
          </a:xfrm>
          <a:prstGeom prst="straightConnector1">
            <a:avLst/>
          </a:prstGeom>
          <a:ln w="3810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2286000"/>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7" name="TextBox 16"/>
          <p:cNvSpPr txBox="1"/>
          <p:nvPr/>
        </p:nvSpPr>
        <p:spPr>
          <a:xfrm>
            <a:off x="2209800" y="2935514"/>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8" name="TextBox 17"/>
          <p:cNvSpPr txBox="1"/>
          <p:nvPr/>
        </p:nvSpPr>
        <p:spPr>
          <a:xfrm>
            <a:off x="2220685" y="3775910"/>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sp>
        <p:nvSpPr>
          <p:cNvPr id="19" name="TextBox 18"/>
          <p:cNvSpPr txBox="1"/>
          <p:nvPr/>
        </p:nvSpPr>
        <p:spPr>
          <a:xfrm>
            <a:off x="2256971" y="4601474"/>
            <a:ext cx="228600"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rPr>
              <a:t>$</a:t>
            </a:r>
          </a:p>
        </p:txBody>
      </p:sp>
      <p:cxnSp>
        <p:nvCxnSpPr>
          <p:cNvPr id="21" name="Straight Arrow Connector 20"/>
          <p:cNvCxnSpPr/>
          <p:nvPr/>
        </p:nvCxnSpPr>
        <p:spPr>
          <a:xfrm>
            <a:off x="6172200" y="3695700"/>
            <a:ext cx="990600" cy="0"/>
          </a:xfrm>
          <a:prstGeom prst="straightConnector1">
            <a:avLst/>
          </a:prstGeom>
          <a:ln w="57150">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10400" y="3218646"/>
            <a:ext cx="1828800"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Care of</a:t>
            </a:r>
          </a:p>
          <a:p>
            <a:r>
              <a:rPr lang="en-US" sz="2800" dirty="0">
                <a:effectLst>
                  <a:outerShdw blurRad="38100" dist="38100" dir="2700000" algn="tl">
                    <a:srgbClr val="000000">
                      <a:alpha val="43137"/>
                    </a:srgbClr>
                  </a:outerShdw>
                </a:effectLst>
              </a:rPr>
              <a:t>Needy</a:t>
            </a:r>
          </a:p>
        </p:txBody>
      </p:sp>
      <p:sp>
        <p:nvSpPr>
          <p:cNvPr id="23" name="TextBox 22"/>
          <p:cNvSpPr txBox="1"/>
          <p:nvPr/>
        </p:nvSpPr>
        <p:spPr>
          <a:xfrm>
            <a:off x="3610429" y="5200633"/>
            <a:ext cx="4648200" cy="1200329"/>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effectLst>
                  <a:outerShdw blurRad="38100" dist="38100" dir="2700000" algn="tl">
                    <a:srgbClr val="000000">
                      <a:alpha val="43137"/>
                    </a:srgbClr>
                  </a:outerShdw>
                </a:effectLst>
              </a:rPr>
              <a:t>A Separate Organization </a:t>
            </a:r>
            <a:r>
              <a:rPr lang="en-US" sz="2400" i="1" dirty="0">
                <a:solidFill>
                  <a:srgbClr val="FFFF00"/>
                </a:solidFill>
                <a:effectLst>
                  <a:outerShdw blurRad="38100" dist="38100" dir="2700000" algn="tl">
                    <a:srgbClr val="000000">
                      <a:alpha val="43137"/>
                    </a:srgbClr>
                  </a:outerShdw>
                </a:effectLst>
              </a:rPr>
              <a:t>Between</a:t>
            </a:r>
          </a:p>
          <a:p>
            <a:pPr algn="ctr"/>
            <a:r>
              <a:rPr lang="en-US" sz="2400" dirty="0">
                <a:effectLst>
                  <a:outerShdw blurRad="38100" dist="38100" dir="2700000" algn="tl">
                    <a:srgbClr val="000000">
                      <a:alpha val="43137"/>
                    </a:srgbClr>
                  </a:outerShdw>
                </a:effectLst>
              </a:rPr>
              <a:t>The Church And The Work</a:t>
            </a:r>
          </a:p>
        </p:txBody>
      </p:sp>
      <p:sp>
        <p:nvSpPr>
          <p:cNvPr id="20" name="Subtitle 2"/>
          <p:cNvSpPr txBox="1">
            <a:spLocks/>
          </p:cNvSpPr>
          <p:nvPr/>
        </p:nvSpPr>
        <p:spPr>
          <a:xfrm>
            <a:off x="685800" y="304800"/>
            <a:ext cx="7772400" cy="685800"/>
          </a:xfrm>
          <a:prstGeom prst="rect">
            <a:avLst/>
          </a:prstGeom>
        </p:spPr>
        <p:txBody>
          <a:bodyPr/>
          <a:lst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a:lstStyle>
          <a:p>
            <a:pPr marL="0" indent="0" algn="ctr">
              <a:buNone/>
            </a:pPr>
            <a:r>
              <a:rPr lang="en-US" sz="6600" dirty="0">
                <a:solidFill>
                  <a:srgbClr val="FFFF99"/>
                </a:solidFill>
                <a:effectLst>
                  <a:outerShdw blurRad="38100" dist="38100" dir="2700000" algn="tl">
                    <a:srgbClr val="000000">
                      <a:alpha val="43137"/>
                    </a:srgbClr>
                  </a:outerShdw>
                </a:effectLst>
                <a:latin typeface="Freestyle Script" pitchFamily="66" charset="0"/>
              </a:rPr>
              <a:t>The Benevolent Society </a:t>
            </a:r>
          </a:p>
        </p:txBody>
      </p:sp>
    </p:spTree>
    <p:extLst>
      <p:ext uri="{BB962C8B-B14F-4D97-AF65-F5344CB8AC3E}">
        <p14:creationId xmlns:p14="http://schemas.microsoft.com/office/powerpoint/2010/main" val="294077614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685800" y="1643390"/>
            <a:ext cx="7620000" cy="1815882"/>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Born out of desire to evangelize the world</a:t>
            </a:r>
          </a:p>
          <a:p>
            <a:pPr marL="971550" lvl="1" indent="-514350">
              <a:buFont typeface="+mj-lt"/>
              <a:buAutoNum type="arabicPeriod"/>
            </a:pPr>
            <a:r>
              <a:rPr lang="en-US" sz="2800" i="1" dirty="0">
                <a:effectLst>
                  <a:outerShdw blurRad="38100" dist="38100" dir="2700000" algn="tl">
                    <a:srgbClr val="000000">
                      <a:alpha val="43137"/>
                    </a:srgbClr>
                  </a:outerShdw>
                </a:effectLst>
              </a:rPr>
              <a:t>Great motive (Mark 16:15)</a:t>
            </a:r>
          </a:p>
          <a:p>
            <a:pPr marL="971550" lvl="1" indent="-514350">
              <a:buFont typeface="+mj-lt"/>
              <a:buAutoNum type="arabicPeriod"/>
            </a:pPr>
            <a:r>
              <a:rPr lang="en-US" sz="2800" i="1" dirty="0">
                <a:effectLst>
                  <a:outerShdw blurRad="38100" dist="38100" dir="2700000" algn="tl">
                    <a:srgbClr val="000000">
                      <a:alpha val="43137"/>
                    </a:srgbClr>
                  </a:outerShdw>
                </a:effectLst>
              </a:rPr>
              <a:t>Crying need in America &amp; foreign soil</a:t>
            </a:r>
          </a:p>
          <a:p>
            <a:pPr marL="971550" lvl="1" indent="-514350">
              <a:buFont typeface="+mj-lt"/>
              <a:buAutoNum type="arabicPeriod"/>
            </a:pPr>
            <a:r>
              <a:rPr lang="en-US" sz="2800" i="1" dirty="0">
                <a:effectLst>
                  <a:outerShdw blurRad="38100" dist="38100" dir="2700000" algn="tl">
                    <a:srgbClr val="000000">
                      <a:alpha val="43137"/>
                    </a:srgbClr>
                  </a:outerShdw>
                </a:effectLst>
              </a:rPr>
              <a:t>Not enough was being done</a:t>
            </a:r>
          </a:p>
        </p:txBody>
      </p:sp>
    </p:spTree>
    <p:extLst>
      <p:ext uri="{BB962C8B-B14F-4D97-AF65-F5344CB8AC3E}">
        <p14:creationId xmlns:p14="http://schemas.microsoft.com/office/powerpoint/2010/main" val="6331447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381000"/>
            <a:ext cx="7467600" cy="838200"/>
          </a:xfrm>
          <a:prstGeom prst="roundRect">
            <a:avLst/>
          </a:prstGeom>
          <a:solidFill>
            <a:srgbClr val="FFFF99"/>
          </a:solidFill>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solidFill>
                <a:effectLst>
                  <a:outerShdw blurRad="38100" dist="38100" dir="2700000" algn="tl">
                    <a:srgbClr val="000000">
                      <a:alpha val="43137"/>
                    </a:srgbClr>
                  </a:outerShdw>
                </a:effectLst>
                <a:latin typeface="Arial Narrow" pitchFamily="34" charset="0"/>
              </a:rPr>
              <a:t>History Behind It</a:t>
            </a:r>
          </a:p>
        </p:txBody>
      </p:sp>
      <p:sp>
        <p:nvSpPr>
          <p:cNvPr id="3" name="TextBox 2"/>
          <p:cNvSpPr txBox="1"/>
          <p:nvPr/>
        </p:nvSpPr>
        <p:spPr>
          <a:xfrm>
            <a:off x="685800" y="1643390"/>
            <a:ext cx="7620000" cy="954107"/>
          </a:xfrm>
          <a:prstGeom prst="rect">
            <a:avLst/>
          </a:prstGeom>
          <a:noFill/>
        </p:spPr>
        <p:txBody>
          <a:bodyPr wrap="square" rtlCol="0">
            <a:spAutoFit/>
          </a:bodyPr>
          <a:lstStyle/>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Born out of desire to evangelize the world</a:t>
            </a:r>
            <a:endParaRPr lang="en-US" sz="2800" dirty="0">
              <a:effectLst>
                <a:outerShdw blurRad="38100" dist="38100" dir="2700000" algn="tl">
                  <a:srgbClr val="000000">
                    <a:alpha val="43137"/>
                  </a:srgbClr>
                </a:outerShdw>
              </a:effectLst>
            </a:endParaRPr>
          </a:p>
          <a:p>
            <a:pPr marL="514350" indent="-514350">
              <a:buFont typeface="+mj-lt"/>
              <a:buAutoNum type="alphaUcPeriod"/>
            </a:pP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Alexander Campbell - responsible</a:t>
            </a:r>
            <a:endParaRPr 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842167"/>
      </p:ext>
    </p:extLst>
  </p:cSld>
  <p:clrMapOvr>
    <a:masterClrMapping/>
  </p:clrMapOvr>
  <p:transition spd="slow">
    <p:cover/>
  </p:transition>
</p:sld>
</file>

<file path=ppt/theme/theme1.xml><?xml version="1.0" encoding="utf-8"?>
<a:theme xmlns:a="http://schemas.openxmlformats.org/drawingml/2006/main" name="PPP_SEDUC_TXT_Board">
  <a:themeElements>
    <a:clrScheme name="">
      <a:dk1>
        <a:srgbClr val="B2B2B2"/>
      </a:dk1>
      <a:lt1>
        <a:srgbClr val="FFFFFF"/>
      </a:lt1>
      <a:dk2>
        <a:srgbClr val="B2B2B2"/>
      </a:dk2>
      <a:lt2>
        <a:srgbClr val="0000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CITY_TXT_Brooklyn_Bri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CITY_TXT_Brooklyn_Brid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CITY_TXT_Brooklyn_Brid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CITY_TXT_Brooklyn_Brid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CITY_TXT_Brooklyn_Brid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CITY_TXT_Brooklyn_Brid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CITY_TXT_Brooklyn_Brid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CITY_TXT_Brooklyn_Brid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CITY_TXT_Brooklyn_Brid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CITY_TXT_Brooklyn_Brid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CITY_TXT_Brooklyn_Brid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CITY_TXT_Brooklyn_Brid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CITY_TXT_Brooklyn_Bridg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6">
        <a:dk1>
          <a:srgbClr val="000000"/>
        </a:dk1>
        <a:lt1>
          <a:srgbClr val="B2B2B2"/>
        </a:lt1>
        <a:dk2>
          <a:srgbClr val="FFFFFF"/>
        </a:dk2>
        <a:lt2>
          <a:srgbClr val="B2B2B2"/>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PPP_SEDUC_TXT_Board</Template>
  <TotalTime>1568</TotalTime>
  <Words>3174</Words>
  <Application>Microsoft Office PowerPoint</Application>
  <PresentationFormat>On-screen Show (4:3)</PresentationFormat>
  <Paragraphs>564</Paragraphs>
  <Slides>75</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85" baseType="lpstr">
      <vt:lpstr>Arial Narrow</vt:lpstr>
      <vt:lpstr>Calibri</vt:lpstr>
      <vt:lpstr>Wingdings</vt:lpstr>
      <vt:lpstr>Arial</vt:lpstr>
      <vt:lpstr>Arial Rounded MT Bold</vt:lpstr>
      <vt:lpstr>Freestyle Script</vt:lpstr>
      <vt:lpstr>Times New Roman</vt:lpstr>
      <vt:lpstr>PPP_SEDUC_TXT_Board</vt:lpstr>
      <vt:lpstr>3_Office Theme</vt:lpstr>
      <vt:lpstr>Drawing</vt:lpstr>
      <vt:lpstr>PowerPoint Presentation</vt:lpstr>
      <vt:lpstr>Divisions Within The 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Missionary society</dc:title>
  <dc:creator>DonnieV</dc:creator>
  <cp:lastModifiedBy>Donnie V. Rader</cp:lastModifiedBy>
  <cp:revision>52</cp:revision>
  <cp:lastPrinted>2015-04-05T00:32:48Z</cp:lastPrinted>
  <dcterms:created xsi:type="dcterms:W3CDTF">2010-10-29T20:46:30Z</dcterms:created>
  <dcterms:modified xsi:type="dcterms:W3CDTF">2016-06-14T13:58:15Z</dcterms:modified>
</cp:coreProperties>
</file>