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74" r:id="rId2"/>
    <p:sldId id="256" r:id="rId3"/>
    <p:sldId id="292" r:id="rId4"/>
    <p:sldId id="296" r:id="rId5"/>
    <p:sldId id="295" r:id="rId6"/>
    <p:sldId id="328" r:id="rId7"/>
    <p:sldId id="334" r:id="rId8"/>
    <p:sldId id="335" r:id="rId9"/>
    <p:sldId id="257" r:id="rId10"/>
    <p:sldId id="331" r:id="rId11"/>
    <p:sldId id="291" r:id="rId12"/>
    <p:sldId id="326" r:id="rId13"/>
    <p:sldId id="290" r:id="rId14"/>
    <p:sldId id="258" r:id="rId15"/>
    <p:sldId id="287" r:id="rId16"/>
    <p:sldId id="273" r:id="rId17"/>
    <p:sldId id="299" r:id="rId18"/>
    <p:sldId id="260" r:id="rId19"/>
    <p:sldId id="327" r:id="rId20"/>
    <p:sldId id="301" r:id="rId21"/>
    <p:sldId id="302" r:id="rId22"/>
    <p:sldId id="300" r:id="rId23"/>
    <p:sldId id="270" r:id="rId24"/>
    <p:sldId id="306" r:id="rId25"/>
    <p:sldId id="304" r:id="rId26"/>
    <p:sldId id="310" r:id="rId27"/>
    <p:sldId id="311" r:id="rId28"/>
    <p:sldId id="309" r:id="rId29"/>
    <p:sldId id="312" r:id="rId30"/>
    <p:sldId id="316" r:id="rId31"/>
    <p:sldId id="318" r:id="rId32"/>
    <p:sldId id="319" r:id="rId33"/>
    <p:sldId id="305" r:id="rId34"/>
    <p:sldId id="317" r:id="rId35"/>
    <p:sldId id="322" r:id="rId36"/>
    <p:sldId id="268" r:id="rId37"/>
    <p:sldId id="294" r:id="rId38"/>
    <p:sldId id="267" r:id="rId39"/>
    <p:sldId id="329" r:id="rId40"/>
    <p:sldId id="330" r:id="rId41"/>
    <p:sldId id="332" r:id="rId42"/>
    <p:sldId id="333" r:id="rId43"/>
    <p:sldId id="264" r:id="rId44"/>
    <p:sldId id="281" r:id="rId45"/>
    <p:sldId id="285" r:id="rId46"/>
    <p:sldId id="261" r:id="rId47"/>
    <p:sldId id="282" r:id="rId48"/>
    <p:sldId id="279" r:id="rId49"/>
    <p:sldId id="262" r:id="rId50"/>
    <p:sldId id="272" r:id="rId51"/>
    <p:sldId id="289" r:id="rId52"/>
    <p:sldId id="259" r:id="rId53"/>
    <p:sldId id="271" r:id="rId54"/>
  </p:sldIdLst>
  <p:sldSz cx="100584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1" d="100"/>
          <a:sy n="91" d="100"/>
        </p:scale>
        <p:origin x="-1116" y="-114"/>
      </p:cViewPr>
      <p:guideLst>
        <p:guide orient="horz" pos="2160"/>
        <p:guide pos="316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73" tIns="46986" rIns="93973" bIns="46986" rtlCol="0"/>
          <a:lstStyle>
            <a:lvl1pPr algn="r">
              <a:defRPr sz="1200"/>
            </a:lvl1pPr>
          </a:lstStyle>
          <a:p>
            <a:fld id="{77A495C7-3CCC-40FD-848E-0B27486E292E}" type="datetimeFigureOut">
              <a:rPr lang="en-US" smtClean="0"/>
              <a:pPr/>
              <a:t>9/12/2018</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73" tIns="46986" rIns="93973" bIns="46986" rtlCol="0" anchor="b"/>
          <a:lstStyle>
            <a:lvl1pPr algn="r">
              <a:defRPr sz="1200"/>
            </a:lvl1pPr>
          </a:lstStyle>
          <a:p>
            <a:fld id="{707DD511-D64F-4000-8561-E07467CABAD0}" type="slidenum">
              <a:rPr lang="en-US" smtClean="0"/>
              <a:pPr/>
              <a:t>‹#›</a:t>
            </a:fld>
            <a:endParaRPr lang="en-US"/>
          </a:p>
        </p:txBody>
      </p:sp>
    </p:spTree>
    <p:extLst>
      <p:ext uri="{BB962C8B-B14F-4D97-AF65-F5344CB8AC3E}">
        <p14:creationId xmlns:p14="http://schemas.microsoft.com/office/powerpoint/2010/main" xmlns="" val="2952604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D11B4024-3EB7-4586-BC1E-B7E2830B238B}" type="datetimeFigureOut">
              <a:rPr lang="en-US" smtClean="0"/>
              <a:pPr/>
              <a:t>9/12/2018</a:t>
            </a:fld>
            <a:endParaRPr lang="en-US"/>
          </a:p>
        </p:txBody>
      </p:sp>
      <p:sp>
        <p:nvSpPr>
          <p:cNvPr id="4" name="Slide Image Placeholder 3"/>
          <p:cNvSpPr>
            <a:spLocks noGrp="1" noRot="1" noChangeAspect="1"/>
          </p:cNvSpPr>
          <p:nvPr>
            <p:ph type="sldImg" idx="2"/>
          </p:nvPr>
        </p:nvSpPr>
        <p:spPr>
          <a:xfrm>
            <a:off x="962025" y="703263"/>
            <a:ext cx="51530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AEA7A35E-D3B1-4290-B036-EA73D5D5B5D6}" type="slidenum">
              <a:rPr lang="en-US" smtClean="0"/>
              <a:pPr/>
              <a:t>‹#›</a:t>
            </a:fld>
            <a:endParaRPr lang="en-US"/>
          </a:p>
        </p:txBody>
      </p:sp>
    </p:spTree>
    <p:extLst>
      <p:ext uri="{BB962C8B-B14F-4D97-AF65-F5344CB8AC3E}">
        <p14:creationId xmlns:p14="http://schemas.microsoft.com/office/powerpoint/2010/main" xmlns="" val="337483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703263"/>
            <a:ext cx="51530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7A35E-D3B1-4290-B036-EA73D5D5B5D6}" type="slidenum">
              <a:rPr lang="en-US" smtClean="0"/>
              <a:pPr/>
              <a:t>15</a:t>
            </a:fld>
            <a:endParaRPr lang="en-US"/>
          </a:p>
        </p:txBody>
      </p:sp>
    </p:spTree>
    <p:extLst>
      <p:ext uri="{BB962C8B-B14F-4D97-AF65-F5344CB8AC3E}">
        <p14:creationId xmlns:p14="http://schemas.microsoft.com/office/powerpoint/2010/main" xmlns="" val="294399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058400" cy="4572000"/>
          </a:xfrm>
          <a:prstGeom prst="rect">
            <a:avLst/>
          </a:prstGeom>
        </p:spPr>
      </p:pic>
      <p:sp>
        <p:nvSpPr>
          <p:cNvPr id="4" name="Date Placeholder 3"/>
          <p:cNvSpPr>
            <a:spLocks noGrp="1"/>
          </p:cNvSpPr>
          <p:nvPr>
            <p:ph type="dt" sz="half" idx="10"/>
          </p:nvPr>
        </p:nvSpPr>
        <p:spPr/>
        <p:txBody>
          <a:bodyPr/>
          <a:lstStyle/>
          <a:p>
            <a:fld id="{CDAEAE23-94BB-42F8-91C3-96CE1BBA1793}"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7D98-9BB5-47D0-8760-0956B86D6357}" type="slidenum">
              <a:rPr lang="en-US" smtClean="0"/>
              <a:pPr/>
              <a:t>‹#›</a:t>
            </a:fld>
            <a:endParaRPr lang="en-US"/>
          </a:p>
        </p:txBody>
      </p:sp>
      <p:sp>
        <p:nvSpPr>
          <p:cNvPr id="3" name="Subtitle 2"/>
          <p:cNvSpPr>
            <a:spLocks noGrp="1"/>
          </p:cNvSpPr>
          <p:nvPr>
            <p:ph type="subTitle" idx="1"/>
          </p:nvPr>
        </p:nvSpPr>
        <p:spPr>
          <a:xfrm>
            <a:off x="1341120" y="3886200"/>
            <a:ext cx="704088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754380" y="2007890"/>
            <a:ext cx="854964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21D0AB-1252-4FC5-8BE6-94CFD3480CCD}"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7D98-9BB5-47D0-8760-0956B86D63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74640"/>
            <a:ext cx="226314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274640"/>
            <a:ext cx="66217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3B888-F7C5-44D6-9FE1-FAE8EEB428A5}"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7D98-9BB5-47D0-8760-0956B86D63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274639"/>
            <a:ext cx="871728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E7DB29F-B1B5-4A6E-AEF7-3E19F060EABC}"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7D98-9BB5-47D0-8760-0956B86D6357}" type="slidenum">
              <a:rPr lang="en-US" smtClean="0"/>
              <a:pPr/>
              <a:t>‹#›</a:t>
            </a:fld>
            <a:endParaRPr lang="en-US"/>
          </a:p>
        </p:txBody>
      </p:sp>
      <p:sp>
        <p:nvSpPr>
          <p:cNvPr id="8" name="Content Placeholder 7"/>
          <p:cNvSpPr>
            <a:spLocks noGrp="1"/>
          </p:cNvSpPr>
          <p:nvPr>
            <p:ph sz="quarter" idx="13"/>
          </p:nvPr>
        </p:nvSpPr>
        <p:spPr>
          <a:xfrm>
            <a:off x="670560" y="1600200"/>
            <a:ext cx="871728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563" y="4962526"/>
            <a:ext cx="867362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70563" y="3462340"/>
            <a:ext cx="867362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CDD07-FF18-470F-B2A3-D925367DF049}"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7D98-9BB5-47D0-8760-0956B86D63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70560" y="1600200"/>
            <a:ext cx="410718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5280660" y="1600200"/>
            <a:ext cx="410718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70560" y="274639"/>
            <a:ext cx="871728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5FE7EF26-C2C6-48E9-853B-2E37042CB036}" type="datetime1">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F7D98-9BB5-47D0-8760-0956B86D63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280660" y="2209800"/>
            <a:ext cx="410718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70560" y="2209800"/>
            <a:ext cx="410718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70560" y="274639"/>
            <a:ext cx="871728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0560" y="1600200"/>
            <a:ext cx="410718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80660" y="1600200"/>
            <a:ext cx="410718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50D905B-1613-4DED-9D7D-A4D8B0EDABED}" type="datetime1">
              <a:rPr lang="en-US" smtClean="0"/>
              <a:pPr/>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F7D98-9BB5-47D0-8760-0956B86D63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560" y="274639"/>
            <a:ext cx="871728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4D1B58-C135-4BBE-995A-A2233FDD4E79}" type="datetime1">
              <a:rPr lang="en-US" smtClean="0"/>
              <a:pPr/>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F7D98-9BB5-47D0-8760-0956B86D63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F85AF-67A3-4D80-BDED-A2B0A1CB999D}" type="datetime1">
              <a:rPr lang="en-US" smtClean="0"/>
              <a:pPr/>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F7D98-9BB5-47D0-8760-0956B86D63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358640" y="1447800"/>
            <a:ext cx="511302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73913" y="1447800"/>
            <a:ext cx="326898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73913" y="2547893"/>
            <a:ext cx="326898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F98B5-77DB-4FF8-BCF4-36BE2191355E}" type="datetime1">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F7D98-9BB5-47D0-8760-0956B86D63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0058400" cy="6858000"/>
          </a:xfrm>
          <a:prstGeom prst="rect">
            <a:avLst/>
          </a:prstGeom>
        </p:spPr>
      </p:pic>
      <p:sp>
        <p:nvSpPr>
          <p:cNvPr id="2" name="Title 1"/>
          <p:cNvSpPr>
            <a:spLocks noGrp="1"/>
          </p:cNvSpPr>
          <p:nvPr>
            <p:ph type="title"/>
          </p:nvPr>
        </p:nvSpPr>
        <p:spPr>
          <a:xfrm>
            <a:off x="670560" y="1447800"/>
            <a:ext cx="326898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23078" y="1447800"/>
            <a:ext cx="3761842"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0560" y="2547892"/>
            <a:ext cx="326898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FD9A86-9E77-451B-9D0F-088BF2B1B743}" type="datetime1">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F7D98-9BB5-47D0-8760-0956B86D63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0058400" cy="6858000"/>
          </a:xfrm>
          <a:prstGeom prst="rect">
            <a:avLst/>
          </a:prstGeom>
        </p:spPr>
      </p:pic>
      <p:sp>
        <p:nvSpPr>
          <p:cNvPr id="2" name="Title Placeholder 1"/>
          <p:cNvSpPr>
            <a:spLocks noGrp="1"/>
          </p:cNvSpPr>
          <p:nvPr>
            <p:ph type="title"/>
          </p:nvPr>
        </p:nvSpPr>
        <p:spPr>
          <a:xfrm>
            <a:off x="670560" y="274639"/>
            <a:ext cx="871728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70560" y="1600202"/>
            <a:ext cx="871728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0" y="6356352"/>
            <a:ext cx="16764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2391D1C-3A27-4E42-816D-CA5FC7441A51}" type="datetime1">
              <a:rPr lang="en-US" smtClean="0"/>
              <a:pPr/>
              <a:t>9/12/2018</a:t>
            </a:fld>
            <a:endParaRPr lang="en-US"/>
          </a:p>
        </p:txBody>
      </p:sp>
      <p:sp>
        <p:nvSpPr>
          <p:cNvPr id="5" name="Footer Placeholder 4"/>
          <p:cNvSpPr>
            <a:spLocks noGrp="1"/>
          </p:cNvSpPr>
          <p:nvPr>
            <p:ph type="ftr" sz="quarter" idx="3"/>
          </p:nvPr>
        </p:nvSpPr>
        <p:spPr>
          <a:xfrm>
            <a:off x="670560" y="6356352"/>
            <a:ext cx="318516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8298180" y="6356352"/>
            <a:ext cx="1089660" cy="365125"/>
          </a:xfrm>
          <a:prstGeom prst="rect">
            <a:avLst/>
          </a:prstGeom>
        </p:spPr>
        <p:txBody>
          <a:bodyPr vert="horz" lIns="91440" tIns="45720" rIns="91440" bIns="45720" rtlCol="0" anchor="ctr"/>
          <a:lstStyle>
            <a:lvl1pPr algn="r">
              <a:defRPr sz="1100" baseline="0">
                <a:solidFill>
                  <a:schemeClr val="tx1"/>
                </a:solidFill>
              </a:defRPr>
            </a:lvl1pPr>
          </a:lstStyle>
          <a:p>
            <a:fld id="{D43F7D98-9BB5-47D0-8760-0956B86D635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ACTS 19:8-9</a:t>
            </a:r>
          </a:p>
          <a:p>
            <a:pPr algn="l"/>
            <a:r>
              <a:rPr lang="en-US" sz="4000" dirty="0">
                <a:solidFill>
                  <a:schemeClr val="tx1"/>
                </a:solidFill>
              </a:rPr>
              <a:t>Paul entered the synagogue and spoke boldly there for three months, </a:t>
            </a:r>
            <a:r>
              <a:rPr lang="en-US" sz="4000" b="1" u="sng" dirty="0">
                <a:solidFill>
                  <a:schemeClr val="tx1"/>
                </a:solidFill>
              </a:rPr>
              <a:t>arguing persuasively </a:t>
            </a:r>
            <a:r>
              <a:rPr lang="en-US" sz="4000" dirty="0">
                <a:solidFill>
                  <a:schemeClr val="tx1"/>
                </a:solidFill>
              </a:rPr>
              <a:t>about the kingdom of God. 9 </a:t>
            </a:r>
            <a:r>
              <a:rPr lang="en-US" sz="4000" b="1" u="sng" dirty="0">
                <a:solidFill>
                  <a:schemeClr val="tx1"/>
                </a:solidFill>
              </a:rPr>
              <a:t>But</a:t>
            </a:r>
            <a:r>
              <a:rPr lang="en-US" sz="4000" dirty="0">
                <a:solidFill>
                  <a:schemeClr val="tx1"/>
                </a:solidFill>
              </a:rPr>
              <a:t> some of them became </a:t>
            </a:r>
            <a:r>
              <a:rPr lang="en-US" sz="4000" b="1" u="sng" dirty="0">
                <a:solidFill>
                  <a:schemeClr val="tx1"/>
                </a:solidFill>
              </a:rPr>
              <a:t>obstinate</a:t>
            </a:r>
            <a:r>
              <a:rPr lang="en-US" sz="4000" dirty="0">
                <a:solidFill>
                  <a:schemeClr val="tx1"/>
                </a:solidFill>
              </a:rPr>
              <a:t>; they </a:t>
            </a:r>
            <a:r>
              <a:rPr lang="en-US" sz="4000" b="1" dirty="0">
                <a:solidFill>
                  <a:schemeClr val="tx1"/>
                </a:solidFill>
              </a:rPr>
              <a:t>refused</a:t>
            </a:r>
            <a:r>
              <a:rPr lang="en-US" sz="4000" dirty="0">
                <a:solidFill>
                  <a:schemeClr val="tx1"/>
                </a:solidFill>
              </a:rPr>
              <a:t> to believe and publicly </a:t>
            </a:r>
            <a:r>
              <a:rPr lang="en-US" sz="4000" b="1" dirty="0">
                <a:solidFill>
                  <a:schemeClr val="tx1"/>
                </a:solidFill>
              </a:rPr>
              <a:t>maligned</a:t>
            </a:r>
            <a:r>
              <a:rPr lang="en-US" sz="4000" dirty="0">
                <a:solidFill>
                  <a:schemeClr val="tx1"/>
                </a:solidFill>
              </a:rPr>
              <a:t> the Way. So Paul left them. He took the disciples with him and had discussions daily in the lecture hall of </a:t>
            </a:r>
            <a:r>
              <a:rPr lang="en-US" sz="4000" dirty="0" err="1">
                <a:solidFill>
                  <a:schemeClr val="tx1"/>
                </a:solidFill>
              </a:rPr>
              <a:t>Tyrannus</a:t>
            </a:r>
            <a:r>
              <a:rPr lang="en-US" sz="4000" dirty="0">
                <a:solidFill>
                  <a:schemeClr val="tx1"/>
                </a:solidFill>
              </a:rPr>
              <a:t>.</a:t>
            </a:r>
          </a:p>
          <a:p>
            <a:pPr algn="l"/>
            <a:endParaRPr lang="en-US" sz="3200"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1</a:t>
            </a:fld>
            <a:endParaRPr lang="en-US"/>
          </a:p>
        </p:txBody>
      </p:sp>
    </p:spTree>
    <p:extLst>
      <p:ext uri="{BB962C8B-B14F-4D97-AF65-F5344CB8AC3E}">
        <p14:creationId xmlns:p14="http://schemas.microsoft.com/office/powerpoint/2010/main" xmlns="" val="634764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MOTIVATION TO GET IN THE BATTLE</a:t>
            </a:r>
          </a:p>
          <a:p>
            <a:r>
              <a:rPr lang="en-US" sz="3600" b="1" dirty="0">
                <a:solidFill>
                  <a:schemeClr val="tx1"/>
                </a:solidFill>
              </a:rPr>
              <a:t>Remember Elijah – 1Kg.18:27</a:t>
            </a:r>
          </a:p>
          <a:p>
            <a:r>
              <a:rPr lang="en-US" sz="3600" b="1" dirty="0">
                <a:solidFill>
                  <a:schemeClr val="tx1"/>
                </a:solidFill>
              </a:rPr>
              <a:t>Elijah against 450 prophets of Baal</a:t>
            </a:r>
          </a:p>
          <a:p>
            <a:pPr algn="l"/>
            <a:r>
              <a:rPr lang="en-US" sz="3600" dirty="0">
                <a:solidFill>
                  <a:schemeClr val="tx1"/>
                </a:solidFill>
              </a:rPr>
              <a:t>At noon Elijah began to taunt them. </a:t>
            </a:r>
            <a:r>
              <a:rPr lang="en-US" sz="3600" b="1" dirty="0">
                <a:solidFill>
                  <a:schemeClr val="tx1"/>
                </a:solidFill>
              </a:rPr>
              <a:t>“</a:t>
            </a:r>
            <a:r>
              <a:rPr lang="en-US" sz="3600" b="1" u="sng" dirty="0">
                <a:solidFill>
                  <a:schemeClr val="tx1"/>
                </a:solidFill>
              </a:rPr>
              <a:t>Shout</a:t>
            </a:r>
            <a:r>
              <a:rPr lang="en-US" sz="3600" u="sng" dirty="0">
                <a:solidFill>
                  <a:schemeClr val="tx1"/>
                </a:solidFill>
              </a:rPr>
              <a:t> </a:t>
            </a:r>
            <a:r>
              <a:rPr lang="en-US" sz="3600" b="1" u="sng" dirty="0">
                <a:solidFill>
                  <a:schemeClr val="tx1"/>
                </a:solidFill>
              </a:rPr>
              <a:t>louder</a:t>
            </a:r>
            <a:r>
              <a:rPr lang="en-US" sz="3600" b="1" dirty="0">
                <a:solidFill>
                  <a:schemeClr val="tx1"/>
                </a:solidFill>
              </a:rPr>
              <a:t>!” </a:t>
            </a:r>
            <a:r>
              <a:rPr lang="en-US" sz="3600" dirty="0">
                <a:solidFill>
                  <a:schemeClr val="tx1"/>
                </a:solidFill>
              </a:rPr>
              <a:t>he said. “Surely he is a god! Perhaps he is deep in thought, or busy, or traveling. Maybe he is sleeping and must be awakened.”</a:t>
            </a:r>
          </a:p>
          <a:p>
            <a:pPr algn="l"/>
            <a:r>
              <a:rPr lang="en-US" sz="3600" dirty="0">
                <a:solidFill>
                  <a:schemeClr val="tx1"/>
                </a:solidFill>
              </a:rPr>
              <a:t>Taunt = a remark made in order to anger, wound, or provoke someone.</a:t>
            </a:r>
          </a:p>
          <a:p>
            <a:pPr algn="l"/>
            <a:endParaRPr lang="en-US" sz="3600" dirty="0">
              <a:solidFill>
                <a:schemeClr val="tx1"/>
              </a:solidFill>
            </a:endParaRPr>
          </a:p>
          <a:p>
            <a:endParaRPr lang="en-US" sz="3600" b="1"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10</a:t>
            </a:fld>
            <a:endParaRPr lang="en-US"/>
          </a:p>
        </p:txBody>
      </p:sp>
    </p:spTree>
    <p:extLst>
      <p:ext uri="{BB962C8B-B14F-4D97-AF65-F5344CB8AC3E}">
        <p14:creationId xmlns:p14="http://schemas.microsoft.com/office/powerpoint/2010/main" xmlns="" val="2236378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Listen to God’s admonition to Jeremiah</a:t>
            </a:r>
          </a:p>
          <a:p>
            <a:pPr algn="l"/>
            <a:r>
              <a:rPr lang="en-US" sz="3600" b="1" dirty="0">
                <a:solidFill>
                  <a:schemeClr val="tx1"/>
                </a:solidFill>
              </a:rPr>
              <a:t>Jer.1:9</a:t>
            </a:r>
            <a:r>
              <a:rPr lang="en-US" sz="3600" dirty="0">
                <a:solidFill>
                  <a:schemeClr val="tx1"/>
                </a:solidFill>
              </a:rPr>
              <a:t> …and the Lord said to me: “Behold, I have put My words in your mouth. 10 See, I have this day set you over the nations and over the kingdoms, To </a:t>
            </a:r>
            <a:r>
              <a:rPr lang="en-US" sz="3600" b="1" dirty="0">
                <a:solidFill>
                  <a:schemeClr val="tx1"/>
                </a:solidFill>
              </a:rPr>
              <a:t>root out </a:t>
            </a:r>
            <a:r>
              <a:rPr lang="en-US" sz="3600" dirty="0">
                <a:solidFill>
                  <a:schemeClr val="tx1"/>
                </a:solidFill>
              </a:rPr>
              <a:t>and to </a:t>
            </a:r>
            <a:r>
              <a:rPr lang="en-US" sz="3600" b="1" u="sng" dirty="0">
                <a:solidFill>
                  <a:schemeClr val="tx1"/>
                </a:solidFill>
              </a:rPr>
              <a:t>pull down</a:t>
            </a:r>
            <a:r>
              <a:rPr lang="en-US" sz="3600" dirty="0">
                <a:solidFill>
                  <a:schemeClr val="tx1"/>
                </a:solidFill>
              </a:rPr>
              <a:t>, To </a:t>
            </a:r>
            <a:r>
              <a:rPr lang="en-US" sz="3600" b="1" u="sng" dirty="0">
                <a:solidFill>
                  <a:schemeClr val="tx1"/>
                </a:solidFill>
              </a:rPr>
              <a:t>destroy</a:t>
            </a:r>
            <a:r>
              <a:rPr lang="en-US" sz="3600" dirty="0">
                <a:solidFill>
                  <a:schemeClr val="tx1"/>
                </a:solidFill>
              </a:rPr>
              <a:t> and to </a:t>
            </a:r>
            <a:r>
              <a:rPr lang="en-US" sz="3600" b="1" u="sng" dirty="0">
                <a:solidFill>
                  <a:schemeClr val="tx1"/>
                </a:solidFill>
              </a:rPr>
              <a:t>throw down</a:t>
            </a:r>
            <a:r>
              <a:rPr lang="en-US" sz="3600" dirty="0">
                <a:solidFill>
                  <a:schemeClr val="tx1"/>
                </a:solidFill>
              </a:rPr>
              <a:t>, To </a:t>
            </a:r>
            <a:r>
              <a:rPr lang="en-US" sz="3600" b="1" u="sng" dirty="0">
                <a:solidFill>
                  <a:schemeClr val="tx1"/>
                </a:solidFill>
              </a:rPr>
              <a:t>build</a:t>
            </a:r>
            <a:r>
              <a:rPr lang="en-US" sz="3600" dirty="0">
                <a:solidFill>
                  <a:schemeClr val="tx1"/>
                </a:solidFill>
              </a:rPr>
              <a:t> and to </a:t>
            </a:r>
            <a:r>
              <a:rPr lang="en-US" sz="3600" b="1" u="sng" dirty="0">
                <a:solidFill>
                  <a:schemeClr val="tx1"/>
                </a:solidFill>
              </a:rPr>
              <a:t>plant</a:t>
            </a:r>
            <a:r>
              <a:rPr lang="en-US" sz="3600" dirty="0">
                <a:solidFill>
                  <a:schemeClr val="tx1"/>
                </a:solidFill>
              </a:rPr>
              <a:t>.”</a:t>
            </a:r>
          </a:p>
        </p:txBody>
      </p:sp>
      <p:sp>
        <p:nvSpPr>
          <p:cNvPr id="2" name="Slide Number Placeholder 1"/>
          <p:cNvSpPr>
            <a:spLocks noGrp="1"/>
          </p:cNvSpPr>
          <p:nvPr>
            <p:ph type="sldNum" sz="quarter" idx="12"/>
          </p:nvPr>
        </p:nvSpPr>
        <p:spPr/>
        <p:txBody>
          <a:bodyPr/>
          <a:lstStyle/>
          <a:p>
            <a:fld id="{D43F7D98-9BB5-47D0-8760-0956B86D6357}" type="slidenum">
              <a:rPr lang="en-US" smtClean="0"/>
              <a:pPr/>
              <a:t>11</a:t>
            </a:fld>
            <a:endParaRPr lang="en-US"/>
          </a:p>
        </p:txBody>
      </p:sp>
    </p:spTree>
    <p:extLst>
      <p:ext uri="{BB962C8B-B14F-4D97-AF65-F5344CB8AC3E}">
        <p14:creationId xmlns:p14="http://schemas.microsoft.com/office/powerpoint/2010/main" xmlns="" val="3108991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Jer.1:17-19 </a:t>
            </a:r>
          </a:p>
          <a:p>
            <a:pPr algn="l"/>
            <a:r>
              <a:rPr lang="en-US" sz="3600" dirty="0">
                <a:solidFill>
                  <a:schemeClr val="tx1"/>
                </a:solidFill>
              </a:rPr>
              <a:t>“Therefore </a:t>
            </a:r>
            <a:r>
              <a:rPr lang="en-US" sz="3600" u="sng" dirty="0">
                <a:solidFill>
                  <a:schemeClr val="tx1"/>
                </a:solidFill>
              </a:rPr>
              <a:t>prepare yourself </a:t>
            </a:r>
            <a:r>
              <a:rPr lang="en-US" sz="3600" dirty="0">
                <a:solidFill>
                  <a:schemeClr val="tx1"/>
                </a:solidFill>
              </a:rPr>
              <a:t>and arise, And speak to them all that I command you. </a:t>
            </a:r>
            <a:r>
              <a:rPr lang="en-US" sz="3600" u="sng" dirty="0">
                <a:solidFill>
                  <a:schemeClr val="tx1"/>
                </a:solidFill>
              </a:rPr>
              <a:t>Do not be dismayed before their faces</a:t>
            </a:r>
            <a:r>
              <a:rPr lang="en-US" sz="3600" dirty="0">
                <a:solidFill>
                  <a:schemeClr val="tx1"/>
                </a:solidFill>
              </a:rPr>
              <a:t>, </a:t>
            </a:r>
            <a:r>
              <a:rPr lang="en-US" sz="3600" b="1" dirty="0">
                <a:solidFill>
                  <a:schemeClr val="tx1"/>
                </a:solidFill>
              </a:rPr>
              <a:t>Lest I dismay you before them. </a:t>
            </a:r>
            <a:r>
              <a:rPr lang="en-US" sz="3600" dirty="0">
                <a:solidFill>
                  <a:schemeClr val="tx1"/>
                </a:solidFill>
              </a:rPr>
              <a:t>18  For behold, I have made you this day a fortified city and an iron pillar, And bronze walls against the whole land— Against the kings of Judah, Against its princes, Against its priests, And against the people of the land. 19 They will fight against you, But they shall not prevail against you. For I am with you,” says the Lord, “to deliver you.”</a:t>
            </a:r>
          </a:p>
        </p:txBody>
      </p:sp>
      <p:sp>
        <p:nvSpPr>
          <p:cNvPr id="2" name="Slide Number Placeholder 1"/>
          <p:cNvSpPr>
            <a:spLocks noGrp="1"/>
          </p:cNvSpPr>
          <p:nvPr>
            <p:ph type="sldNum" sz="quarter" idx="12"/>
          </p:nvPr>
        </p:nvSpPr>
        <p:spPr/>
        <p:txBody>
          <a:bodyPr/>
          <a:lstStyle/>
          <a:p>
            <a:fld id="{D43F7D98-9BB5-47D0-8760-0956B86D6357}" type="slidenum">
              <a:rPr lang="en-US" smtClean="0"/>
              <a:pPr/>
              <a:t>12</a:t>
            </a:fld>
            <a:endParaRPr lang="en-US"/>
          </a:p>
        </p:txBody>
      </p:sp>
    </p:spTree>
    <p:extLst>
      <p:ext uri="{BB962C8B-B14F-4D97-AF65-F5344CB8AC3E}">
        <p14:creationId xmlns:p14="http://schemas.microsoft.com/office/powerpoint/2010/main" xmlns="" val="1153773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Autofit/>
          </a:bodyPr>
          <a:lstStyle/>
          <a:p>
            <a:pPr algn="l"/>
            <a:r>
              <a:rPr lang="en-US" sz="3600" b="1" dirty="0">
                <a:solidFill>
                  <a:schemeClr val="tx1"/>
                </a:solidFill>
              </a:rPr>
              <a:t>Eph.6:10</a:t>
            </a:r>
            <a:r>
              <a:rPr lang="en-US" sz="3600" dirty="0">
                <a:solidFill>
                  <a:schemeClr val="tx1"/>
                </a:solidFill>
              </a:rPr>
              <a:t> Finally, be strong in the Lord and in his mighty power. 11 Put on </a:t>
            </a:r>
            <a:r>
              <a:rPr lang="en-US" sz="3600" b="1" u="sng" dirty="0">
                <a:solidFill>
                  <a:schemeClr val="tx1"/>
                </a:solidFill>
              </a:rPr>
              <a:t>the full armor </a:t>
            </a:r>
            <a:r>
              <a:rPr lang="en-US" sz="3600" dirty="0">
                <a:solidFill>
                  <a:schemeClr val="tx1"/>
                </a:solidFill>
              </a:rPr>
              <a:t>of God, </a:t>
            </a:r>
            <a:r>
              <a:rPr lang="en-US" sz="3600" b="1" dirty="0">
                <a:solidFill>
                  <a:schemeClr val="tx1"/>
                </a:solidFill>
              </a:rPr>
              <a:t>so that </a:t>
            </a:r>
            <a:r>
              <a:rPr lang="en-US" sz="3600" dirty="0">
                <a:solidFill>
                  <a:schemeClr val="tx1"/>
                </a:solidFill>
              </a:rPr>
              <a:t>you can take your stand against </a:t>
            </a:r>
            <a:r>
              <a:rPr lang="en-US" sz="3600" b="1" u="sng" dirty="0">
                <a:solidFill>
                  <a:schemeClr val="tx1"/>
                </a:solidFill>
              </a:rPr>
              <a:t>the devil’s schemes</a:t>
            </a:r>
            <a:r>
              <a:rPr lang="en-US" sz="3600" dirty="0">
                <a:solidFill>
                  <a:schemeClr val="tx1"/>
                </a:solidFill>
              </a:rPr>
              <a:t>. 12 For our struggle is not against flesh and blood, but against the rulers, against the authorities, against the powers of this dark world and against the spiritual forces of evil in the heavenly realms. </a:t>
            </a:r>
          </a:p>
        </p:txBody>
      </p:sp>
      <p:sp>
        <p:nvSpPr>
          <p:cNvPr id="2" name="Slide Number Placeholder 1"/>
          <p:cNvSpPr>
            <a:spLocks noGrp="1"/>
          </p:cNvSpPr>
          <p:nvPr>
            <p:ph type="sldNum" sz="quarter" idx="12"/>
          </p:nvPr>
        </p:nvSpPr>
        <p:spPr/>
        <p:txBody>
          <a:bodyPr/>
          <a:lstStyle/>
          <a:p>
            <a:fld id="{D43F7D98-9BB5-47D0-8760-0956B86D6357}" type="slidenum">
              <a:rPr lang="en-US" smtClean="0"/>
              <a:pPr/>
              <a:t>13</a:t>
            </a:fld>
            <a:endParaRPr lang="en-US"/>
          </a:p>
        </p:txBody>
      </p:sp>
    </p:spTree>
    <p:extLst>
      <p:ext uri="{BB962C8B-B14F-4D97-AF65-F5344CB8AC3E}">
        <p14:creationId xmlns:p14="http://schemas.microsoft.com/office/powerpoint/2010/main" xmlns="" val="2927141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Weapons and Armor are for Soldiers</a:t>
            </a:r>
          </a:p>
          <a:p>
            <a:pPr algn="l"/>
            <a:r>
              <a:rPr lang="en-US" sz="3600" b="1" dirty="0">
                <a:solidFill>
                  <a:schemeClr val="tx1"/>
                </a:solidFill>
              </a:rPr>
              <a:t>2Cor.10:3</a:t>
            </a:r>
            <a:r>
              <a:rPr lang="en-US" sz="3600" dirty="0">
                <a:solidFill>
                  <a:schemeClr val="tx1"/>
                </a:solidFill>
              </a:rPr>
              <a:t> For though we walk in the flesh, we do not </a:t>
            </a:r>
            <a:r>
              <a:rPr lang="en-US" sz="3600" b="1" u="sng" dirty="0">
                <a:solidFill>
                  <a:schemeClr val="tx1"/>
                </a:solidFill>
              </a:rPr>
              <a:t>war</a:t>
            </a:r>
            <a:r>
              <a:rPr lang="en-US" sz="3600" dirty="0">
                <a:solidFill>
                  <a:schemeClr val="tx1"/>
                </a:solidFill>
              </a:rPr>
              <a:t> according to the flesh.  4 For </a:t>
            </a:r>
            <a:r>
              <a:rPr lang="en-US" sz="3600" b="1" u="sng" dirty="0">
                <a:solidFill>
                  <a:schemeClr val="tx1"/>
                </a:solidFill>
              </a:rPr>
              <a:t>the weapons of our warfare</a:t>
            </a:r>
            <a:r>
              <a:rPr lang="en-US" sz="3600" dirty="0">
                <a:solidFill>
                  <a:schemeClr val="tx1"/>
                </a:solidFill>
              </a:rPr>
              <a:t> are not carnal but mighty in God for pulling down strongholds</a:t>
            </a:r>
          </a:p>
          <a:p>
            <a:pPr algn="l"/>
            <a:endParaRPr lang="en-US" sz="3200" dirty="0">
              <a:solidFill>
                <a:schemeClr val="tx1"/>
              </a:solidFill>
            </a:endParaRPr>
          </a:p>
          <a:p>
            <a:pPr algn="l"/>
            <a:endParaRPr lang="en-US" sz="3200"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14</a:t>
            </a:fld>
            <a:endParaRPr lang="en-US"/>
          </a:p>
        </p:txBody>
      </p:sp>
    </p:spTree>
    <p:extLst>
      <p:ext uri="{BB962C8B-B14F-4D97-AF65-F5344CB8AC3E}">
        <p14:creationId xmlns:p14="http://schemas.microsoft.com/office/powerpoint/2010/main" xmlns="" val="4159915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algn="l"/>
            <a:r>
              <a:rPr lang="en-US" sz="3600" b="1" dirty="0">
                <a:solidFill>
                  <a:schemeClr val="tx1"/>
                </a:solidFill>
              </a:rPr>
              <a:t>1Tim.1:18</a:t>
            </a:r>
            <a:r>
              <a:rPr lang="en-US" sz="3600" dirty="0">
                <a:solidFill>
                  <a:schemeClr val="tx1"/>
                </a:solidFill>
              </a:rPr>
              <a:t> Timothy, my son, I am giving you this command in keeping with the prophecies once made about you, </a:t>
            </a:r>
            <a:r>
              <a:rPr lang="en-US" sz="3600" b="1" u="sng" dirty="0">
                <a:solidFill>
                  <a:schemeClr val="tx1"/>
                </a:solidFill>
              </a:rPr>
              <a:t>so that by recalling them you may fight the battle well</a:t>
            </a:r>
            <a:r>
              <a:rPr lang="en-US" sz="3600" dirty="0">
                <a:solidFill>
                  <a:schemeClr val="tx1"/>
                </a:solidFill>
              </a:rPr>
              <a:t>…</a:t>
            </a:r>
          </a:p>
          <a:p>
            <a:pPr algn="l"/>
            <a:r>
              <a:rPr lang="en-US" sz="3600" b="1" dirty="0">
                <a:solidFill>
                  <a:schemeClr val="tx1"/>
                </a:solidFill>
              </a:rPr>
              <a:t>1Tim.6:12</a:t>
            </a:r>
            <a:r>
              <a:rPr lang="en-US" sz="3600" dirty="0">
                <a:solidFill>
                  <a:schemeClr val="tx1"/>
                </a:solidFill>
              </a:rPr>
              <a:t> </a:t>
            </a:r>
            <a:r>
              <a:rPr lang="en-US" sz="3600" b="1" u="sng" dirty="0">
                <a:solidFill>
                  <a:schemeClr val="tx1"/>
                </a:solidFill>
              </a:rPr>
              <a:t>Fight the good fight </a:t>
            </a:r>
            <a:r>
              <a:rPr lang="en-US" sz="3600" dirty="0">
                <a:solidFill>
                  <a:schemeClr val="tx1"/>
                </a:solidFill>
              </a:rPr>
              <a:t>of the faith. Take hold of the eternal life to which you were called when you made your good confession in the presence of many witnesses.</a:t>
            </a:r>
          </a:p>
          <a:p>
            <a:pPr algn="l"/>
            <a:endParaRPr lang="en-US" sz="3200" dirty="0">
              <a:solidFill>
                <a:schemeClr val="tx1"/>
              </a:solidFill>
            </a:endParaRPr>
          </a:p>
          <a:p>
            <a:pPr algn="l"/>
            <a:endParaRPr lang="en-US" sz="3200"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15</a:t>
            </a:fld>
            <a:endParaRPr lang="en-US"/>
          </a:p>
        </p:txBody>
      </p:sp>
    </p:spTree>
    <p:extLst>
      <p:ext uri="{BB962C8B-B14F-4D97-AF65-F5344CB8AC3E}">
        <p14:creationId xmlns:p14="http://schemas.microsoft.com/office/powerpoint/2010/main" xmlns="" val="1247570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lnSpcReduction="10000"/>
          </a:bodyPr>
          <a:lstStyle/>
          <a:p>
            <a:pPr algn="l"/>
            <a:r>
              <a:rPr lang="en-US" sz="3600" b="1" dirty="0">
                <a:solidFill>
                  <a:schemeClr val="tx1"/>
                </a:solidFill>
              </a:rPr>
              <a:t>2Tim.2:3</a:t>
            </a:r>
            <a:r>
              <a:rPr lang="en-US" sz="3600" dirty="0">
                <a:solidFill>
                  <a:schemeClr val="tx1"/>
                </a:solidFill>
              </a:rPr>
              <a:t> Join with me in </a:t>
            </a:r>
            <a:r>
              <a:rPr lang="en-US" sz="3600" b="1" u="sng" dirty="0">
                <a:solidFill>
                  <a:schemeClr val="tx1"/>
                </a:solidFill>
              </a:rPr>
              <a:t>suffering</a:t>
            </a:r>
            <a:r>
              <a:rPr lang="en-US" sz="3600" dirty="0">
                <a:solidFill>
                  <a:schemeClr val="tx1"/>
                </a:solidFill>
              </a:rPr>
              <a:t>, like a good </a:t>
            </a:r>
            <a:r>
              <a:rPr lang="en-US" sz="3600" b="1" u="sng" dirty="0">
                <a:solidFill>
                  <a:schemeClr val="tx1"/>
                </a:solidFill>
              </a:rPr>
              <a:t>soldier</a:t>
            </a:r>
            <a:r>
              <a:rPr lang="en-US" sz="3600" dirty="0">
                <a:solidFill>
                  <a:schemeClr val="tx1"/>
                </a:solidFill>
              </a:rPr>
              <a:t> of Christ Jesus. 4 No one serving as a </a:t>
            </a:r>
            <a:r>
              <a:rPr lang="en-US" sz="3600" b="1" u="sng" dirty="0">
                <a:solidFill>
                  <a:schemeClr val="tx1"/>
                </a:solidFill>
              </a:rPr>
              <a:t>soldier</a:t>
            </a:r>
            <a:r>
              <a:rPr lang="en-US" sz="3600" dirty="0">
                <a:solidFill>
                  <a:schemeClr val="tx1"/>
                </a:solidFill>
              </a:rPr>
              <a:t> gets entangled in civilian affairs, but rather tries to please his commanding officer.</a:t>
            </a:r>
          </a:p>
          <a:p>
            <a:pPr algn="l"/>
            <a:r>
              <a:rPr lang="en-US" sz="3600" b="1" smtClean="0">
                <a:solidFill>
                  <a:schemeClr val="tx1"/>
                </a:solidFill>
              </a:rPr>
              <a:t>2Tim.3:12</a:t>
            </a:r>
            <a:r>
              <a:rPr lang="en-US" sz="3600" smtClean="0">
                <a:solidFill>
                  <a:schemeClr val="tx1"/>
                </a:solidFill>
              </a:rPr>
              <a:t>  </a:t>
            </a:r>
            <a:r>
              <a:rPr lang="en-US" sz="3600" b="1" u="sng" dirty="0">
                <a:solidFill>
                  <a:schemeClr val="tx1"/>
                </a:solidFill>
              </a:rPr>
              <a:t>All</a:t>
            </a:r>
            <a:r>
              <a:rPr lang="en-US" sz="3600" dirty="0">
                <a:solidFill>
                  <a:schemeClr val="tx1"/>
                </a:solidFill>
              </a:rPr>
              <a:t> that live godly in Christ Jesus </a:t>
            </a:r>
            <a:r>
              <a:rPr lang="en-US" sz="3600" b="1" u="sng" dirty="0">
                <a:solidFill>
                  <a:schemeClr val="tx1"/>
                </a:solidFill>
              </a:rPr>
              <a:t>shall</a:t>
            </a:r>
            <a:r>
              <a:rPr lang="en-US" sz="3600" dirty="0">
                <a:solidFill>
                  <a:schemeClr val="tx1"/>
                </a:solidFill>
              </a:rPr>
              <a:t> suffer persecution</a:t>
            </a:r>
          </a:p>
          <a:p>
            <a:pPr algn="l"/>
            <a:r>
              <a:rPr lang="en-US" sz="3600" dirty="0">
                <a:solidFill>
                  <a:schemeClr val="tx1"/>
                </a:solidFill>
              </a:rPr>
              <a:t>Paul did. </a:t>
            </a:r>
            <a:r>
              <a:rPr lang="en-US" sz="3600" b="1" dirty="0">
                <a:solidFill>
                  <a:schemeClr val="tx1"/>
                </a:solidFill>
              </a:rPr>
              <a:t>2Cor.11:22ff</a:t>
            </a:r>
          </a:p>
          <a:p>
            <a:pPr algn="l"/>
            <a:r>
              <a:rPr lang="en-US" sz="3600" b="1" dirty="0">
                <a:solidFill>
                  <a:schemeClr val="tx1"/>
                </a:solidFill>
              </a:rPr>
              <a:t>Acts 5:41 </a:t>
            </a:r>
            <a:r>
              <a:rPr lang="en-US" sz="3600" dirty="0">
                <a:solidFill>
                  <a:schemeClr val="tx1"/>
                </a:solidFill>
              </a:rPr>
              <a:t>So they departed from the presence of the council, </a:t>
            </a:r>
            <a:r>
              <a:rPr lang="en-US" sz="3600" b="1" u="sng" dirty="0">
                <a:solidFill>
                  <a:schemeClr val="tx1"/>
                </a:solidFill>
              </a:rPr>
              <a:t>rejoicing</a:t>
            </a:r>
            <a:r>
              <a:rPr lang="en-US" sz="3600" dirty="0">
                <a:solidFill>
                  <a:schemeClr val="tx1"/>
                </a:solidFill>
              </a:rPr>
              <a:t> that they were counted worthy to suffer shame for His name.</a:t>
            </a:r>
          </a:p>
          <a:p>
            <a:pPr algn="l"/>
            <a:r>
              <a:rPr lang="en-US" sz="3600" b="1" dirty="0">
                <a:solidFill>
                  <a:schemeClr val="tx1"/>
                </a:solidFill>
              </a:rPr>
              <a:t>1Pt.4:16 </a:t>
            </a:r>
            <a:r>
              <a:rPr lang="en-US" sz="3600" dirty="0">
                <a:solidFill>
                  <a:schemeClr val="tx1"/>
                </a:solidFill>
              </a:rPr>
              <a:t>If any man suffer as a Christian, let him not be ashamed; but let him God in this name.</a:t>
            </a:r>
          </a:p>
          <a:p>
            <a:pPr algn="l"/>
            <a:endParaRPr lang="en-US" sz="3600" b="1" dirty="0">
              <a:solidFill>
                <a:schemeClr val="tx1"/>
              </a:solidFill>
            </a:endParaRPr>
          </a:p>
          <a:p>
            <a:pPr algn="l"/>
            <a:endParaRPr lang="en-US" sz="3600"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16</a:t>
            </a:fld>
            <a:endParaRPr lang="en-US"/>
          </a:p>
        </p:txBody>
      </p:sp>
    </p:spTree>
    <p:extLst>
      <p:ext uri="{BB962C8B-B14F-4D97-AF65-F5344CB8AC3E}">
        <p14:creationId xmlns:p14="http://schemas.microsoft.com/office/powerpoint/2010/main" xmlns="" val="1392702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a:tabLst>
                <a:tab pos="2743200" algn="l"/>
              </a:tabLst>
            </a:pPr>
            <a:endParaRPr lang="en-US" sz="3600" b="1" dirty="0">
              <a:solidFill>
                <a:schemeClr val="tx1"/>
              </a:solidFill>
            </a:endParaRPr>
          </a:p>
          <a:p>
            <a:pPr>
              <a:tabLst>
                <a:tab pos="2743200" algn="l"/>
              </a:tabLst>
            </a:pPr>
            <a:r>
              <a:rPr lang="en-US" sz="3600" b="1" dirty="0">
                <a:solidFill>
                  <a:schemeClr val="tx1"/>
                </a:solidFill>
              </a:rPr>
              <a:t>WE ARE IN FOR THE FIGHT OF OUR LIFE</a:t>
            </a:r>
          </a:p>
          <a:p>
            <a:r>
              <a:rPr lang="en-US" sz="3600" dirty="0">
                <a:solidFill>
                  <a:schemeClr val="tx1"/>
                </a:solidFill>
              </a:rPr>
              <a:t>CONSIDER THIS LESSON AS A </a:t>
            </a:r>
          </a:p>
          <a:p>
            <a:r>
              <a:rPr lang="en-US" sz="3600" b="1" dirty="0">
                <a:solidFill>
                  <a:schemeClr val="tx1"/>
                </a:solidFill>
              </a:rPr>
              <a:t>“BOOT CAMP”</a:t>
            </a:r>
          </a:p>
          <a:p>
            <a:r>
              <a:rPr lang="en-US" sz="3600" dirty="0">
                <a:solidFill>
                  <a:schemeClr val="tx1"/>
                </a:solidFill>
              </a:rPr>
              <a:t>Are we “set for the defense of the gospel”?</a:t>
            </a:r>
            <a:r>
              <a:rPr lang="en-US" sz="3600" b="1" dirty="0">
                <a:solidFill>
                  <a:schemeClr val="tx1"/>
                </a:solidFill>
              </a:rPr>
              <a:t> Phil.1:17</a:t>
            </a:r>
          </a:p>
          <a:p>
            <a:r>
              <a:rPr lang="en-US" sz="3600" dirty="0">
                <a:solidFill>
                  <a:schemeClr val="tx1"/>
                </a:solidFill>
              </a:rPr>
              <a:t>Can we “earnestly contend for the faith”? </a:t>
            </a:r>
            <a:r>
              <a:rPr lang="en-US" sz="3600" b="1" dirty="0">
                <a:solidFill>
                  <a:schemeClr val="tx1"/>
                </a:solidFill>
              </a:rPr>
              <a:t>Jude 3</a:t>
            </a:r>
          </a:p>
          <a:p>
            <a:r>
              <a:rPr lang="en-US" sz="3600" dirty="0">
                <a:solidFill>
                  <a:schemeClr val="tx1"/>
                </a:solidFill>
              </a:rPr>
              <a:t>Are we ready to give an answer? </a:t>
            </a:r>
            <a:r>
              <a:rPr lang="en-US" sz="3600" b="1" dirty="0">
                <a:solidFill>
                  <a:schemeClr val="tx1"/>
                </a:solidFill>
              </a:rPr>
              <a:t>1Pt.3:15</a:t>
            </a:r>
          </a:p>
          <a:p>
            <a:r>
              <a:rPr lang="en-US" sz="3600" dirty="0">
                <a:solidFill>
                  <a:schemeClr val="tx1"/>
                </a:solidFill>
              </a:rPr>
              <a:t>False teachers lead souls to torment!</a:t>
            </a:r>
            <a:r>
              <a:rPr lang="en-US" sz="3600" b="1" dirty="0">
                <a:solidFill>
                  <a:schemeClr val="tx1"/>
                </a:solidFill>
              </a:rPr>
              <a:t> Mt.15:14</a:t>
            </a:r>
          </a:p>
        </p:txBody>
      </p:sp>
      <p:sp>
        <p:nvSpPr>
          <p:cNvPr id="2" name="Slide Number Placeholder 1"/>
          <p:cNvSpPr>
            <a:spLocks noGrp="1"/>
          </p:cNvSpPr>
          <p:nvPr>
            <p:ph type="sldNum" sz="quarter" idx="12"/>
          </p:nvPr>
        </p:nvSpPr>
        <p:spPr/>
        <p:txBody>
          <a:bodyPr/>
          <a:lstStyle/>
          <a:p>
            <a:fld id="{D43F7D98-9BB5-47D0-8760-0956B86D6357}" type="slidenum">
              <a:rPr lang="en-US" smtClean="0"/>
              <a:pPr/>
              <a:t>17</a:t>
            </a:fld>
            <a:endParaRPr lang="en-US"/>
          </a:p>
        </p:txBody>
      </p:sp>
    </p:spTree>
    <p:extLst>
      <p:ext uri="{BB962C8B-B14F-4D97-AF65-F5344CB8AC3E}">
        <p14:creationId xmlns:p14="http://schemas.microsoft.com/office/powerpoint/2010/main" xmlns="" val="3706537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Results of some Bible discussions </a:t>
            </a:r>
          </a:p>
          <a:p>
            <a:pPr algn="l"/>
            <a:r>
              <a:rPr lang="en-US" sz="4000" b="1" dirty="0">
                <a:solidFill>
                  <a:schemeClr val="tx1"/>
                </a:solidFill>
              </a:rPr>
              <a:t>Acts 9:22 </a:t>
            </a:r>
            <a:r>
              <a:rPr lang="en-US" sz="4000" dirty="0">
                <a:solidFill>
                  <a:schemeClr val="tx1"/>
                </a:solidFill>
              </a:rPr>
              <a:t>Saul increased the more in strength, and confounded the Jews which dwelt at Damascus, proving that this is very Christ“</a:t>
            </a:r>
          </a:p>
          <a:p>
            <a:pPr algn="l"/>
            <a:r>
              <a:rPr lang="en-US" sz="4000" b="1" dirty="0">
                <a:solidFill>
                  <a:schemeClr val="tx1"/>
                </a:solidFill>
              </a:rPr>
              <a:t>23</a:t>
            </a:r>
            <a:r>
              <a:rPr lang="en-US" sz="4000" dirty="0">
                <a:solidFill>
                  <a:schemeClr val="tx1"/>
                </a:solidFill>
              </a:rPr>
              <a:t> Now after many days were past, the Jews plotted to kill him. 24 But their plot became known to Saul. And they watched the gates day and night, to kill him. </a:t>
            </a:r>
          </a:p>
          <a:p>
            <a:pPr algn="l"/>
            <a:r>
              <a:rPr lang="en-US" sz="4000" b="1" dirty="0">
                <a:solidFill>
                  <a:schemeClr val="tx1"/>
                </a:solidFill>
              </a:rPr>
              <a:t>29 </a:t>
            </a:r>
            <a:r>
              <a:rPr lang="en-US" sz="4000" dirty="0">
                <a:solidFill>
                  <a:schemeClr val="tx1"/>
                </a:solidFill>
              </a:rPr>
              <a:t>He talked and </a:t>
            </a:r>
            <a:r>
              <a:rPr lang="en-US" sz="4000" b="1" u="sng" dirty="0">
                <a:solidFill>
                  <a:schemeClr val="tx1"/>
                </a:solidFill>
              </a:rPr>
              <a:t>debated</a:t>
            </a:r>
            <a:r>
              <a:rPr lang="en-US" sz="4000" dirty="0">
                <a:solidFill>
                  <a:schemeClr val="tx1"/>
                </a:solidFill>
              </a:rPr>
              <a:t> with the Hellenistic Jews, but they </a:t>
            </a:r>
            <a:r>
              <a:rPr lang="en-US" sz="4000" b="1" u="sng" dirty="0">
                <a:solidFill>
                  <a:schemeClr val="tx1"/>
                </a:solidFill>
              </a:rPr>
              <a:t>tried to kill him.</a:t>
            </a:r>
          </a:p>
          <a:p>
            <a:pPr algn="l"/>
            <a:endParaRPr lang="en-US" i="1"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18</a:t>
            </a:fld>
            <a:endParaRPr lang="en-US"/>
          </a:p>
        </p:txBody>
      </p:sp>
    </p:spTree>
    <p:extLst>
      <p:ext uri="{BB962C8B-B14F-4D97-AF65-F5344CB8AC3E}">
        <p14:creationId xmlns:p14="http://schemas.microsoft.com/office/powerpoint/2010/main" xmlns="" val="3635795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Paul’s Preaching:</a:t>
            </a:r>
          </a:p>
          <a:p>
            <a:pPr algn="l"/>
            <a:r>
              <a:rPr lang="en-US" sz="4000" b="1" dirty="0">
                <a:solidFill>
                  <a:schemeClr val="tx1"/>
                </a:solidFill>
              </a:rPr>
              <a:t>Acts 17:2</a:t>
            </a:r>
            <a:r>
              <a:rPr lang="en-US" sz="4000" dirty="0">
                <a:solidFill>
                  <a:schemeClr val="tx1"/>
                </a:solidFill>
              </a:rPr>
              <a:t> As was his custom, Paul </a:t>
            </a:r>
            <a:r>
              <a:rPr lang="en-US" sz="4000" b="1" u="sng" dirty="0">
                <a:solidFill>
                  <a:schemeClr val="tx1"/>
                </a:solidFill>
              </a:rPr>
              <a:t>went into the synagogue</a:t>
            </a:r>
            <a:r>
              <a:rPr lang="en-US" sz="4000" dirty="0">
                <a:solidFill>
                  <a:schemeClr val="tx1"/>
                </a:solidFill>
              </a:rPr>
              <a:t>, and on </a:t>
            </a:r>
            <a:r>
              <a:rPr lang="en-US" sz="4000" b="1" dirty="0">
                <a:solidFill>
                  <a:schemeClr val="tx1"/>
                </a:solidFill>
              </a:rPr>
              <a:t>three</a:t>
            </a:r>
            <a:r>
              <a:rPr lang="en-US" sz="4000" dirty="0">
                <a:solidFill>
                  <a:schemeClr val="tx1"/>
                </a:solidFill>
              </a:rPr>
              <a:t> Sabbath days he </a:t>
            </a:r>
            <a:r>
              <a:rPr lang="en-US" sz="4000" b="1" u="sng" dirty="0">
                <a:solidFill>
                  <a:schemeClr val="tx1"/>
                </a:solidFill>
              </a:rPr>
              <a:t>reasoned</a:t>
            </a:r>
            <a:r>
              <a:rPr lang="en-US" sz="4000" dirty="0">
                <a:solidFill>
                  <a:schemeClr val="tx1"/>
                </a:solidFill>
              </a:rPr>
              <a:t> with them </a:t>
            </a:r>
            <a:r>
              <a:rPr lang="en-US" sz="4000" b="1" u="sng" dirty="0">
                <a:solidFill>
                  <a:schemeClr val="tx1"/>
                </a:solidFill>
              </a:rPr>
              <a:t>from the Scriptures</a:t>
            </a:r>
            <a:r>
              <a:rPr lang="en-US" sz="4000" dirty="0">
                <a:solidFill>
                  <a:schemeClr val="tx1"/>
                </a:solidFill>
              </a:rPr>
              <a:t>, 3 </a:t>
            </a:r>
            <a:r>
              <a:rPr lang="en-US" sz="4000" b="1" u="sng" dirty="0">
                <a:solidFill>
                  <a:schemeClr val="tx1"/>
                </a:solidFill>
              </a:rPr>
              <a:t>explaining and proving </a:t>
            </a:r>
            <a:r>
              <a:rPr lang="en-US" sz="4000" dirty="0">
                <a:solidFill>
                  <a:schemeClr val="tx1"/>
                </a:solidFill>
              </a:rPr>
              <a:t>that the Messiah had to suffer and rise from the dead. “This Jesus I am proclaiming to you is the Messiah,”  </a:t>
            </a:r>
          </a:p>
          <a:p>
            <a:pPr algn="l"/>
            <a:endParaRPr lang="en-US" i="1"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19</a:t>
            </a:fld>
            <a:endParaRPr lang="en-US"/>
          </a:p>
        </p:txBody>
      </p:sp>
    </p:spTree>
    <p:extLst>
      <p:ext uri="{BB962C8B-B14F-4D97-AF65-F5344CB8AC3E}">
        <p14:creationId xmlns:p14="http://schemas.microsoft.com/office/powerpoint/2010/main" xmlns="" val="2248400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028"/>
            <a:ext cx="10058400" cy="6858000"/>
          </a:xfrm>
        </p:spPr>
        <p:txBody>
          <a:bodyPr>
            <a:normAutofit/>
          </a:bodyPr>
          <a:lstStyle/>
          <a:p>
            <a:r>
              <a:rPr lang="en-US" sz="4000" b="1" dirty="0">
                <a:solidFill>
                  <a:schemeClr val="tx1"/>
                </a:solidFill>
              </a:rPr>
              <a:t>IS IT WRONG TO DISPUTE RELIGIOUS? ERROR?</a:t>
            </a:r>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2</a:t>
            </a:fld>
            <a:endParaRPr lang="en-US"/>
          </a:p>
        </p:txBody>
      </p:sp>
      <p:pic>
        <p:nvPicPr>
          <p:cNvPr id="1026" name="Picture 2" descr="C:\Users\Owner\AppData\Local\Microsoft\Windows\INetCache\IE\GK3EUSXQ\argument[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00"/>
            <a:ext cx="10058399" cy="5334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7251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Results: Positive - Negative</a:t>
            </a:r>
          </a:p>
          <a:p>
            <a:pPr algn="l"/>
            <a:r>
              <a:rPr lang="en-US" sz="3600" b="1" dirty="0">
                <a:solidFill>
                  <a:schemeClr val="tx1"/>
                </a:solidFill>
              </a:rPr>
              <a:t>17:4</a:t>
            </a:r>
            <a:r>
              <a:rPr lang="en-US" sz="3600" dirty="0">
                <a:solidFill>
                  <a:schemeClr val="tx1"/>
                </a:solidFill>
              </a:rPr>
              <a:t> And some of them were persuaded; and a great multitude of the devout Greeks, and not a few of the leading women, joined Paul and Silas. </a:t>
            </a:r>
          </a:p>
          <a:p>
            <a:pPr algn="l"/>
            <a:r>
              <a:rPr lang="en-US" sz="3600" b="1" dirty="0">
                <a:solidFill>
                  <a:schemeClr val="tx1"/>
                </a:solidFill>
              </a:rPr>
              <a:t>5</a:t>
            </a:r>
            <a:r>
              <a:rPr lang="en-US" sz="3600" dirty="0">
                <a:solidFill>
                  <a:schemeClr val="tx1"/>
                </a:solidFill>
              </a:rPr>
              <a:t>. </a:t>
            </a:r>
            <a:r>
              <a:rPr lang="en-US" sz="3600" b="1" u="sng" dirty="0">
                <a:solidFill>
                  <a:schemeClr val="tx1"/>
                </a:solidFill>
              </a:rPr>
              <a:t>But</a:t>
            </a:r>
            <a:r>
              <a:rPr lang="en-US" sz="3600" dirty="0">
                <a:solidFill>
                  <a:schemeClr val="tx1"/>
                </a:solidFill>
              </a:rPr>
              <a:t> the Jews who were not persuaded, becoming envious, took some of the evil men from the market-place, and gathering a mob, set </a:t>
            </a:r>
            <a:r>
              <a:rPr lang="en-US" sz="3600" b="1" u="sng" dirty="0">
                <a:solidFill>
                  <a:schemeClr val="tx1"/>
                </a:solidFill>
              </a:rPr>
              <a:t>all the city </a:t>
            </a:r>
            <a:r>
              <a:rPr lang="en-US" sz="3600" dirty="0">
                <a:solidFill>
                  <a:schemeClr val="tx1"/>
                </a:solidFill>
              </a:rPr>
              <a:t>in an uproar and attacked the house of Jason, and sought to bring them out to the people.</a:t>
            </a:r>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20</a:t>
            </a:fld>
            <a:endParaRPr lang="en-US"/>
          </a:p>
        </p:txBody>
      </p:sp>
    </p:spTree>
    <p:extLst>
      <p:ext uri="{BB962C8B-B14F-4D97-AF65-F5344CB8AC3E}">
        <p14:creationId xmlns:p14="http://schemas.microsoft.com/office/powerpoint/2010/main" xmlns="" val="462837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Results: Positive - Negative</a:t>
            </a:r>
          </a:p>
          <a:p>
            <a:pPr algn="l"/>
            <a:r>
              <a:rPr lang="en-US" sz="3900" b="1" dirty="0"/>
              <a:t>Acts 17:11</a:t>
            </a:r>
            <a:r>
              <a:rPr lang="en-US" sz="3900" dirty="0"/>
              <a:t> These were more fair-minded than those in Thessalonica, in that they </a:t>
            </a:r>
            <a:r>
              <a:rPr lang="en-US" sz="3900" i="1" u="sng" dirty="0"/>
              <a:t>received the word with all readiness</a:t>
            </a:r>
            <a:r>
              <a:rPr lang="en-US" sz="3900" dirty="0"/>
              <a:t>, and </a:t>
            </a:r>
            <a:r>
              <a:rPr lang="en-US" sz="3900" u="sng" dirty="0"/>
              <a:t>searched the Scriptures </a:t>
            </a:r>
            <a:r>
              <a:rPr lang="en-US" sz="3900" b="1" u="sng" dirty="0"/>
              <a:t>daily</a:t>
            </a:r>
            <a:r>
              <a:rPr lang="en-US" sz="3900" u="sng" dirty="0"/>
              <a:t> </a:t>
            </a:r>
            <a:r>
              <a:rPr lang="en-US" sz="3900" dirty="0"/>
              <a:t>to find out whether these things were so. 12 </a:t>
            </a:r>
            <a:r>
              <a:rPr lang="en-US" sz="3900" b="1" u="sng" dirty="0"/>
              <a:t>Therefore</a:t>
            </a:r>
            <a:r>
              <a:rPr lang="en-US" sz="3900" dirty="0"/>
              <a:t> </a:t>
            </a:r>
            <a:r>
              <a:rPr lang="en-US" sz="3900" u="sng" dirty="0"/>
              <a:t>many of them believed</a:t>
            </a:r>
            <a:r>
              <a:rPr lang="en-US" sz="3900" dirty="0"/>
              <a:t>, and also not a few of the Greeks, prominent women as well as men. </a:t>
            </a:r>
          </a:p>
          <a:p>
            <a:pPr algn="l"/>
            <a:r>
              <a:rPr lang="en-US" sz="3900" dirty="0"/>
              <a:t>13 </a:t>
            </a:r>
            <a:r>
              <a:rPr lang="en-US" sz="3900" b="1" u="sng" dirty="0"/>
              <a:t>But</a:t>
            </a:r>
            <a:r>
              <a:rPr lang="en-US" sz="3900" dirty="0"/>
              <a:t> when the Jews from Thessalonica learned that the word of God was preached by Paul at Berea, they came there also and stirred up the crowds. </a:t>
            </a:r>
          </a:p>
        </p:txBody>
      </p:sp>
      <p:sp>
        <p:nvSpPr>
          <p:cNvPr id="2" name="Slide Number Placeholder 1"/>
          <p:cNvSpPr>
            <a:spLocks noGrp="1"/>
          </p:cNvSpPr>
          <p:nvPr>
            <p:ph type="sldNum" sz="quarter" idx="12"/>
          </p:nvPr>
        </p:nvSpPr>
        <p:spPr/>
        <p:txBody>
          <a:bodyPr/>
          <a:lstStyle/>
          <a:p>
            <a:fld id="{D43F7D98-9BB5-47D0-8760-0956B86D6357}" type="slidenum">
              <a:rPr lang="en-US" smtClean="0"/>
              <a:pPr/>
              <a:t>21</a:t>
            </a:fld>
            <a:endParaRPr lang="en-US"/>
          </a:p>
        </p:txBody>
      </p:sp>
    </p:spTree>
    <p:extLst>
      <p:ext uri="{BB962C8B-B14F-4D97-AF65-F5344CB8AC3E}">
        <p14:creationId xmlns:p14="http://schemas.microsoft.com/office/powerpoint/2010/main" xmlns="" val="3862387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Negative Results of Bible discussions </a:t>
            </a:r>
          </a:p>
          <a:p>
            <a:pPr algn="l"/>
            <a:r>
              <a:rPr lang="en-US" sz="3600" b="1" dirty="0">
                <a:solidFill>
                  <a:schemeClr val="tx1"/>
                </a:solidFill>
              </a:rPr>
              <a:t>v.17</a:t>
            </a:r>
            <a:r>
              <a:rPr lang="en-US" sz="3600" dirty="0">
                <a:solidFill>
                  <a:schemeClr val="tx1"/>
                </a:solidFill>
              </a:rPr>
              <a:t> Therefore he </a:t>
            </a:r>
            <a:r>
              <a:rPr lang="en-US" sz="3600" b="1" dirty="0">
                <a:solidFill>
                  <a:schemeClr val="tx1"/>
                </a:solidFill>
              </a:rPr>
              <a:t>disputed</a:t>
            </a:r>
            <a:r>
              <a:rPr lang="en-US" sz="3600" dirty="0">
                <a:solidFill>
                  <a:schemeClr val="tx1"/>
                </a:solidFill>
              </a:rPr>
              <a:t> in the synagogue with the Jews, and with the devout persons, and in the market-place daily with those who met with him. 18 Then certain Epicurean and Stoic philosophers encountered him. And some said, “</a:t>
            </a:r>
            <a:r>
              <a:rPr lang="en-US" sz="3600" u="sng" dirty="0">
                <a:solidFill>
                  <a:schemeClr val="tx1"/>
                </a:solidFill>
              </a:rPr>
              <a:t>What does this babbler want to say</a:t>
            </a:r>
            <a:r>
              <a:rPr lang="en-US" sz="3600" dirty="0">
                <a:solidFill>
                  <a:schemeClr val="tx1"/>
                </a:solidFill>
              </a:rPr>
              <a:t>?”</a:t>
            </a:r>
          </a:p>
          <a:p>
            <a:pPr algn="l"/>
            <a:r>
              <a:rPr lang="en-US" sz="3600" b="1" dirty="0">
                <a:solidFill>
                  <a:schemeClr val="tx1"/>
                </a:solidFill>
              </a:rPr>
              <a:t>v.32</a:t>
            </a:r>
            <a:r>
              <a:rPr lang="en-US" sz="3600" dirty="0">
                <a:solidFill>
                  <a:schemeClr val="tx1"/>
                </a:solidFill>
              </a:rPr>
              <a:t> And when they heard of the resurrection of the dead, </a:t>
            </a:r>
            <a:r>
              <a:rPr lang="en-US" sz="3600" u="sng" dirty="0">
                <a:solidFill>
                  <a:schemeClr val="tx1"/>
                </a:solidFill>
              </a:rPr>
              <a:t>some mocked</a:t>
            </a:r>
            <a:r>
              <a:rPr lang="en-US" sz="3600" dirty="0">
                <a:solidFill>
                  <a:schemeClr val="tx1"/>
                </a:solidFill>
              </a:rPr>
              <a:t>…”</a:t>
            </a:r>
          </a:p>
          <a:p>
            <a:pPr algn="l"/>
            <a:r>
              <a:rPr lang="en-US" sz="3600" b="1" dirty="0">
                <a:solidFill>
                  <a:schemeClr val="tx1"/>
                </a:solidFill>
              </a:rPr>
              <a:t>Today</a:t>
            </a:r>
            <a:r>
              <a:rPr lang="en-US" sz="3600" dirty="0">
                <a:solidFill>
                  <a:schemeClr val="tx1"/>
                </a:solidFill>
              </a:rPr>
              <a:t>: “When they heard of baptism some mocked”</a:t>
            </a:r>
          </a:p>
          <a:p>
            <a:r>
              <a:rPr lang="en-US" sz="3600" b="1" u="sng" dirty="0">
                <a:solidFill>
                  <a:schemeClr val="tx1"/>
                </a:solidFill>
              </a:rPr>
              <a:t>SOUND FAMILIAR?</a:t>
            </a:r>
          </a:p>
          <a:p>
            <a:pPr algn="l"/>
            <a:endParaRPr lang="en-US" i="1"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22</a:t>
            </a:fld>
            <a:endParaRPr lang="en-US"/>
          </a:p>
        </p:txBody>
      </p:sp>
    </p:spTree>
    <p:extLst>
      <p:ext uri="{BB962C8B-B14F-4D97-AF65-F5344CB8AC3E}">
        <p14:creationId xmlns:p14="http://schemas.microsoft.com/office/powerpoint/2010/main" xmlns="" val="2555654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Our Problem - Matthew 9:37</a:t>
            </a:r>
          </a:p>
          <a:p>
            <a:r>
              <a:rPr lang="en-US" sz="4400" dirty="0">
                <a:solidFill>
                  <a:schemeClr val="tx1"/>
                </a:solidFill>
              </a:rPr>
              <a:t>The harvest truly is plentiful, but the laborers are few. </a:t>
            </a:r>
          </a:p>
          <a:p>
            <a:r>
              <a:rPr lang="en-US" sz="4400" dirty="0">
                <a:solidFill>
                  <a:schemeClr val="tx1"/>
                </a:solidFill>
              </a:rPr>
              <a:t>Do you think we won’t receive the same treatment? </a:t>
            </a:r>
            <a:r>
              <a:rPr lang="en-US" sz="4400" b="1" dirty="0">
                <a:solidFill>
                  <a:schemeClr val="tx1"/>
                </a:solidFill>
              </a:rPr>
              <a:t>Mt.10:25</a:t>
            </a:r>
          </a:p>
          <a:p>
            <a:r>
              <a:rPr lang="en-US" sz="4400" dirty="0">
                <a:solidFill>
                  <a:schemeClr val="tx1"/>
                </a:solidFill>
              </a:rPr>
              <a:t>It’s not your fault if they don’t believe.</a:t>
            </a:r>
          </a:p>
          <a:p>
            <a:r>
              <a:rPr lang="en-US" sz="4400" dirty="0">
                <a:solidFill>
                  <a:schemeClr val="tx1"/>
                </a:solidFill>
              </a:rPr>
              <a:t>It is our fault if we don’t “Go”</a:t>
            </a:r>
          </a:p>
        </p:txBody>
      </p:sp>
      <p:sp>
        <p:nvSpPr>
          <p:cNvPr id="2" name="Slide Number Placeholder 1"/>
          <p:cNvSpPr>
            <a:spLocks noGrp="1"/>
          </p:cNvSpPr>
          <p:nvPr>
            <p:ph type="sldNum" sz="quarter" idx="12"/>
          </p:nvPr>
        </p:nvSpPr>
        <p:spPr/>
        <p:txBody>
          <a:bodyPr/>
          <a:lstStyle/>
          <a:p>
            <a:fld id="{D43F7D98-9BB5-47D0-8760-0956B86D6357}" type="slidenum">
              <a:rPr lang="en-US" smtClean="0"/>
              <a:pPr/>
              <a:t>23</a:t>
            </a:fld>
            <a:endParaRPr lang="en-US"/>
          </a:p>
        </p:txBody>
      </p:sp>
    </p:spTree>
    <p:extLst>
      <p:ext uri="{BB962C8B-B14F-4D97-AF65-F5344CB8AC3E}">
        <p14:creationId xmlns:p14="http://schemas.microsoft.com/office/powerpoint/2010/main" xmlns="" val="4152228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900" b="1" dirty="0">
                <a:solidFill>
                  <a:schemeClr val="tx1"/>
                </a:solidFill>
              </a:rPr>
              <a:t>How Paul Dealt With False Teachers</a:t>
            </a:r>
          </a:p>
          <a:p>
            <a:r>
              <a:rPr lang="en-US" sz="3900" b="1" dirty="0">
                <a:solidFill>
                  <a:schemeClr val="tx1"/>
                </a:solidFill>
              </a:rPr>
              <a:t>1. Elymas</a:t>
            </a:r>
            <a:endParaRPr lang="en-US" sz="3600" b="1" dirty="0">
              <a:solidFill>
                <a:schemeClr val="tx1"/>
              </a:solidFill>
            </a:endParaRPr>
          </a:p>
          <a:p>
            <a:pPr algn="l"/>
            <a:r>
              <a:rPr lang="en-US" sz="4000" b="1" dirty="0">
                <a:solidFill>
                  <a:schemeClr val="tx1"/>
                </a:solidFill>
              </a:rPr>
              <a:t>Acts 13:9-11 </a:t>
            </a:r>
            <a:r>
              <a:rPr lang="en-US" sz="4000" dirty="0">
                <a:solidFill>
                  <a:schemeClr val="tx1"/>
                </a:solidFill>
              </a:rPr>
              <a:t>Then Saul, (who also is called Paul,) filled with the Holy Ghost, set his eyes on him, and said, </a:t>
            </a:r>
            <a:r>
              <a:rPr lang="en-US" sz="4000" b="1" u="sng" dirty="0">
                <a:solidFill>
                  <a:schemeClr val="tx1"/>
                </a:solidFill>
              </a:rPr>
              <a:t>O full of all subtlety and all mischief, thou child of the devil, thou enemy of all righteous-ness, wilt thou not cease to pervert the right ways of the Lord?</a:t>
            </a:r>
            <a:r>
              <a:rPr lang="en-US" sz="4000" b="1" dirty="0">
                <a:solidFill>
                  <a:schemeClr val="tx1"/>
                </a:solidFill>
              </a:rPr>
              <a:t> </a:t>
            </a:r>
            <a:endParaRPr lang="en-US" sz="1800"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24</a:t>
            </a:fld>
            <a:endParaRPr lang="en-US"/>
          </a:p>
        </p:txBody>
      </p:sp>
    </p:spTree>
    <p:extLst>
      <p:ext uri="{BB962C8B-B14F-4D97-AF65-F5344CB8AC3E}">
        <p14:creationId xmlns:p14="http://schemas.microsoft.com/office/powerpoint/2010/main" xmlns="" val="3108290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 2. The controversy over circumcision and keeping the Law of Moses</a:t>
            </a:r>
          </a:p>
          <a:p>
            <a:pPr algn="l"/>
            <a:r>
              <a:rPr lang="en-US" sz="3600" b="1" dirty="0">
                <a:solidFill>
                  <a:schemeClr val="tx1"/>
                </a:solidFill>
              </a:rPr>
              <a:t>Gal.2:5</a:t>
            </a:r>
            <a:r>
              <a:rPr lang="en-US" sz="3600" dirty="0">
                <a:solidFill>
                  <a:schemeClr val="tx1"/>
                </a:solidFill>
              </a:rPr>
              <a:t> to whom we did not yield submission </a:t>
            </a:r>
            <a:r>
              <a:rPr lang="en-US" sz="3600" b="1" dirty="0">
                <a:solidFill>
                  <a:schemeClr val="tx1"/>
                </a:solidFill>
              </a:rPr>
              <a:t>even for an hour</a:t>
            </a:r>
            <a:r>
              <a:rPr lang="en-US" sz="3600" dirty="0">
                <a:solidFill>
                  <a:schemeClr val="tx1"/>
                </a:solidFill>
              </a:rPr>
              <a:t>, </a:t>
            </a:r>
            <a:r>
              <a:rPr lang="en-US" sz="3600" u="sng" dirty="0">
                <a:solidFill>
                  <a:schemeClr val="tx1"/>
                </a:solidFill>
              </a:rPr>
              <a:t>that</a:t>
            </a:r>
            <a:r>
              <a:rPr lang="en-US" sz="3600" dirty="0">
                <a:solidFill>
                  <a:schemeClr val="tx1"/>
                </a:solidFill>
              </a:rPr>
              <a:t> the truth of the gospel might continue with you.</a:t>
            </a:r>
          </a:p>
          <a:p>
            <a:r>
              <a:rPr lang="en-US" sz="3600" dirty="0">
                <a:solidFill>
                  <a:schemeClr val="tx1"/>
                </a:solidFill>
              </a:rPr>
              <a:t>NO COMPROMISING!</a:t>
            </a:r>
          </a:p>
          <a:p>
            <a:r>
              <a:rPr lang="en-US" sz="3600" dirty="0">
                <a:solidFill>
                  <a:schemeClr val="tx1"/>
                </a:solidFill>
              </a:rPr>
              <a:t>Do we sin when we do not submit to the False Teacher?</a:t>
            </a:r>
          </a:p>
          <a:p>
            <a:r>
              <a:rPr lang="en-US" sz="3600" dirty="0">
                <a:solidFill>
                  <a:schemeClr val="tx1"/>
                </a:solidFill>
              </a:rPr>
              <a:t>Shall we bid them “God speed”? </a:t>
            </a:r>
            <a:r>
              <a:rPr lang="en-US" sz="3600" b="1" dirty="0">
                <a:solidFill>
                  <a:schemeClr val="tx1"/>
                </a:solidFill>
              </a:rPr>
              <a:t>2Jn.9-11</a:t>
            </a:r>
          </a:p>
          <a:p>
            <a:r>
              <a:rPr lang="en-US" sz="3600" b="1" dirty="0">
                <a:solidFill>
                  <a:schemeClr val="tx1"/>
                </a:solidFill>
              </a:rPr>
              <a:t>Shall we compromise?  </a:t>
            </a:r>
          </a:p>
          <a:p>
            <a:r>
              <a:rPr lang="en-US" sz="3600" b="1" dirty="0">
                <a:solidFill>
                  <a:schemeClr val="tx1"/>
                </a:solidFill>
              </a:rPr>
              <a:t>Are we the problem?</a:t>
            </a:r>
          </a:p>
          <a:p>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25</a:t>
            </a:fld>
            <a:endParaRPr lang="en-US"/>
          </a:p>
        </p:txBody>
      </p:sp>
    </p:spTree>
    <p:extLst>
      <p:ext uri="{BB962C8B-B14F-4D97-AF65-F5344CB8AC3E}">
        <p14:creationId xmlns:p14="http://schemas.microsoft.com/office/powerpoint/2010/main" xmlns="" val="3878300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3. The </a:t>
            </a:r>
            <a:r>
              <a:rPr lang="en-US" sz="3600" b="1" dirty="0" err="1">
                <a:solidFill>
                  <a:schemeClr val="tx1"/>
                </a:solidFill>
              </a:rPr>
              <a:t>Judaizers</a:t>
            </a:r>
            <a:r>
              <a:rPr lang="en-US" sz="3600" b="1" dirty="0">
                <a:solidFill>
                  <a:schemeClr val="tx1"/>
                </a:solidFill>
              </a:rPr>
              <a:t> at Galatia</a:t>
            </a:r>
          </a:p>
          <a:p>
            <a:pPr algn="l"/>
            <a:r>
              <a:rPr lang="en-US" sz="4000" b="1" dirty="0">
                <a:solidFill>
                  <a:schemeClr val="tx1"/>
                </a:solidFill>
              </a:rPr>
              <a:t>Gal.1:8</a:t>
            </a:r>
            <a:r>
              <a:rPr lang="en-US" sz="4000" dirty="0">
                <a:solidFill>
                  <a:schemeClr val="tx1"/>
                </a:solidFill>
              </a:rPr>
              <a:t> But even if </a:t>
            </a:r>
            <a:r>
              <a:rPr lang="en-US" sz="4000" b="1" u="sng" dirty="0">
                <a:solidFill>
                  <a:schemeClr val="tx1"/>
                </a:solidFill>
              </a:rPr>
              <a:t>we</a:t>
            </a:r>
            <a:r>
              <a:rPr lang="en-US" sz="4000" dirty="0">
                <a:solidFill>
                  <a:schemeClr val="tx1"/>
                </a:solidFill>
              </a:rPr>
              <a:t>, or an </a:t>
            </a:r>
            <a:r>
              <a:rPr lang="en-US" sz="4000" b="1" u="sng" dirty="0">
                <a:solidFill>
                  <a:schemeClr val="tx1"/>
                </a:solidFill>
              </a:rPr>
              <a:t>angel</a:t>
            </a:r>
            <a:r>
              <a:rPr lang="en-US" sz="4000" dirty="0">
                <a:solidFill>
                  <a:schemeClr val="tx1"/>
                </a:solidFill>
              </a:rPr>
              <a:t> from heaven, preach </a:t>
            </a:r>
            <a:r>
              <a:rPr lang="en-US" sz="4000" b="1" u="sng" dirty="0">
                <a:solidFill>
                  <a:schemeClr val="tx1"/>
                </a:solidFill>
              </a:rPr>
              <a:t>any other gospel </a:t>
            </a:r>
            <a:r>
              <a:rPr lang="en-US" sz="4000" dirty="0">
                <a:solidFill>
                  <a:schemeClr val="tx1"/>
                </a:solidFill>
              </a:rPr>
              <a:t>to you than what we have preached to you, let him be accursed. 9 As we have said before, so now I say again, if </a:t>
            </a:r>
            <a:r>
              <a:rPr lang="en-US" sz="4000" b="1" u="sng" dirty="0">
                <a:solidFill>
                  <a:schemeClr val="tx1"/>
                </a:solidFill>
              </a:rPr>
              <a:t>anyone</a:t>
            </a:r>
            <a:r>
              <a:rPr lang="en-US" sz="4000" dirty="0">
                <a:solidFill>
                  <a:schemeClr val="tx1"/>
                </a:solidFill>
              </a:rPr>
              <a:t> preaches </a:t>
            </a:r>
            <a:r>
              <a:rPr lang="en-US" sz="4000" b="1" u="sng" dirty="0">
                <a:solidFill>
                  <a:schemeClr val="tx1"/>
                </a:solidFill>
              </a:rPr>
              <a:t>any other gospel </a:t>
            </a:r>
            <a:r>
              <a:rPr lang="en-US" sz="4000" dirty="0">
                <a:solidFill>
                  <a:schemeClr val="tx1"/>
                </a:solidFill>
              </a:rPr>
              <a:t>to you than what you have received, let him be accursed.</a:t>
            </a:r>
          </a:p>
          <a:p>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26</a:t>
            </a:fld>
            <a:endParaRPr lang="en-US"/>
          </a:p>
        </p:txBody>
      </p:sp>
    </p:spTree>
    <p:extLst>
      <p:ext uri="{BB962C8B-B14F-4D97-AF65-F5344CB8AC3E}">
        <p14:creationId xmlns:p14="http://schemas.microsoft.com/office/powerpoint/2010/main" xmlns="" val="2877969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5. The </a:t>
            </a:r>
            <a:r>
              <a:rPr lang="en-US" sz="3600" b="1" dirty="0" err="1">
                <a:solidFill>
                  <a:schemeClr val="tx1"/>
                </a:solidFill>
              </a:rPr>
              <a:t>Judaizers</a:t>
            </a:r>
            <a:r>
              <a:rPr lang="en-US" sz="3600" b="1" dirty="0">
                <a:solidFill>
                  <a:schemeClr val="tx1"/>
                </a:solidFill>
              </a:rPr>
              <a:t> at Philippi</a:t>
            </a:r>
          </a:p>
          <a:p>
            <a:pPr algn="l"/>
            <a:r>
              <a:rPr lang="en-US" sz="3600" b="1" dirty="0">
                <a:solidFill>
                  <a:schemeClr val="tx1"/>
                </a:solidFill>
              </a:rPr>
              <a:t>Phil.3:2</a:t>
            </a:r>
            <a:r>
              <a:rPr lang="en-US" sz="3600" dirty="0">
                <a:solidFill>
                  <a:schemeClr val="tx1"/>
                </a:solidFill>
              </a:rPr>
              <a:t> “Beware of </a:t>
            </a:r>
            <a:r>
              <a:rPr lang="en-US" sz="3600" b="1" u="sng" dirty="0">
                <a:solidFill>
                  <a:schemeClr val="tx1"/>
                </a:solidFill>
              </a:rPr>
              <a:t>dogs</a:t>
            </a:r>
            <a:r>
              <a:rPr lang="en-US" sz="3600" dirty="0">
                <a:solidFill>
                  <a:schemeClr val="tx1"/>
                </a:solidFill>
              </a:rPr>
              <a:t>, beware of </a:t>
            </a:r>
            <a:r>
              <a:rPr lang="en-US" sz="3600" b="1" u="sng" dirty="0">
                <a:solidFill>
                  <a:schemeClr val="tx1"/>
                </a:solidFill>
              </a:rPr>
              <a:t>evil workers</a:t>
            </a:r>
            <a:r>
              <a:rPr lang="en-US" sz="3600" dirty="0">
                <a:solidFill>
                  <a:schemeClr val="tx1"/>
                </a:solidFill>
              </a:rPr>
              <a:t>, beware of the </a:t>
            </a:r>
            <a:r>
              <a:rPr lang="en-US" sz="3600" b="1" u="sng" dirty="0">
                <a:solidFill>
                  <a:schemeClr val="tx1"/>
                </a:solidFill>
              </a:rPr>
              <a:t>concision</a:t>
            </a:r>
            <a:r>
              <a:rPr lang="en-US" sz="3600" dirty="0">
                <a:solidFill>
                  <a:schemeClr val="tx1"/>
                </a:solidFill>
              </a:rPr>
              <a:t>”</a:t>
            </a:r>
          </a:p>
          <a:p>
            <a:pPr algn="l"/>
            <a:r>
              <a:rPr lang="en-US" sz="3600" b="1" dirty="0">
                <a:solidFill>
                  <a:schemeClr val="tx1"/>
                </a:solidFill>
              </a:rPr>
              <a:t>3:18-19</a:t>
            </a:r>
            <a:r>
              <a:rPr lang="en-US" sz="3600" dirty="0">
                <a:solidFill>
                  <a:schemeClr val="tx1"/>
                </a:solidFill>
              </a:rPr>
              <a:t> For </a:t>
            </a:r>
            <a:r>
              <a:rPr lang="en-US" sz="3600" b="1" u="sng" dirty="0">
                <a:solidFill>
                  <a:schemeClr val="tx1"/>
                </a:solidFill>
              </a:rPr>
              <a:t>many</a:t>
            </a:r>
            <a:r>
              <a:rPr lang="en-US" sz="3600" dirty="0">
                <a:solidFill>
                  <a:schemeClr val="tx1"/>
                </a:solidFill>
              </a:rPr>
              <a:t> walk, of whom </a:t>
            </a:r>
            <a:r>
              <a:rPr lang="en-US" sz="3600" b="1" u="sng" dirty="0">
                <a:solidFill>
                  <a:schemeClr val="tx1"/>
                </a:solidFill>
              </a:rPr>
              <a:t>I have told you often</a:t>
            </a:r>
            <a:r>
              <a:rPr lang="en-US" sz="3600" dirty="0">
                <a:solidFill>
                  <a:schemeClr val="tx1"/>
                </a:solidFill>
              </a:rPr>
              <a:t>, and now tell you even </a:t>
            </a:r>
            <a:r>
              <a:rPr lang="en-US" sz="3600" b="1" u="sng" dirty="0">
                <a:solidFill>
                  <a:schemeClr val="tx1"/>
                </a:solidFill>
              </a:rPr>
              <a:t>weeping</a:t>
            </a:r>
            <a:r>
              <a:rPr lang="en-US" sz="3600" dirty="0">
                <a:solidFill>
                  <a:schemeClr val="tx1"/>
                </a:solidFill>
              </a:rPr>
              <a:t>, that they are the </a:t>
            </a:r>
            <a:r>
              <a:rPr lang="en-US" sz="3600" b="1" u="sng" dirty="0">
                <a:solidFill>
                  <a:schemeClr val="tx1"/>
                </a:solidFill>
              </a:rPr>
              <a:t>enemies of the cross of Christ</a:t>
            </a:r>
            <a:r>
              <a:rPr lang="en-US" sz="3600" dirty="0">
                <a:solidFill>
                  <a:schemeClr val="tx1"/>
                </a:solidFill>
              </a:rPr>
              <a:t>: Whose end is </a:t>
            </a:r>
            <a:r>
              <a:rPr lang="en-US" sz="3600" dirty="0" err="1">
                <a:solidFill>
                  <a:schemeClr val="tx1"/>
                </a:solidFill>
              </a:rPr>
              <a:t>destruc-tion</a:t>
            </a:r>
            <a:r>
              <a:rPr lang="en-US" sz="3600" dirty="0">
                <a:solidFill>
                  <a:schemeClr val="tx1"/>
                </a:solidFill>
              </a:rPr>
              <a:t>, whose God is their belly, and whose glory is in their shame, who mind earthly things.</a:t>
            </a:r>
          </a:p>
          <a:p>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27</a:t>
            </a:fld>
            <a:endParaRPr lang="en-US"/>
          </a:p>
        </p:txBody>
      </p:sp>
    </p:spTree>
    <p:extLst>
      <p:ext uri="{BB962C8B-B14F-4D97-AF65-F5344CB8AC3E}">
        <p14:creationId xmlns:p14="http://schemas.microsoft.com/office/powerpoint/2010/main" xmlns="" val="118548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6. The Gnostics at Colossae</a:t>
            </a:r>
          </a:p>
          <a:p>
            <a:pPr algn="l"/>
            <a:r>
              <a:rPr lang="en-US" sz="4000" b="1" dirty="0">
                <a:solidFill>
                  <a:schemeClr val="tx1"/>
                </a:solidFill>
              </a:rPr>
              <a:t>Col.2:8</a:t>
            </a:r>
            <a:r>
              <a:rPr lang="en-US" sz="4000" dirty="0">
                <a:solidFill>
                  <a:schemeClr val="tx1"/>
                </a:solidFill>
              </a:rPr>
              <a:t> </a:t>
            </a:r>
            <a:r>
              <a:rPr lang="en-US" sz="4000" b="1" u="sng" dirty="0">
                <a:solidFill>
                  <a:schemeClr val="tx1"/>
                </a:solidFill>
              </a:rPr>
              <a:t>Beware</a:t>
            </a:r>
            <a:r>
              <a:rPr lang="en-US" sz="4000" dirty="0">
                <a:solidFill>
                  <a:schemeClr val="tx1"/>
                </a:solidFill>
              </a:rPr>
              <a:t> lest any man spoil you through philosophy and vain deceit, after the tradition of men, after the rudiments of the world, and not after Christ.</a:t>
            </a:r>
          </a:p>
          <a:p>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28</a:t>
            </a:fld>
            <a:endParaRPr lang="en-US"/>
          </a:p>
        </p:txBody>
      </p:sp>
    </p:spTree>
    <p:extLst>
      <p:ext uri="{BB962C8B-B14F-4D97-AF65-F5344CB8AC3E}">
        <p14:creationId xmlns:p14="http://schemas.microsoft.com/office/powerpoint/2010/main" xmlns="" val="2238311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7. Paul’s Instructions to Timothy</a:t>
            </a:r>
          </a:p>
          <a:p>
            <a:pPr algn="l"/>
            <a:r>
              <a:rPr lang="en-US" sz="4000" b="1" dirty="0">
                <a:solidFill>
                  <a:schemeClr val="tx1"/>
                </a:solidFill>
              </a:rPr>
              <a:t>1Tim.1:3</a:t>
            </a:r>
            <a:r>
              <a:rPr lang="en-US" sz="4000" dirty="0">
                <a:solidFill>
                  <a:schemeClr val="tx1"/>
                </a:solidFill>
              </a:rPr>
              <a:t> As I urged you when I went into Macedonia—remain in Ephesus that you may charge some </a:t>
            </a:r>
            <a:r>
              <a:rPr lang="en-US" sz="4000" b="1" u="sng" dirty="0">
                <a:solidFill>
                  <a:schemeClr val="tx1"/>
                </a:solidFill>
              </a:rPr>
              <a:t>that they teach no other doctrine</a:t>
            </a:r>
            <a:r>
              <a:rPr lang="en-US" sz="4000" dirty="0">
                <a:solidFill>
                  <a:schemeClr val="tx1"/>
                </a:solidFill>
              </a:rPr>
              <a:t>, 4 nor give heed to fables and endless genealogies, which cause disputes rather than godly edification which is in faith.</a:t>
            </a:r>
          </a:p>
          <a:p>
            <a:pPr algn="l"/>
            <a:endParaRPr lang="en-US" sz="3600"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29</a:t>
            </a:fld>
            <a:endParaRPr lang="en-US"/>
          </a:p>
        </p:txBody>
      </p:sp>
    </p:spTree>
    <p:extLst>
      <p:ext uri="{BB962C8B-B14F-4D97-AF65-F5344CB8AC3E}">
        <p14:creationId xmlns:p14="http://schemas.microsoft.com/office/powerpoint/2010/main" xmlns="" val="425043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COMMANDED TO PROVE ALL THIINGS</a:t>
            </a:r>
          </a:p>
          <a:p>
            <a:pPr algn="l"/>
            <a:r>
              <a:rPr lang="en-US" sz="3600" b="1" dirty="0">
                <a:solidFill>
                  <a:schemeClr val="tx1"/>
                </a:solidFill>
              </a:rPr>
              <a:t>1Thess.5:21</a:t>
            </a:r>
            <a:r>
              <a:rPr lang="en-US" sz="3600" dirty="0">
                <a:solidFill>
                  <a:schemeClr val="tx1"/>
                </a:solidFill>
              </a:rPr>
              <a:t> </a:t>
            </a:r>
            <a:r>
              <a:rPr lang="en-US" sz="3600" b="1" u="sng" dirty="0">
                <a:solidFill>
                  <a:schemeClr val="tx1"/>
                </a:solidFill>
              </a:rPr>
              <a:t>Test</a:t>
            </a:r>
            <a:r>
              <a:rPr lang="en-US" sz="3600" dirty="0">
                <a:solidFill>
                  <a:schemeClr val="tx1"/>
                </a:solidFill>
              </a:rPr>
              <a:t> all things; hold fast what is good</a:t>
            </a:r>
          </a:p>
          <a:p>
            <a:pPr algn="l"/>
            <a:r>
              <a:rPr lang="en-US" sz="3600" b="1" dirty="0">
                <a:solidFill>
                  <a:schemeClr val="tx1"/>
                </a:solidFill>
              </a:rPr>
              <a:t>1Jn.4:1</a:t>
            </a:r>
            <a:r>
              <a:rPr lang="en-US" sz="3600" dirty="0">
                <a:solidFill>
                  <a:schemeClr val="tx1"/>
                </a:solidFill>
              </a:rPr>
              <a:t> Dear friends, do not believe every spirit, but </a:t>
            </a:r>
            <a:r>
              <a:rPr lang="en-US" sz="3600" b="1" u="sng" dirty="0">
                <a:solidFill>
                  <a:schemeClr val="tx1"/>
                </a:solidFill>
              </a:rPr>
              <a:t>test</a:t>
            </a:r>
            <a:r>
              <a:rPr lang="en-US" sz="3600" dirty="0">
                <a:solidFill>
                  <a:schemeClr val="tx1"/>
                </a:solidFill>
              </a:rPr>
              <a:t> the spirits to see whether they are from God, because </a:t>
            </a:r>
            <a:r>
              <a:rPr lang="en-US" sz="3600" b="1" u="sng" dirty="0">
                <a:solidFill>
                  <a:schemeClr val="tx1"/>
                </a:solidFill>
              </a:rPr>
              <a:t>many false prophets </a:t>
            </a:r>
            <a:r>
              <a:rPr lang="en-US" sz="3600" dirty="0">
                <a:solidFill>
                  <a:schemeClr val="tx1"/>
                </a:solidFill>
              </a:rPr>
              <a:t>have gone out into the world. </a:t>
            </a:r>
          </a:p>
          <a:p>
            <a:pPr algn="l"/>
            <a:r>
              <a:rPr lang="en-US" sz="3600" b="1" dirty="0"/>
              <a:t>Lk.8:18</a:t>
            </a:r>
            <a:r>
              <a:rPr lang="en-US" sz="3600" dirty="0"/>
              <a:t> - Take heed </a:t>
            </a:r>
            <a:r>
              <a:rPr lang="en-US" sz="3600" b="1" u="sng" dirty="0"/>
              <a:t>how</a:t>
            </a:r>
            <a:r>
              <a:rPr lang="en-US" sz="3600" dirty="0"/>
              <a:t> ye hear</a:t>
            </a:r>
          </a:p>
          <a:p>
            <a:pPr algn="l"/>
            <a:r>
              <a:rPr lang="en-US" sz="3600" b="1" dirty="0"/>
              <a:t>Mk.4:24</a:t>
            </a:r>
            <a:r>
              <a:rPr lang="en-US" sz="3600" dirty="0"/>
              <a:t> - Take heed </a:t>
            </a:r>
            <a:r>
              <a:rPr lang="en-US" sz="3600" b="1" u="sng" dirty="0"/>
              <a:t>what</a:t>
            </a:r>
            <a:r>
              <a:rPr lang="en-US" sz="3600" dirty="0"/>
              <a:t> ye hear</a:t>
            </a:r>
          </a:p>
          <a:p>
            <a:pPr algn="l"/>
            <a:r>
              <a:rPr lang="en-US" sz="3600" b="1" dirty="0"/>
              <a:t>2Cor.13:5</a:t>
            </a:r>
            <a:r>
              <a:rPr lang="en-US" sz="3600" dirty="0"/>
              <a:t> </a:t>
            </a:r>
            <a:r>
              <a:rPr lang="en-US" sz="3600" b="1" u="sng" dirty="0"/>
              <a:t>Examine yourselves</a:t>
            </a:r>
            <a:r>
              <a:rPr lang="en-US" sz="3600" dirty="0"/>
              <a:t> as to whether you are in the faith.    - </a:t>
            </a:r>
            <a:r>
              <a:rPr lang="en-US" sz="3600" b="1" u="sng" dirty="0"/>
              <a:t>Test yourselves</a:t>
            </a:r>
            <a:r>
              <a:rPr lang="en-US" sz="3600" dirty="0"/>
              <a:t>.</a:t>
            </a:r>
          </a:p>
        </p:txBody>
      </p:sp>
      <p:sp>
        <p:nvSpPr>
          <p:cNvPr id="2" name="Slide Number Placeholder 1"/>
          <p:cNvSpPr>
            <a:spLocks noGrp="1"/>
          </p:cNvSpPr>
          <p:nvPr>
            <p:ph type="sldNum" sz="quarter" idx="12"/>
          </p:nvPr>
        </p:nvSpPr>
        <p:spPr/>
        <p:txBody>
          <a:bodyPr/>
          <a:lstStyle/>
          <a:p>
            <a:fld id="{D43F7D98-9BB5-47D0-8760-0956B86D6357}" type="slidenum">
              <a:rPr lang="en-US" smtClean="0"/>
              <a:pPr/>
              <a:t>3</a:t>
            </a:fld>
            <a:endParaRPr lang="en-US"/>
          </a:p>
        </p:txBody>
      </p:sp>
    </p:spTree>
    <p:extLst>
      <p:ext uri="{BB962C8B-B14F-4D97-AF65-F5344CB8AC3E}">
        <p14:creationId xmlns:p14="http://schemas.microsoft.com/office/powerpoint/2010/main" xmlns="" val="3420507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7. Paul’s Instructions to Timothy</a:t>
            </a:r>
          </a:p>
          <a:p>
            <a:pPr algn="l"/>
            <a:r>
              <a:rPr lang="en-US" sz="4000" b="1" dirty="0">
                <a:solidFill>
                  <a:schemeClr val="tx1"/>
                </a:solidFill>
              </a:rPr>
              <a:t>1Tim.1:19</a:t>
            </a:r>
            <a:r>
              <a:rPr lang="en-US" sz="4000" dirty="0">
                <a:solidFill>
                  <a:schemeClr val="tx1"/>
                </a:solidFill>
              </a:rPr>
              <a:t> having faith and a good conscience, which some having rejected, concerning the faith have suffered shipwreck, 20 of whom are </a:t>
            </a:r>
            <a:r>
              <a:rPr lang="en-US" sz="4000" b="1" u="sng" dirty="0" err="1">
                <a:solidFill>
                  <a:schemeClr val="tx1"/>
                </a:solidFill>
              </a:rPr>
              <a:t>Hymenaeus</a:t>
            </a:r>
            <a:r>
              <a:rPr lang="en-US" sz="4000" b="1" u="sng" dirty="0">
                <a:solidFill>
                  <a:schemeClr val="tx1"/>
                </a:solidFill>
              </a:rPr>
              <a:t> and Alexander</a:t>
            </a:r>
            <a:r>
              <a:rPr lang="en-US" sz="4000" dirty="0">
                <a:solidFill>
                  <a:schemeClr val="tx1"/>
                </a:solidFill>
              </a:rPr>
              <a:t>, whom I delivered to Satan that they may learn not to blaspheme.</a:t>
            </a:r>
          </a:p>
        </p:txBody>
      </p:sp>
      <p:sp>
        <p:nvSpPr>
          <p:cNvPr id="2" name="Slide Number Placeholder 1"/>
          <p:cNvSpPr>
            <a:spLocks noGrp="1"/>
          </p:cNvSpPr>
          <p:nvPr>
            <p:ph type="sldNum" sz="quarter" idx="12"/>
          </p:nvPr>
        </p:nvSpPr>
        <p:spPr/>
        <p:txBody>
          <a:bodyPr/>
          <a:lstStyle/>
          <a:p>
            <a:fld id="{D43F7D98-9BB5-47D0-8760-0956B86D6357}" type="slidenum">
              <a:rPr lang="en-US" smtClean="0"/>
              <a:pPr/>
              <a:t>30</a:t>
            </a:fld>
            <a:endParaRPr lang="en-US"/>
          </a:p>
        </p:txBody>
      </p:sp>
    </p:spTree>
    <p:extLst>
      <p:ext uri="{BB962C8B-B14F-4D97-AF65-F5344CB8AC3E}">
        <p14:creationId xmlns:p14="http://schemas.microsoft.com/office/powerpoint/2010/main" xmlns="" val="2708262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900" b="1" dirty="0">
                <a:solidFill>
                  <a:schemeClr val="tx1"/>
                </a:solidFill>
              </a:rPr>
              <a:t>7. Paul’s Instructions to Timothy</a:t>
            </a:r>
          </a:p>
          <a:p>
            <a:pPr algn="l"/>
            <a:r>
              <a:rPr lang="en-US" sz="3900" b="1" dirty="0">
                <a:solidFill>
                  <a:schemeClr val="tx1"/>
                </a:solidFill>
              </a:rPr>
              <a:t>1Tim.6:3</a:t>
            </a:r>
            <a:r>
              <a:rPr lang="en-US" sz="3900" dirty="0">
                <a:solidFill>
                  <a:schemeClr val="tx1"/>
                </a:solidFill>
              </a:rPr>
              <a:t> If anyone teaches otherwise and does not consent to wholesome words, even the words of our Lord Jesus Christ, and to the doctrine which accords with godliness, 4 he is </a:t>
            </a:r>
            <a:r>
              <a:rPr lang="en-US" sz="3900" u="sng" dirty="0">
                <a:solidFill>
                  <a:schemeClr val="tx1"/>
                </a:solidFill>
              </a:rPr>
              <a:t>proud</a:t>
            </a:r>
            <a:r>
              <a:rPr lang="en-US" sz="3900" dirty="0">
                <a:solidFill>
                  <a:schemeClr val="tx1"/>
                </a:solidFill>
              </a:rPr>
              <a:t>, </a:t>
            </a:r>
            <a:r>
              <a:rPr lang="en-US" sz="3900" u="sng" dirty="0">
                <a:solidFill>
                  <a:schemeClr val="tx1"/>
                </a:solidFill>
              </a:rPr>
              <a:t>knowing nothing</a:t>
            </a:r>
            <a:r>
              <a:rPr lang="en-US" sz="3900" dirty="0">
                <a:solidFill>
                  <a:schemeClr val="tx1"/>
                </a:solidFill>
              </a:rPr>
              <a:t>, but is </a:t>
            </a:r>
            <a:r>
              <a:rPr lang="en-US" sz="3900" u="sng" dirty="0">
                <a:solidFill>
                  <a:schemeClr val="tx1"/>
                </a:solidFill>
              </a:rPr>
              <a:t>obsessed</a:t>
            </a:r>
            <a:r>
              <a:rPr lang="en-US" sz="3900" dirty="0">
                <a:solidFill>
                  <a:schemeClr val="tx1"/>
                </a:solidFill>
              </a:rPr>
              <a:t> with disputes and arguments over words, from which come envy, strife, reviling, evil </a:t>
            </a:r>
            <a:r>
              <a:rPr lang="en-US" sz="3900" dirty="0" err="1">
                <a:solidFill>
                  <a:schemeClr val="tx1"/>
                </a:solidFill>
              </a:rPr>
              <a:t>suspi-cions</a:t>
            </a:r>
            <a:r>
              <a:rPr lang="en-US" sz="3900" dirty="0">
                <a:solidFill>
                  <a:schemeClr val="tx1"/>
                </a:solidFill>
              </a:rPr>
              <a:t>, 5 useless </a:t>
            </a:r>
            <a:r>
              <a:rPr lang="en-US" sz="3900" dirty="0" err="1">
                <a:solidFill>
                  <a:schemeClr val="tx1"/>
                </a:solidFill>
              </a:rPr>
              <a:t>wranglings</a:t>
            </a:r>
            <a:r>
              <a:rPr lang="en-US" sz="3900" dirty="0">
                <a:solidFill>
                  <a:schemeClr val="tx1"/>
                </a:solidFill>
              </a:rPr>
              <a:t> of men of corrupt minds and destitute of the truth, who suppose that </a:t>
            </a:r>
            <a:r>
              <a:rPr lang="en-US" sz="3900" dirty="0" err="1">
                <a:solidFill>
                  <a:schemeClr val="tx1"/>
                </a:solidFill>
              </a:rPr>
              <a:t>godli</a:t>
            </a:r>
            <a:r>
              <a:rPr lang="en-US" sz="3900" dirty="0">
                <a:solidFill>
                  <a:schemeClr val="tx1"/>
                </a:solidFill>
              </a:rPr>
              <a:t>-ness is a means of gain. </a:t>
            </a:r>
            <a:r>
              <a:rPr lang="en-US" sz="3900" b="1" u="sng" dirty="0">
                <a:solidFill>
                  <a:schemeClr val="tx1"/>
                </a:solidFill>
              </a:rPr>
              <a:t>From such withdraw yourself.</a:t>
            </a:r>
          </a:p>
        </p:txBody>
      </p:sp>
      <p:sp>
        <p:nvSpPr>
          <p:cNvPr id="2" name="Slide Number Placeholder 1"/>
          <p:cNvSpPr>
            <a:spLocks noGrp="1"/>
          </p:cNvSpPr>
          <p:nvPr>
            <p:ph type="sldNum" sz="quarter" idx="12"/>
          </p:nvPr>
        </p:nvSpPr>
        <p:spPr/>
        <p:txBody>
          <a:bodyPr/>
          <a:lstStyle/>
          <a:p>
            <a:fld id="{D43F7D98-9BB5-47D0-8760-0956B86D6357}" type="slidenum">
              <a:rPr lang="en-US" smtClean="0"/>
              <a:pPr/>
              <a:t>31</a:t>
            </a:fld>
            <a:endParaRPr lang="en-US"/>
          </a:p>
        </p:txBody>
      </p:sp>
    </p:spTree>
    <p:extLst>
      <p:ext uri="{BB962C8B-B14F-4D97-AF65-F5344CB8AC3E}">
        <p14:creationId xmlns:p14="http://schemas.microsoft.com/office/powerpoint/2010/main" xmlns="" val="1903272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900" b="1" dirty="0">
                <a:solidFill>
                  <a:schemeClr val="tx1"/>
                </a:solidFill>
              </a:rPr>
              <a:t>7. Paul’s Instructions to Timothy</a:t>
            </a:r>
          </a:p>
          <a:p>
            <a:pPr algn="l"/>
            <a:r>
              <a:rPr lang="en-US" sz="3600" b="1" dirty="0">
                <a:solidFill>
                  <a:schemeClr val="tx1"/>
                </a:solidFill>
              </a:rPr>
              <a:t>2Tim.1:15</a:t>
            </a:r>
            <a:r>
              <a:rPr lang="en-US" sz="3600" dirty="0">
                <a:solidFill>
                  <a:schemeClr val="tx1"/>
                </a:solidFill>
              </a:rPr>
              <a:t> This you know, that all those in Asia have turned away from me, among whom are </a:t>
            </a:r>
            <a:r>
              <a:rPr lang="en-US" sz="3600" b="1" u="sng" dirty="0" err="1">
                <a:solidFill>
                  <a:schemeClr val="tx1"/>
                </a:solidFill>
              </a:rPr>
              <a:t>Phygellus</a:t>
            </a:r>
            <a:r>
              <a:rPr lang="en-US" sz="3600" b="1" u="sng" dirty="0">
                <a:solidFill>
                  <a:schemeClr val="tx1"/>
                </a:solidFill>
              </a:rPr>
              <a:t> and </a:t>
            </a:r>
            <a:r>
              <a:rPr lang="en-US" sz="3600" b="1" u="sng" dirty="0" err="1">
                <a:solidFill>
                  <a:schemeClr val="tx1"/>
                </a:solidFill>
              </a:rPr>
              <a:t>Hermogenes</a:t>
            </a:r>
            <a:r>
              <a:rPr lang="en-US" sz="3600" b="1" dirty="0">
                <a:solidFill>
                  <a:schemeClr val="tx1"/>
                </a:solidFill>
              </a:rPr>
              <a:t>.</a:t>
            </a:r>
          </a:p>
          <a:p>
            <a:pPr algn="l"/>
            <a:r>
              <a:rPr lang="en-US" sz="3600" b="1" dirty="0">
                <a:solidFill>
                  <a:schemeClr val="tx1"/>
                </a:solidFill>
              </a:rPr>
              <a:t>2:16</a:t>
            </a:r>
            <a:r>
              <a:rPr lang="en-US" sz="3600" dirty="0">
                <a:solidFill>
                  <a:schemeClr val="tx1"/>
                </a:solidFill>
              </a:rPr>
              <a:t> But </a:t>
            </a:r>
            <a:r>
              <a:rPr lang="en-US" sz="3600" u="sng" dirty="0">
                <a:solidFill>
                  <a:schemeClr val="tx1"/>
                </a:solidFill>
              </a:rPr>
              <a:t>shun</a:t>
            </a:r>
            <a:r>
              <a:rPr lang="en-US" sz="3600" dirty="0">
                <a:solidFill>
                  <a:schemeClr val="tx1"/>
                </a:solidFill>
              </a:rPr>
              <a:t> profane and idle babblings, for they will increase to more ungodliness. 17 And </a:t>
            </a:r>
            <a:r>
              <a:rPr lang="en-US" sz="3600" u="sng" dirty="0">
                <a:solidFill>
                  <a:schemeClr val="tx1"/>
                </a:solidFill>
              </a:rPr>
              <a:t>their message will spread like cancer</a:t>
            </a:r>
            <a:r>
              <a:rPr lang="en-US" sz="3600" dirty="0">
                <a:solidFill>
                  <a:schemeClr val="tx1"/>
                </a:solidFill>
              </a:rPr>
              <a:t>. </a:t>
            </a:r>
            <a:r>
              <a:rPr lang="en-US" sz="3600" b="1" u="sng" dirty="0" err="1">
                <a:solidFill>
                  <a:schemeClr val="tx1"/>
                </a:solidFill>
              </a:rPr>
              <a:t>Hymenaeus</a:t>
            </a:r>
            <a:r>
              <a:rPr lang="en-US" sz="3600" b="1" u="sng" dirty="0">
                <a:solidFill>
                  <a:schemeClr val="tx1"/>
                </a:solidFill>
              </a:rPr>
              <a:t> and </a:t>
            </a:r>
            <a:r>
              <a:rPr lang="en-US" sz="3600" b="1" u="sng" dirty="0" err="1">
                <a:solidFill>
                  <a:schemeClr val="tx1"/>
                </a:solidFill>
              </a:rPr>
              <a:t>Philetus</a:t>
            </a:r>
            <a:r>
              <a:rPr lang="en-US" sz="3600" b="1" dirty="0">
                <a:solidFill>
                  <a:schemeClr val="tx1"/>
                </a:solidFill>
              </a:rPr>
              <a:t> </a:t>
            </a:r>
            <a:r>
              <a:rPr lang="en-US" sz="3600" dirty="0">
                <a:solidFill>
                  <a:schemeClr val="tx1"/>
                </a:solidFill>
              </a:rPr>
              <a:t>are of this sort, 18 who have strayed concerning the truth, </a:t>
            </a:r>
            <a:r>
              <a:rPr lang="en-US" sz="3600" u="sng" dirty="0">
                <a:solidFill>
                  <a:schemeClr val="tx1"/>
                </a:solidFill>
              </a:rPr>
              <a:t>saying that the resurrection is already past</a:t>
            </a:r>
            <a:r>
              <a:rPr lang="en-US" sz="3600" dirty="0">
                <a:solidFill>
                  <a:schemeClr val="tx1"/>
                </a:solidFill>
              </a:rPr>
              <a:t>; and they overthrow the faith of some.</a:t>
            </a:r>
          </a:p>
        </p:txBody>
      </p:sp>
      <p:sp>
        <p:nvSpPr>
          <p:cNvPr id="2" name="Slide Number Placeholder 1"/>
          <p:cNvSpPr>
            <a:spLocks noGrp="1"/>
          </p:cNvSpPr>
          <p:nvPr>
            <p:ph type="sldNum" sz="quarter" idx="12"/>
          </p:nvPr>
        </p:nvSpPr>
        <p:spPr/>
        <p:txBody>
          <a:bodyPr/>
          <a:lstStyle/>
          <a:p>
            <a:fld id="{D43F7D98-9BB5-47D0-8760-0956B86D6357}" type="slidenum">
              <a:rPr lang="en-US" smtClean="0"/>
              <a:pPr/>
              <a:t>32</a:t>
            </a:fld>
            <a:endParaRPr lang="en-US"/>
          </a:p>
        </p:txBody>
      </p:sp>
    </p:spTree>
    <p:extLst>
      <p:ext uri="{BB962C8B-B14F-4D97-AF65-F5344CB8AC3E}">
        <p14:creationId xmlns:p14="http://schemas.microsoft.com/office/powerpoint/2010/main" xmlns="" val="1622630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What conclusions can we draw: </a:t>
            </a:r>
          </a:p>
          <a:p>
            <a:pPr algn="l"/>
            <a:r>
              <a:rPr lang="en-US" sz="4000" dirty="0">
                <a:solidFill>
                  <a:schemeClr val="tx1"/>
                </a:solidFill>
              </a:rPr>
              <a:t>a. All have the responsibility to resist false</a:t>
            </a:r>
          </a:p>
          <a:p>
            <a:pPr marL="519113" indent="-519113" algn="l"/>
            <a:r>
              <a:rPr lang="en-US" sz="4000" dirty="0">
                <a:solidFill>
                  <a:schemeClr val="tx1"/>
                </a:solidFill>
              </a:rPr>
              <a:t>b. False doctrines of men need to be addressed    specifically and directly. </a:t>
            </a:r>
          </a:p>
          <a:p>
            <a:pPr marL="519113" indent="-519113" algn="l"/>
            <a:r>
              <a:rPr lang="en-US" sz="4000" dirty="0">
                <a:solidFill>
                  <a:schemeClr val="tx1"/>
                </a:solidFill>
              </a:rPr>
              <a:t>c. The false teachers need to be directly confronted, exposed by name. </a:t>
            </a:r>
          </a:p>
          <a:p>
            <a:pPr marL="519113" indent="-519113" algn="l"/>
            <a:r>
              <a:rPr lang="en-US" sz="4000" dirty="0">
                <a:solidFill>
                  <a:schemeClr val="tx1"/>
                </a:solidFill>
              </a:rPr>
              <a:t>d. One is not guilty of sin when resisting false teachers and false teaching </a:t>
            </a:r>
          </a:p>
          <a:p>
            <a:pPr algn="l"/>
            <a:endParaRPr lang="en-US" sz="3600"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33</a:t>
            </a:fld>
            <a:endParaRPr lang="en-US"/>
          </a:p>
        </p:txBody>
      </p:sp>
    </p:spTree>
    <p:extLst>
      <p:ext uri="{BB962C8B-B14F-4D97-AF65-F5344CB8AC3E}">
        <p14:creationId xmlns:p14="http://schemas.microsoft.com/office/powerpoint/2010/main" xmlns="" val="1313190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algn="l"/>
            <a:r>
              <a:rPr lang="en-US" sz="4000" b="1" dirty="0">
                <a:solidFill>
                  <a:schemeClr val="tx1"/>
                </a:solidFill>
              </a:rPr>
              <a:t>Rm.16:17</a:t>
            </a:r>
            <a:r>
              <a:rPr lang="en-US" sz="4000" dirty="0">
                <a:solidFill>
                  <a:schemeClr val="tx1"/>
                </a:solidFill>
              </a:rPr>
              <a:t> Now I urge you, brethren, </a:t>
            </a:r>
            <a:r>
              <a:rPr lang="en-US" sz="4000" b="1" dirty="0">
                <a:solidFill>
                  <a:schemeClr val="tx1"/>
                </a:solidFill>
              </a:rPr>
              <a:t>note</a:t>
            </a:r>
            <a:r>
              <a:rPr lang="en-US" sz="4000" dirty="0">
                <a:solidFill>
                  <a:schemeClr val="tx1"/>
                </a:solidFill>
              </a:rPr>
              <a:t> those who cause divisions and offenses, contrary to the doctrine which you learned, and avoid them</a:t>
            </a:r>
          </a:p>
          <a:p>
            <a:pPr algn="l"/>
            <a:r>
              <a:rPr lang="en-US" sz="4000" dirty="0">
                <a:solidFill>
                  <a:schemeClr val="tx1"/>
                </a:solidFill>
              </a:rPr>
              <a:t> Holy Spirit commanded us to “</a:t>
            </a:r>
            <a:r>
              <a:rPr lang="en-US" sz="4000" b="1" u="sng" dirty="0">
                <a:solidFill>
                  <a:schemeClr val="tx1"/>
                </a:solidFill>
              </a:rPr>
              <a:t>mark</a:t>
            </a:r>
            <a:r>
              <a:rPr lang="en-US" sz="4000" dirty="0">
                <a:solidFill>
                  <a:schemeClr val="tx1"/>
                </a:solidFill>
              </a:rPr>
              <a:t>" those false teachers who cause divisions and occasions of stumbling and "avoid" (KJV) them  </a:t>
            </a:r>
          </a:p>
        </p:txBody>
      </p:sp>
      <p:sp>
        <p:nvSpPr>
          <p:cNvPr id="2" name="Slide Number Placeholder 1"/>
          <p:cNvSpPr>
            <a:spLocks noGrp="1"/>
          </p:cNvSpPr>
          <p:nvPr>
            <p:ph type="sldNum" sz="quarter" idx="12"/>
          </p:nvPr>
        </p:nvSpPr>
        <p:spPr/>
        <p:txBody>
          <a:bodyPr/>
          <a:lstStyle/>
          <a:p>
            <a:fld id="{D43F7D98-9BB5-47D0-8760-0956B86D6357}" type="slidenum">
              <a:rPr lang="en-US" smtClean="0"/>
              <a:pPr/>
              <a:t>34</a:t>
            </a:fld>
            <a:endParaRPr lang="en-US"/>
          </a:p>
        </p:txBody>
      </p:sp>
    </p:spTree>
    <p:extLst>
      <p:ext uri="{BB962C8B-B14F-4D97-AF65-F5344CB8AC3E}">
        <p14:creationId xmlns:p14="http://schemas.microsoft.com/office/powerpoint/2010/main" xmlns="" val="1748466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dirty="0">
                <a:solidFill>
                  <a:schemeClr val="tx1"/>
                </a:solidFill>
              </a:rPr>
              <a:t>Our word "mark" means:</a:t>
            </a:r>
          </a:p>
          <a:p>
            <a:pPr algn="l"/>
            <a:r>
              <a:rPr lang="en-US" sz="4000" dirty="0">
                <a:solidFill>
                  <a:schemeClr val="tx1"/>
                </a:solidFill>
              </a:rPr>
              <a:t>"a mark on which to fix the eye, to look at;" "to observe </a:t>
            </a:r>
            <a:r>
              <a:rPr lang="en-US" sz="4000" u="sng" dirty="0">
                <a:solidFill>
                  <a:schemeClr val="tx1"/>
                </a:solidFill>
              </a:rPr>
              <a:t>attentively</a:t>
            </a:r>
            <a:r>
              <a:rPr lang="en-US" sz="4000" dirty="0">
                <a:solidFill>
                  <a:schemeClr val="tx1"/>
                </a:solidFill>
              </a:rPr>
              <a:t> and </a:t>
            </a:r>
            <a:r>
              <a:rPr lang="en-US" sz="4000" u="sng" dirty="0">
                <a:solidFill>
                  <a:schemeClr val="tx1"/>
                </a:solidFill>
              </a:rPr>
              <a:t>diligently </a:t>
            </a:r>
            <a:r>
              <a:rPr lang="en-US" sz="4000" dirty="0">
                <a:solidFill>
                  <a:schemeClr val="tx1"/>
                </a:solidFill>
              </a:rPr>
              <a:t>(Like a snake – </a:t>
            </a:r>
            <a:r>
              <a:rPr lang="en-US" sz="4000" dirty="0" err="1">
                <a:solidFill>
                  <a:schemeClr val="tx1"/>
                </a:solidFill>
              </a:rPr>
              <a:t>mh</a:t>
            </a:r>
            <a:r>
              <a:rPr lang="en-US" sz="4000" dirty="0">
                <a:solidFill>
                  <a:schemeClr val="tx1"/>
                </a:solidFill>
              </a:rPr>
              <a:t>), as they do who are placed in a watchtower to observe the motions of their enemies" (W.E. Vine, James </a:t>
            </a:r>
            <a:r>
              <a:rPr lang="en-US" sz="4000" dirty="0" err="1">
                <a:solidFill>
                  <a:schemeClr val="tx1"/>
                </a:solidFill>
              </a:rPr>
              <a:t>MacKnight</a:t>
            </a:r>
            <a:r>
              <a:rPr lang="en-US" sz="4000" dirty="0">
                <a:solidFill>
                  <a:schemeClr val="tx1"/>
                </a:solidFill>
              </a:rPr>
              <a:t>). </a:t>
            </a:r>
          </a:p>
          <a:p>
            <a:pPr algn="l"/>
            <a:r>
              <a:rPr lang="en-US" sz="4000" dirty="0">
                <a:solidFill>
                  <a:schemeClr val="tx1"/>
                </a:solidFill>
              </a:rPr>
              <a:t>We need to let false teachers know that we are not afraid and that we are here to stay.</a:t>
            </a:r>
          </a:p>
          <a:p>
            <a:pPr algn="l"/>
            <a:endParaRPr lang="en-US" sz="3600" dirty="0">
              <a:solidFill>
                <a:schemeClr val="tx1"/>
              </a:solidFill>
            </a:endParaRPr>
          </a:p>
          <a:p>
            <a:pPr algn="l"/>
            <a:endParaRPr lang="en-US" sz="3600" dirty="0">
              <a:solidFill>
                <a:schemeClr val="tx1"/>
              </a:solidFill>
            </a:endParaRPr>
          </a:p>
          <a:p>
            <a:pPr algn="l"/>
            <a:endParaRPr lang="en-US" sz="3600" dirty="0">
              <a:solidFill>
                <a:schemeClr val="tx1"/>
              </a:solidFill>
            </a:endParaRPr>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35</a:t>
            </a:fld>
            <a:endParaRPr lang="en-US"/>
          </a:p>
        </p:txBody>
      </p:sp>
    </p:spTree>
    <p:extLst>
      <p:ext uri="{BB962C8B-B14F-4D97-AF65-F5344CB8AC3E}">
        <p14:creationId xmlns:p14="http://schemas.microsoft.com/office/powerpoint/2010/main" xmlns="" val="75617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marL="573088" indent="-573088"/>
            <a:r>
              <a:rPr lang="en-US" sz="3600" b="1" dirty="0">
                <a:solidFill>
                  <a:schemeClr val="tx1"/>
                </a:solidFill>
              </a:rPr>
              <a:t>1. Should we leave the lost alone, don’t cause a stir, or be on the attack? </a:t>
            </a:r>
          </a:p>
          <a:p>
            <a:r>
              <a:rPr lang="en-US" sz="3600" b="1" dirty="0">
                <a:solidFill>
                  <a:schemeClr val="tx1"/>
                </a:solidFill>
              </a:rPr>
              <a:t>What is the value of one soul? Mk.8:36-37</a:t>
            </a:r>
          </a:p>
          <a:p>
            <a:pPr algn="l"/>
            <a:r>
              <a:rPr lang="en-US" sz="4000" b="1" dirty="0">
                <a:solidFill>
                  <a:schemeClr val="tx1"/>
                </a:solidFill>
              </a:rPr>
              <a:t>Pro.28:4</a:t>
            </a:r>
            <a:r>
              <a:rPr lang="en-US" sz="4000" dirty="0">
                <a:solidFill>
                  <a:schemeClr val="tx1"/>
                </a:solidFill>
              </a:rPr>
              <a:t> They that forsake the law praise the wicked: but such as keep the law </a:t>
            </a:r>
            <a:r>
              <a:rPr lang="en-US" sz="4000" b="1" u="sng" dirty="0">
                <a:solidFill>
                  <a:schemeClr val="tx1"/>
                </a:solidFill>
              </a:rPr>
              <a:t>contend with them.</a:t>
            </a:r>
          </a:p>
          <a:p>
            <a:pPr algn="l"/>
            <a:endParaRPr lang="en-US" dirty="0"/>
          </a:p>
          <a:p>
            <a:pPr algn="l"/>
            <a:endParaRPr lang="en-US" i="1"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36</a:t>
            </a:fld>
            <a:endParaRPr lang="en-US"/>
          </a:p>
        </p:txBody>
      </p:sp>
    </p:spTree>
    <p:extLst>
      <p:ext uri="{BB962C8B-B14F-4D97-AF65-F5344CB8AC3E}">
        <p14:creationId xmlns:p14="http://schemas.microsoft.com/office/powerpoint/2010/main" xmlns="" val="3285370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algn="l"/>
            <a:r>
              <a:rPr lang="en-US" sz="3600" b="1" dirty="0">
                <a:solidFill>
                  <a:schemeClr val="tx1"/>
                </a:solidFill>
              </a:rPr>
              <a:t>Edmund Burke: </a:t>
            </a:r>
          </a:p>
          <a:p>
            <a:pPr algn="l"/>
            <a:r>
              <a:rPr lang="en-US" sz="4000" dirty="0">
                <a:solidFill>
                  <a:schemeClr val="tx1"/>
                </a:solidFill>
              </a:rPr>
              <a:t>“The only thing necessary for the triumph of evil is for good men to do nothing.” </a:t>
            </a:r>
          </a:p>
          <a:p>
            <a:pPr algn="l"/>
            <a:r>
              <a:rPr lang="en-US" sz="4000" b="1" dirty="0">
                <a:solidFill>
                  <a:schemeClr val="tx1"/>
                </a:solidFill>
              </a:rPr>
              <a:t>Jude 3  </a:t>
            </a:r>
            <a:r>
              <a:rPr lang="en-US" sz="4000" dirty="0">
                <a:solidFill>
                  <a:schemeClr val="tx1"/>
                </a:solidFill>
              </a:rPr>
              <a:t>Dear friends, although I was very eager to write to you about the salvation we share, I felt compelled to write and urge you to </a:t>
            </a:r>
            <a:r>
              <a:rPr lang="en-US" sz="4000" u="sng" dirty="0">
                <a:solidFill>
                  <a:schemeClr val="tx1"/>
                </a:solidFill>
              </a:rPr>
              <a:t>contend</a:t>
            </a:r>
            <a:r>
              <a:rPr lang="en-US" sz="4000" dirty="0">
                <a:solidFill>
                  <a:schemeClr val="tx1"/>
                </a:solidFill>
              </a:rPr>
              <a:t> for the faith that was once for all entrusted to God’s holy people</a:t>
            </a:r>
            <a:r>
              <a:rPr lang="en-US" sz="3600" dirty="0">
                <a:solidFill>
                  <a:schemeClr val="tx1"/>
                </a:solidFill>
              </a:rPr>
              <a:t>. </a:t>
            </a:r>
          </a:p>
          <a:p>
            <a:pPr algn="l"/>
            <a:endParaRPr lang="en-US" dirty="0"/>
          </a:p>
          <a:p>
            <a:pPr algn="l"/>
            <a:endParaRPr lang="en-US" i="1"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37</a:t>
            </a:fld>
            <a:endParaRPr lang="en-US"/>
          </a:p>
        </p:txBody>
      </p:sp>
    </p:spTree>
    <p:extLst>
      <p:ext uri="{BB962C8B-B14F-4D97-AF65-F5344CB8AC3E}">
        <p14:creationId xmlns:p14="http://schemas.microsoft.com/office/powerpoint/2010/main" xmlns="" val="1644961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4000" b="1" i="1" dirty="0">
                <a:solidFill>
                  <a:schemeClr val="tx1"/>
                </a:solidFill>
              </a:rPr>
              <a:t>How are we to act?</a:t>
            </a:r>
          </a:p>
          <a:p>
            <a:pPr algn="l"/>
            <a:r>
              <a:rPr lang="en-US" sz="3600" b="1" dirty="0">
                <a:solidFill>
                  <a:schemeClr val="tx1"/>
                </a:solidFill>
              </a:rPr>
              <a:t>Phil.1:27</a:t>
            </a:r>
            <a:r>
              <a:rPr lang="en-US" sz="3600" dirty="0">
                <a:solidFill>
                  <a:schemeClr val="tx1"/>
                </a:solidFill>
              </a:rPr>
              <a:t> Whatever happens, conduct yourselves in a manner worthy of the gospel of Christ. Then, whether I come and see you or only hear about you in my absence, I will know that you </a:t>
            </a:r>
            <a:r>
              <a:rPr lang="en-US" sz="3600" u="sng" dirty="0">
                <a:solidFill>
                  <a:schemeClr val="tx1"/>
                </a:solidFill>
              </a:rPr>
              <a:t>stand firm </a:t>
            </a:r>
            <a:r>
              <a:rPr lang="en-US" sz="3600" dirty="0">
                <a:solidFill>
                  <a:schemeClr val="tx1"/>
                </a:solidFill>
              </a:rPr>
              <a:t>in one spirit, </a:t>
            </a:r>
            <a:r>
              <a:rPr lang="en-US" sz="3600" u="sng" dirty="0">
                <a:solidFill>
                  <a:schemeClr val="tx1"/>
                </a:solidFill>
              </a:rPr>
              <a:t>contending</a:t>
            </a:r>
            <a:r>
              <a:rPr lang="en-US" sz="3600" dirty="0">
                <a:solidFill>
                  <a:schemeClr val="tx1"/>
                </a:solidFill>
              </a:rPr>
              <a:t> as one man for the faith of the gospel </a:t>
            </a:r>
          </a:p>
          <a:p>
            <a:pPr algn="l"/>
            <a:r>
              <a:rPr lang="en-US" sz="3600" b="1" dirty="0">
                <a:solidFill>
                  <a:schemeClr val="tx1"/>
                </a:solidFill>
              </a:rPr>
              <a:t>1Pet.2:12</a:t>
            </a:r>
            <a:r>
              <a:rPr lang="en-US" sz="3600" dirty="0">
                <a:solidFill>
                  <a:schemeClr val="tx1"/>
                </a:solidFill>
              </a:rPr>
              <a:t>  having your conduct honorable among the Gentiles, that when they speak against you as evildoers, they may, by your good works which they observe, glorify God in the day of visitation.</a:t>
            </a:r>
          </a:p>
          <a:p>
            <a:pPr algn="l"/>
            <a:endParaRPr lang="en-US" sz="3600" dirty="0">
              <a:solidFill>
                <a:schemeClr val="tx1"/>
              </a:solidFill>
            </a:endParaRPr>
          </a:p>
          <a:p>
            <a:pPr algn="l"/>
            <a:endParaRPr lang="en-US" dirty="0"/>
          </a:p>
          <a:p>
            <a:pPr algn="l"/>
            <a:endParaRPr lang="en-US" i="1"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38</a:t>
            </a:fld>
            <a:endParaRPr lang="en-US"/>
          </a:p>
        </p:txBody>
      </p:sp>
    </p:spTree>
    <p:extLst>
      <p:ext uri="{BB962C8B-B14F-4D97-AF65-F5344CB8AC3E}">
        <p14:creationId xmlns:p14="http://schemas.microsoft.com/office/powerpoint/2010/main" xmlns="" val="3793129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endParaRPr lang="en-US" sz="4000" b="1" i="1" dirty="0">
              <a:solidFill>
                <a:schemeClr val="tx1"/>
              </a:solidFill>
            </a:endParaRPr>
          </a:p>
          <a:p>
            <a:endParaRPr lang="en-US" sz="4000" b="1" i="1" dirty="0">
              <a:solidFill>
                <a:schemeClr val="tx1"/>
              </a:solidFill>
            </a:endParaRPr>
          </a:p>
          <a:p>
            <a:r>
              <a:rPr lang="en-US" sz="4000" b="1" i="1" dirty="0">
                <a:solidFill>
                  <a:schemeClr val="tx1"/>
                </a:solidFill>
              </a:rPr>
              <a:t>Baptist Pastor Mel Dibble: </a:t>
            </a:r>
          </a:p>
          <a:p>
            <a:r>
              <a:rPr lang="en-US" sz="4000" dirty="0">
                <a:solidFill>
                  <a:schemeClr val="tx1"/>
                </a:solidFill>
              </a:rPr>
              <a:t>“Leave us alone, we leave you alone”</a:t>
            </a:r>
          </a:p>
          <a:p>
            <a:r>
              <a:rPr lang="en-US" sz="4000" i="1" dirty="0">
                <a:solidFill>
                  <a:schemeClr val="tx1"/>
                </a:solidFill>
              </a:rPr>
              <a:t>Shall we become PC? </a:t>
            </a:r>
          </a:p>
          <a:p>
            <a:r>
              <a:rPr lang="en-US" sz="4000" i="1" dirty="0">
                <a:solidFill>
                  <a:schemeClr val="tx1"/>
                </a:solidFill>
              </a:rPr>
              <a:t>Shall we keep quiet?</a:t>
            </a:r>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39</a:t>
            </a:fld>
            <a:endParaRPr lang="en-US"/>
          </a:p>
        </p:txBody>
      </p:sp>
    </p:spTree>
    <p:extLst>
      <p:ext uri="{BB962C8B-B14F-4D97-AF65-F5344CB8AC3E}">
        <p14:creationId xmlns:p14="http://schemas.microsoft.com/office/powerpoint/2010/main" xmlns="" val="1907595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028"/>
            <a:ext cx="10058400" cy="6858000"/>
          </a:xfrm>
        </p:spPr>
        <p:txBody>
          <a:bodyPr>
            <a:normAutofit/>
          </a:bodyPr>
          <a:lstStyle/>
          <a:p>
            <a:r>
              <a:rPr lang="en-US" sz="3600" b="1" dirty="0">
                <a:solidFill>
                  <a:schemeClr val="tx1"/>
                </a:solidFill>
              </a:rPr>
              <a:t>Remember all the references to “soldiers” and the military terms in the N.T. </a:t>
            </a:r>
          </a:p>
          <a:p>
            <a:r>
              <a:rPr lang="en-US" sz="3600" b="1" dirty="0">
                <a:solidFill>
                  <a:schemeClr val="tx1"/>
                </a:solidFill>
              </a:rPr>
              <a:t>WE MUST MAKE A STAND</a:t>
            </a:r>
          </a:p>
          <a:p>
            <a:pPr algn="l"/>
            <a:r>
              <a:rPr lang="en-US" sz="3600" b="1" dirty="0">
                <a:solidFill>
                  <a:schemeClr val="tx1"/>
                </a:solidFill>
              </a:rPr>
              <a:t>Eph.6:10-17-</a:t>
            </a:r>
            <a:r>
              <a:rPr lang="en-US" sz="3600" dirty="0">
                <a:solidFill>
                  <a:schemeClr val="tx1"/>
                </a:solidFill>
              </a:rPr>
              <a:t> armor of God – </a:t>
            </a:r>
            <a:r>
              <a:rPr lang="en-US" sz="3600" b="1" dirty="0">
                <a:solidFill>
                  <a:schemeClr val="tx1"/>
                </a:solidFill>
              </a:rPr>
              <a:t>Heb.4:12</a:t>
            </a:r>
            <a:r>
              <a:rPr lang="en-US" sz="3600" dirty="0">
                <a:solidFill>
                  <a:schemeClr val="tx1"/>
                </a:solidFill>
              </a:rPr>
              <a:t> - sword</a:t>
            </a:r>
          </a:p>
          <a:p>
            <a:pPr algn="l"/>
            <a:r>
              <a:rPr lang="en-US" sz="3600" b="1" dirty="0">
                <a:solidFill>
                  <a:schemeClr val="tx1"/>
                </a:solidFill>
              </a:rPr>
              <a:t>2Cor.10:3-4</a:t>
            </a:r>
            <a:r>
              <a:rPr lang="en-US" sz="3600" dirty="0">
                <a:solidFill>
                  <a:schemeClr val="tx1"/>
                </a:solidFill>
              </a:rPr>
              <a:t> – weapons of our warfare </a:t>
            </a:r>
            <a:endParaRPr lang="en-US" sz="3600" b="1" dirty="0">
              <a:solidFill>
                <a:schemeClr val="tx1"/>
              </a:solidFill>
            </a:endParaRPr>
          </a:p>
          <a:p>
            <a:pPr algn="l"/>
            <a:r>
              <a:rPr lang="en-US" sz="3600" b="1" dirty="0">
                <a:solidFill>
                  <a:schemeClr val="tx1"/>
                </a:solidFill>
              </a:rPr>
              <a:t>1Tim.6:12</a:t>
            </a:r>
            <a:r>
              <a:rPr lang="en-US" sz="3600" dirty="0">
                <a:solidFill>
                  <a:schemeClr val="tx1"/>
                </a:solidFill>
              </a:rPr>
              <a:t> – fight the good fight</a:t>
            </a:r>
          </a:p>
          <a:p>
            <a:pPr algn="l"/>
            <a:r>
              <a:rPr lang="en-US" sz="3600" b="1" dirty="0">
                <a:solidFill>
                  <a:schemeClr val="tx1"/>
                </a:solidFill>
              </a:rPr>
              <a:t>1:18</a:t>
            </a:r>
            <a:r>
              <a:rPr lang="en-US" sz="3600" dirty="0">
                <a:solidFill>
                  <a:schemeClr val="tx1"/>
                </a:solidFill>
              </a:rPr>
              <a:t> – war a good warfare</a:t>
            </a:r>
          </a:p>
          <a:p>
            <a:pPr algn="l"/>
            <a:r>
              <a:rPr lang="en-US" sz="3600" dirty="0">
                <a:solidFill>
                  <a:schemeClr val="tx1"/>
                </a:solidFill>
              </a:rPr>
              <a:t> </a:t>
            </a:r>
            <a:r>
              <a:rPr lang="en-US" sz="3600" b="1" dirty="0">
                <a:solidFill>
                  <a:schemeClr val="tx1"/>
                </a:solidFill>
              </a:rPr>
              <a:t>2Tim.2:3-4</a:t>
            </a:r>
            <a:r>
              <a:rPr lang="en-US" sz="3600" dirty="0">
                <a:solidFill>
                  <a:schemeClr val="tx1"/>
                </a:solidFill>
              </a:rPr>
              <a:t> – endure hardness   </a:t>
            </a:r>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a:t>
            </a:fld>
            <a:endParaRPr lang="en-US"/>
          </a:p>
        </p:txBody>
      </p:sp>
      <p:pic>
        <p:nvPicPr>
          <p:cNvPr id="1027" name="Picture 3" descr="C:\Users\Owner\AppData\Local\Microsoft\Windows\INetCache\IE\XMBBQRLU\roman_soldier_1_by_gin7gin8-d2yv9ha[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2400" y="990600"/>
            <a:ext cx="2514600" cy="58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331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lnSpcReduction="10000"/>
          </a:bodyPr>
          <a:lstStyle/>
          <a:p>
            <a:endParaRPr lang="en-US" sz="4000" b="1" i="1" dirty="0">
              <a:solidFill>
                <a:schemeClr val="tx1"/>
              </a:solidFill>
            </a:endParaRPr>
          </a:p>
          <a:p>
            <a:r>
              <a:rPr lang="en-US" sz="4400" b="1" i="1" dirty="0">
                <a:solidFill>
                  <a:schemeClr val="tx1"/>
                </a:solidFill>
              </a:rPr>
              <a:t>Question for Danville Calvary Baptist church</a:t>
            </a:r>
          </a:p>
          <a:p>
            <a:r>
              <a:rPr lang="en-US" sz="4000" i="1" dirty="0"/>
              <a:t>"Do you believe baptism is necessary for salvation?“</a:t>
            </a:r>
          </a:p>
          <a:p>
            <a:r>
              <a:rPr lang="en-US" sz="4000" b="1" i="1" u="sng" dirty="0"/>
              <a:t>Their answer:</a:t>
            </a:r>
          </a:p>
          <a:p>
            <a:pPr algn="l"/>
            <a:r>
              <a:rPr lang="en-US" sz="4000" i="1" dirty="0"/>
              <a:t>Hi Morris,</a:t>
            </a:r>
          </a:p>
          <a:p>
            <a:pPr algn="l"/>
            <a:r>
              <a:rPr lang="en-US" sz="4000" i="1" dirty="0"/>
              <a:t>Thank you for contacting Calvary Chapel.</a:t>
            </a:r>
          </a:p>
          <a:p>
            <a:pPr algn="l"/>
            <a:r>
              <a:rPr lang="en-US" sz="4000" i="1" dirty="0"/>
              <a:t>"We appreciate your question and hope you are able to find a good answer."</a:t>
            </a:r>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40</a:t>
            </a:fld>
            <a:endParaRPr lang="en-US"/>
          </a:p>
        </p:txBody>
      </p:sp>
    </p:spTree>
    <p:extLst>
      <p:ext uri="{BB962C8B-B14F-4D97-AF65-F5344CB8AC3E}">
        <p14:creationId xmlns:p14="http://schemas.microsoft.com/office/powerpoint/2010/main" xmlns="" val="50734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algn="l"/>
            <a:r>
              <a:rPr lang="en-US" sz="4000" i="1" dirty="0">
                <a:solidFill>
                  <a:schemeClr val="tx1"/>
                </a:solidFill>
              </a:rPr>
              <a:t>Calvary Chapel is not a denomination and therefore does not corporately take positions on things other than doctrine and a few philosophy of ministry principles. You can see our doctrinal statement of faith here: Thanks for contacting us and God bless,</a:t>
            </a:r>
          </a:p>
          <a:p>
            <a:pPr algn="l"/>
            <a:r>
              <a:rPr lang="en-US" sz="4000" i="1" dirty="0">
                <a:solidFill>
                  <a:schemeClr val="tx1"/>
                </a:solidFill>
              </a:rPr>
              <a:t>Blessings,</a:t>
            </a:r>
          </a:p>
          <a:p>
            <a:pPr algn="l"/>
            <a:r>
              <a:rPr lang="en-US" sz="4000" i="1" dirty="0">
                <a:solidFill>
                  <a:schemeClr val="tx1"/>
                </a:solidFill>
              </a:rPr>
              <a:t>CalvaryChapel.com</a:t>
            </a:r>
          </a:p>
          <a:p>
            <a:pPr algn="l"/>
            <a:endParaRPr lang="en-US" sz="4000" b="1" i="1" dirty="0">
              <a:solidFill>
                <a:schemeClr val="tx1"/>
              </a:solidFill>
            </a:endParaRPr>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41</a:t>
            </a:fld>
            <a:endParaRPr lang="en-US"/>
          </a:p>
        </p:txBody>
      </p:sp>
    </p:spTree>
    <p:extLst>
      <p:ext uri="{BB962C8B-B14F-4D97-AF65-F5344CB8AC3E}">
        <p14:creationId xmlns:p14="http://schemas.microsoft.com/office/powerpoint/2010/main" xmlns="" val="286585628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fontScale="92500" lnSpcReduction="10000"/>
          </a:bodyPr>
          <a:lstStyle/>
          <a:p>
            <a:r>
              <a:rPr lang="en-US" sz="4000" u="sng" dirty="0">
                <a:solidFill>
                  <a:schemeClr val="tx1"/>
                </a:solidFill>
              </a:rPr>
              <a:t>MY RESPONSE:</a:t>
            </a:r>
          </a:p>
          <a:p>
            <a:pPr algn="l"/>
            <a:r>
              <a:rPr lang="en-US" sz="4000" dirty="0">
                <a:solidFill>
                  <a:schemeClr val="tx1"/>
                </a:solidFill>
              </a:rPr>
              <a:t>Yesterday I asked a simple question, "Do you believe baptism is necessary for salvation" and asked the reasons for your belief. You said you hoped I would be able to find a good answer. The apostle Peter said to "be ready always to give an answer to every man that </a:t>
            </a:r>
            <a:r>
              <a:rPr lang="en-US" sz="4000" dirty="0" err="1">
                <a:solidFill>
                  <a:schemeClr val="tx1"/>
                </a:solidFill>
              </a:rPr>
              <a:t>asketh</a:t>
            </a:r>
            <a:r>
              <a:rPr lang="en-US" sz="4000" dirty="0">
                <a:solidFill>
                  <a:schemeClr val="tx1"/>
                </a:solidFill>
              </a:rPr>
              <a:t> you a reason of the hope that is in you with meekness and fear." </a:t>
            </a:r>
            <a:r>
              <a:rPr lang="en-US" sz="4000" b="1" dirty="0">
                <a:solidFill>
                  <a:schemeClr val="tx1"/>
                </a:solidFill>
              </a:rPr>
              <a:t>1Pet.3:15 </a:t>
            </a:r>
          </a:p>
          <a:p>
            <a:pPr algn="l"/>
            <a:r>
              <a:rPr lang="en-US" sz="4000" dirty="0">
                <a:solidFill>
                  <a:schemeClr val="tx1"/>
                </a:solidFill>
              </a:rPr>
              <a:t>We may differ in our answer. If so, both of us could be wrong, but both of us cannot be right. Surely you have some idea what you believe. Just give  Scripture </a:t>
            </a:r>
            <a:r>
              <a:rPr lang="en-US" sz="4000" b="1" dirty="0">
                <a:solidFill>
                  <a:schemeClr val="tx1"/>
                </a:solidFill>
              </a:rPr>
              <a:t>Col.3:17</a:t>
            </a:r>
            <a:r>
              <a:rPr lang="en-US" sz="4000" dirty="0">
                <a:solidFill>
                  <a:schemeClr val="tx1"/>
                </a:solidFill>
              </a:rPr>
              <a:t>.</a:t>
            </a:r>
          </a:p>
          <a:p>
            <a:pPr algn="l"/>
            <a:endParaRPr lang="en-US" sz="4000" b="1" i="1" dirty="0">
              <a:solidFill>
                <a:schemeClr val="tx1"/>
              </a:solidFill>
            </a:endParaRPr>
          </a:p>
          <a:p>
            <a:endParaRPr lang="en-US" sz="4000" b="1" i="1" dirty="0">
              <a:solidFill>
                <a:schemeClr val="tx1"/>
              </a:solidFill>
            </a:endParaRPr>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42</a:t>
            </a:fld>
            <a:endParaRPr lang="en-US"/>
          </a:p>
        </p:txBody>
      </p:sp>
    </p:spTree>
    <p:extLst>
      <p:ext uri="{BB962C8B-B14F-4D97-AF65-F5344CB8AC3E}">
        <p14:creationId xmlns:p14="http://schemas.microsoft.com/office/powerpoint/2010/main" xmlns="" val="406661799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marL="573088" indent="-573088" algn="l"/>
            <a:r>
              <a:rPr lang="en-US" sz="3600" b="1" dirty="0">
                <a:solidFill>
                  <a:schemeClr val="tx1"/>
                </a:solidFill>
              </a:rPr>
              <a:t>2.  What would be a wrong  reason for contending for the faith?</a:t>
            </a:r>
          </a:p>
          <a:p>
            <a:pPr lvl="1" algn="l"/>
            <a:r>
              <a:rPr lang="en-US" sz="3600" dirty="0">
                <a:solidFill>
                  <a:schemeClr val="tx1"/>
                </a:solidFill>
              </a:rPr>
              <a:t>a. Fame</a:t>
            </a:r>
          </a:p>
          <a:p>
            <a:pPr lvl="1" algn="l"/>
            <a:r>
              <a:rPr lang="en-US" sz="3600" dirty="0">
                <a:solidFill>
                  <a:schemeClr val="tx1"/>
                </a:solidFill>
              </a:rPr>
              <a:t>b. Finance</a:t>
            </a:r>
          </a:p>
          <a:p>
            <a:pPr lvl="1" algn="l"/>
            <a:r>
              <a:rPr lang="en-US" sz="3600" dirty="0">
                <a:solidFill>
                  <a:schemeClr val="tx1"/>
                </a:solidFill>
              </a:rPr>
              <a:t>c. Put someone down</a:t>
            </a:r>
          </a:p>
          <a:p>
            <a:pPr marL="971550" lvl="1" indent="-514350" algn="l">
              <a:buAutoNum type="alphaLcPeriod" startAt="2"/>
            </a:pPr>
            <a:endParaRPr lang="en-US" sz="3200" dirty="0">
              <a:solidFill>
                <a:schemeClr val="tx1"/>
              </a:solidFill>
            </a:endParaRPr>
          </a:p>
          <a:p>
            <a:pPr algn="l"/>
            <a:endParaRPr lang="en-US"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43</a:t>
            </a:fld>
            <a:endParaRPr lang="en-US"/>
          </a:p>
        </p:txBody>
      </p:sp>
    </p:spTree>
    <p:extLst>
      <p:ext uri="{BB962C8B-B14F-4D97-AF65-F5344CB8AC3E}">
        <p14:creationId xmlns:p14="http://schemas.microsoft.com/office/powerpoint/2010/main" xmlns="" val="3064111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algn="l"/>
            <a:r>
              <a:rPr lang="en-US" sz="3600" b="1" dirty="0">
                <a:solidFill>
                  <a:schemeClr val="tx1"/>
                </a:solidFill>
              </a:rPr>
              <a:t>3. What does 1Pet.3:15 tell us to be ready to do?</a:t>
            </a:r>
          </a:p>
          <a:p>
            <a:pPr lvl="1" algn="l"/>
            <a:r>
              <a:rPr lang="en-US" sz="3600" dirty="0">
                <a:solidFill>
                  <a:schemeClr val="tx1"/>
                </a:solidFill>
              </a:rPr>
              <a:t> But sanctify the Lord God in your hearts: and </a:t>
            </a:r>
            <a:r>
              <a:rPr lang="en-US" sz="3600" b="1" u="sng" dirty="0">
                <a:solidFill>
                  <a:schemeClr val="tx1"/>
                </a:solidFill>
              </a:rPr>
              <a:t>be ready always to give an answer </a:t>
            </a:r>
            <a:r>
              <a:rPr lang="en-US" sz="3600" dirty="0">
                <a:solidFill>
                  <a:schemeClr val="tx1"/>
                </a:solidFill>
              </a:rPr>
              <a:t>to every man that </a:t>
            </a:r>
            <a:r>
              <a:rPr lang="en-US" sz="3600" dirty="0" err="1">
                <a:solidFill>
                  <a:schemeClr val="tx1"/>
                </a:solidFill>
              </a:rPr>
              <a:t>asketh</a:t>
            </a:r>
            <a:r>
              <a:rPr lang="en-US" sz="3600" dirty="0">
                <a:solidFill>
                  <a:schemeClr val="tx1"/>
                </a:solidFill>
              </a:rPr>
              <a:t> you a reason of the hope that is in you with meekness and fear.</a:t>
            </a:r>
          </a:p>
          <a:p>
            <a:pPr marL="1200150" lvl="1" indent="-742950" algn="l">
              <a:buAutoNum type="alphaLcPeriod"/>
            </a:pPr>
            <a:r>
              <a:rPr lang="en-US" sz="3600" dirty="0">
                <a:solidFill>
                  <a:schemeClr val="tx1"/>
                </a:solidFill>
              </a:rPr>
              <a:t>Be ready – prepared</a:t>
            </a:r>
          </a:p>
          <a:p>
            <a:pPr marL="1200150" lvl="1" indent="-742950" algn="l">
              <a:buAutoNum type="alphaLcPeriod"/>
            </a:pPr>
            <a:r>
              <a:rPr lang="en-US" sz="3600" dirty="0">
                <a:solidFill>
                  <a:schemeClr val="tx1"/>
                </a:solidFill>
              </a:rPr>
              <a:t>To give an answer – make </a:t>
            </a:r>
            <a:r>
              <a:rPr lang="en-US" sz="3600">
                <a:solidFill>
                  <a:schemeClr val="tx1"/>
                </a:solidFill>
              </a:rPr>
              <a:t>an argument</a:t>
            </a:r>
            <a:endParaRPr lang="en-US" sz="3600" dirty="0">
              <a:solidFill>
                <a:schemeClr val="tx1"/>
              </a:solidFill>
            </a:endParaRPr>
          </a:p>
          <a:p>
            <a:pPr lvl="2" algn="l"/>
            <a:r>
              <a:rPr lang="en-US" sz="4000" dirty="0">
                <a:solidFill>
                  <a:schemeClr val="tx1"/>
                </a:solidFill>
              </a:rPr>
              <a:t>How does that happen</a:t>
            </a:r>
            <a:r>
              <a:rPr lang="en-US" sz="3600" dirty="0">
                <a:solidFill>
                  <a:schemeClr val="tx1"/>
                </a:solidFill>
              </a:rPr>
              <a:t>? – </a:t>
            </a:r>
            <a:r>
              <a:rPr lang="en-US" sz="3600" b="1" dirty="0">
                <a:solidFill>
                  <a:schemeClr val="tx1"/>
                </a:solidFill>
              </a:rPr>
              <a:t>2Tim.2:15 -Psm.119:11</a:t>
            </a:r>
          </a:p>
          <a:p>
            <a:pPr algn="l"/>
            <a:endParaRPr lang="en-US"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44</a:t>
            </a:fld>
            <a:endParaRPr lang="en-US"/>
          </a:p>
        </p:txBody>
      </p:sp>
    </p:spTree>
    <p:extLst>
      <p:ext uri="{BB962C8B-B14F-4D97-AF65-F5344CB8AC3E}">
        <p14:creationId xmlns:p14="http://schemas.microsoft.com/office/powerpoint/2010/main" xmlns="" val="2590115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marL="60325" lvl="1" algn="l"/>
            <a:r>
              <a:rPr lang="en-US" sz="3600" dirty="0">
                <a:solidFill>
                  <a:schemeClr val="tx1"/>
                </a:solidFill>
              </a:rPr>
              <a:t>b</a:t>
            </a:r>
            <a:r>
              <a:rPr lang="en-US" sz="3600" b="1" dirty="0">
                <a:solidFill>
                  <a:schemeClr val="tx1"/>
                </a:solidFill>
              </a:rPr>
              <a:t>. Col.4:6 </a:t>
            </a:r>
            <a:r>
              <a:rPr lang="en-US" sz="3600" dirty="0">
                <a:solidFill>
                  <a:schemeClr val="tx1"/>
                </a:solidFill>
              </a:rPr>
              <a:t>Let your speech always be with grace, as though seasoned with salt, so that you will know how you should </a:t>
            </a:r>
            <a:r>
              <a:rPr lang="en-US" sz="3600" b="1" dirty="0">
                <a:solidFill>
                  <a:schemeClr val="tx1"/>
                </a:solidFill>
              </a:rPr>
              <a:t>respond</a:t>
            </a:r>
            <a:r>
              <a:rPr lang="en-US" sz="3600" dirty="0">
                <a:solidFill>
                  <a:schemeClr val="tx1"/>
                </a:solidFill>
              </a:rPr>
              <a:t> to each person.</a:t>
            </a:r>
          </a:p>
          <a:p>
            <a:pPr lvl="1" algn="l"/>
            <a:r>
              <a:rPr lang="en-US" sz="3600" dirty="0">
                <a:solidFill>
                  <a:schemeClr val="tx1"/>
                </a:solidFill>
              </a:rPr>
              <a:t>1. Respond = give an answer, make an argument</a:t>
            </a:r>
          </a:p>
          <a:p>
            <a:pPr lvl="1" algn="l"/>
            <a:r>
              <a:rPr lang="en-US" sz="3600" dirty="0">
                <a:solidFill>
                  <a:schemeClr val="tx1"/>
                </a:solidFill>
              </a:rPr>
              <a:t>2. </a:t>
            </a:r>
            <a:r>
              <a:rPr lang="en-US" sz="3600" b="1" dirty="0">
                <a:solidFill>
                  <a:schemeClr val="tx1"/>
                </a:solidFill>
              </a:rPr>
              <a:t>Phil.1:17b</a:t>
            </a:r>
            <a:r>
              <a:rPr lang="en-US" sz="3600" dirty="0">
                <a:solidFill>
                  <a:schemeClr val="tx1"/>
                </a:solidFill>
              </a:rPr>
              <a:t> I am set for the defense of the   	gospel</a:t>
            </a:r>
          </a:p>
          <a:p>
            <a:pPr algn="l"/>
            <a:endParaRPr lang="en-US"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45</a:t>
            </a:fld>
            <a:endParaRPr lang="en-US"/>
          </a:p>
        </p:txBody>
      </p:sp>
    </p:spTree>
    <p:extLst>
      <p:ext uri="{BB962C8B-B14F-4D97-AF65-F5344CB8AC3E}">
        <p14:creationId xmlns:p14="http://schemas.microsoft.com/office/powerpoint/2010/main" xmlns="" val="2017979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marL="457200" indent="-457200" algn="l"/>
            <a:r>
              <a:rPr lang="en-US" sz="3600" b="1" dirty="0">
                <a:solidFill>
                  <a:schemeClr val="tx1"/>
                </a:solidFill>
              </a:rPr>
              <a:t>4. What did Aquila and Priscilla do when they heard that Apollos only knew the baptism of John? </a:t>
            </a:r>
          </a:p>
          <a:p>
            <a:pPr algn="l"/>
            <a:r>
              <a:rPr lang="en-US" sz="3600" b="1" dirty="0">
                <a:solidFill>
                  <a:schemeClr val="tx1"/>
                </a:solidFill>
              </a:rPr>
              <a:t>Acts 18:24-26 </a:t>
            </a:r>
          </a:p>
          <a:p>
            <a:pPr marL="742950" indent="-742950" algn="l">
              <a:buAutoNum type="alphaLcPeriod"/>
            </a:pPr>
            <a:r>
              <a:rPr lang="en-US" sz="3600" dirty="0">
                <a:solidFill>
                  <a:schemeClr val="tx1"/>
                </a:solidFill>
              </a:rPr>
              <a:t>They made fun of him and shamed him in front of all the people</a:t>
            </a:r>
          </a:p>
          <a:p>
            <a:pPr algn="l">
              <a:tabLst>
                <a:tab pos="736600" algn="l"/>
              </a:tabLst>
            </a:pPr>
            <a:r>
              <a:rPr lang="en-US" sz="3600" dirty="0">
                <a:solidFill>
                  <a:schemeClr val="tx1"/>
                </a:solidFill>
              </a:rPr>
              <a:t>b.   They talked about how “</a:t>
            </a:r>
            <a:r>
              <a:rPr lang="en-US" sz="3600" dirty="0" err="1">
                <a:solidFill>
                  <a:schemeClr val="tx1"/>
                </a:solidFill>
              </a:rPr>
              <a:t>ignert</a:t>
            </a:r>
            <a:r>
              <a:rPr lang="en-US" sz="3600" dirty="0">
                <a:solidFill>
                  <a:schemeClr val="tx1"/>
                </a:solidFill>
              </a:rPr>
              <a:t>” he was for still        	believing in John’s baptism</a:t>
            </a:r>
          </a:p>
          <a:p>
            <a:pPr marL="742950" indent="-742950" algn="l">
              <a:buAutoNum type="alphaLcPeriod" startAt="3"/>
            </a:pPr>
            <a:r>
              <a:rPr lang="en-US" sz="3600" dirty="0">
                <a:solidFill>
                  <a:schemeClr val="tx1"/>
                </a:solidFill>
              </a:rPr>
              <a:t>They took him unto them, and expounded the word of God more perfectly</a:t>
            </a:r>
          </a:p>
          <a:p>
            <a:pPr algn="l"/>
            <a:endParaRPr lang="en-US"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46</a:t>
            </a:fld>
            <a:endParaRPr lang="en-US"/>
          </a:p>
        </p:txBody>
      </p:sp>
    </p:spTree>
    <p:extLst>
      <p:ext uri="{BB962C8B-B14F-4D97-AF65-F5344CB8AC3E}">
        <p14:creationId xmlns:p14="http://schemas.microsoft.com/office/powerpoint/2010/main" xmlns="" val="426354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marL="457200" indent="-457200" algn="l"/>
            <a:r>
              <a:rPr lang="en-US" sz="3600" b="1" dirty="0">
                <a:solidFill>
                  <a:schemeClr val="tx1"/>
                </a:solidFill>
              </a:rPr>
              <a:t>5. What is inferred about Apollos reception of their teaching – vs.27-28</a:t>
            </a:r>
          </a:p>
          <a:p>
            <a:pPr marL="742950" indent="-742950" algn="l">
              <a:buAutoNum type="alphaLcPeriod"/>
            </a:pPr>
            <a:r>
              <a:rPr lang="en-US" sz="3600" dirty="0">
                <a:solidFill>
                  <a:schemeClr val="tx1"/>
                </a:solidFill>
              </a:rPr>
              <a:t>He stomped off mad</a:t>
            </a:r>
          </a:p>
          <a:p>
            <a:pPr marL="742950" indent="-742950" algn="l">
              <a:buAutoNum type="alphaLcPeriod"/>
              <a:tabLst>
                <a:tab pos="736600" algn="l"/>
              </a:tabLst>
            </a:pPr>
            <a:r>
              <a:rPr lang="en-US" sz="3600" dirty="0">
                <a:solidFill>
                  <a:schemeClr val="tx1"/>
                </a:solidFill>
              </a:rPr>
              <a:t>He told everyone about the nerve of Priscilla and        Aquila, “Don’t they know I’m an eloquent  preacher, and mighty in the scriptures”</a:t>
            </a:r>
          </a:p>
          <a:p>
            <a:pPr marL="742950" indent="-742950" algn="l">
              <a:buAutoNum type="alphaLcPeriod"/>
            </a:pPr>
            <a:r>
              <a:rPr lang="en-US" sz="3600" dirty="0">
                <a:solidFill>
                  <a:schemeClr val="tx1"/>
                </a:solidFill>
              </a:rPr>
              <a:t>He graciously accepted their teaching</a:t>
            </a:r>
          </a:p>
          <a:p>
            <a:pPr algn="l"/>
            <a:endParaRPr lang="en-US"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47</a:t>
            </a:fld>
            <a:endParaRPr lang="en-US"/>
          </a:p>
        </p:txBody>
      </p:sp>
    </p:spTree>
    <p:extLst>
      <p:ext uri="{BB962C8B-B14F-4D97-AF65-F5344CB8AC3E}">
        <p14:creationId xmlns:p14="http://schemas.microsoft.com/office/powerpoint/2010/main" xmlns="" val="1036967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marL="395288" indent="-395288" algn="l"/>
            <a:r>
              <a:rPr lang="en-US" sz="3600" b="1" dirty="0">
                <a:solidFill>
                  <a:schemeClr val="tx1"/>
                </a:solidFill>
              </a:rPr>
              <a:t>6. When studying with those in error what must be our attitude   Eph.4:15</a:t>
            </a:r>
          </a:p>
          <a:p>
            <a:pPr marL="514350" indent="-514350" algn="l">
              <a:buAutoNum type="alphaLcPeriod"/>
            </a:pPr>
            <a:r>
              <a:rPr lang="en-US" sz="3600" dirty="0">
                <a:solidFill>
                  <a:schemeClr val="tx1"/>
                </a:solidFill>
              </a:rPr>
              <a:t>Speak (method) the truth (message) in love (manner)</a:t>
            </a:r>
          </a:p>
          <a:p>
            <a:pPr marL="457200" indent="-457200" algn="l"/>
            <a:r>
              <a:rPr lang="en-US" sz="3600" dirty="0">
                <a:solidFill>
                  <a:schemeClr val="tx1"/>
                </a:solidFill>
              </a:rPr>
              <a:t>b. </a:t>
            </a:r>
            <a:r>
              <a:rPr lang="en-US" sz="3600" b="1" dirty="0">
                <a:solidFill>
                  <a:schemeClr val="tx1"/>
                </a:solidFill>
              </a:rPr>
              <a:t>2Tim.4:2 </a:t>
            </a:r>
            <a:r>
              <a:rPr lang="en-US" sz="3600" dirty="0">
                <a:solidFill>
                  <a:schemeClr val="tx1"/>
                </a:solidFill>
              </a:rPr>
              <a:t>Preach the word; be </a:t>
            </a:r>
            <a:r>
              <a:rPr lang="en-US" sz="3600" b="1" dirty="0">
                <a:solidFill>
                  <a:schemeClr val="tx1"/>
                </a:solidFill>
              </a:rPr>
              <a:t>instant</a:t>
            </a:r>
            <a:r>
              <a:rPr lang="en-US" sz="3600" dirty="0">
                <a:solidFill>
                  <a:schemeClr val="tx1"/>
                </a:solidFill>
              </a:rPr>
              <a:t> in season, out of season; reprove, rebuke, </a:t>
            </a:r>
            <a:r>
              <a:rPr lang="en-US" sz="3600" b="1" dirty="0">
                <a:solidFill>
                  <a:schemeClr val="tx1"/>
                </a:solidFill>
              </a:rPr>
              <a:t>exhort with all longsuffering and doctrine.  </a:t>
            </a:r>
            <a:r>
              <a:rPr lang="en-US" sz="3600" dirty="0">
                <a:solidFill>
                  <a:schemeClr val="tx1"/>
                </a:solidFill>
              </a:rPr>
              <a:t>Cf</a:t>
            </a:r>
            <a:r>
              <a:rPr lang="en-US" sz="3600" b="1" dirty="0">
                <a:solidFill>
                  <a:schemeClr val="tx1"/>
                </a:solidFill>
              </a:rPr>
              <a:t>. Eph.4:1-3</a:t>
            </a:r>
          </a:p>
          <a:p>
            <a:pPr marL="395288" indent="-395288" algn="l"/>
            <a:r>
              <a:rPr lang="en-US" sz="3600" dirty="0">
                <a:solidFill>
                  <a:schemeClr val="tx1"/>
                </a:solidFill>
              </a:rPr>
              <a:t>c</a:t>
            </a:r>
            <a:r>
              <a:rPr lang="en-US" sz="3600" b="1" dirty="0">
                <a:solidFill>
                  <a:schemeClr val="tx1"/>
                </a:solidFill>
              </a:rPr>
              <a:t>. Jer.1:10. </a:t>
            </a:r>
            <a:r>
              <a:rPr lang="en-US" sz="3600" dirty="0">
                <a:solidFill>
                  <a:schemeClr val="tx1"/>
                </a:solidFill>
              </a:rPr>
              <a:t>See I have this day set thee over the nations and over the kingdoms to root out, and to pull down, and to destroy, and to throw down, to build and to plant.</a:t>
            </a:r>
          </a:p>
          <a:p>
            <a:pPr marL="971550" lvl="1" indent="-514350" algn="l">
              <a:buAutoNum type="alphaLcPeriod"/>
            </a:pPr>
            <a:endParaRPr lang="en-US" sz="3200" dirty="0">
              <a:solidFill>
                <a:schemeClr val="tx1"/>
              </a:solidFill>
            </a:endParaRPr>
          </a:p>
          <a:p>
            <a:pPr algn="l"/>
            <a:endParaRPr lang="en-US" dirty="0"/>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48</a:t>
            </a:fld>
            <a:endParaRPr lang="en-US"/>
          </a:p>
        </p:txBody>
      </p:sp>
    </p:spTree>
    <p:extLst>
      <p:ext uri="{BB962C8B-B14F-4D97-AF65-F5344CB8AC3E}">
        <p14:creationId xmlns:p14="http://schemas.microsoft.com/office/powerpoint/2010/main" xmlns="" val="1961611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pPr marL="519113" indent="-519113" algn="l"/>
            <a:r>
              <a:rPr lang="en-US" sz="3600" b="1" dirty="0">
                <a:solidFill>
                  <a:schemeClr val="tx1"/>
                </a:solidFill>
              </a:rPr>
              <a:t>7.  Do conversions always occur at the first Bible study?</a:t>
            </a:r>
          </a:p>
          <a:p>
            <a:pPr marL="514350" indent="-514350" algn="l">
              <a:buAutoNum type="alphaLcPeriod"/>
            </a:pPr>
            <a:r>
              <a:rPr lang="en-US" sz="3600" b="1" dirty="0">
                <a:solidFill>
                  <a:schemeClr val="tx1"/>
                </a:solidFill>
              </a:rPr>
              <a:t>Acts 17:4-5, 12-13</a:t>
            </a:r>
          </a:p>
          <a:p>
            <a:pPr marL="514350" indent="-514350" algn="l">
              <a:buAutoNum type="alphaLcPeriod"/>
            </a:pPr>
            <a:r>
              <a:rPr lang="en-US" sz="3600" b="1" dirty="0">
                <a:solidFill>
                  <a:schemeClr val="tx1"/>
                </a:solidFill>
              </a:rPr>
              <a:t>Jn.6:66</a:t>
            </a:r>
            <a:endParaRPr lang="en-US" sz="1800"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49</a:t>
            </a:fld>
            <a:endParaRPr lang="en-US"/>
          </a:p>
        </p:txBody>
      </p:sp>
    </p:spTree>
    <p:extLst>
      <p:ext uri="{BB962C8B-B14F-4D97-AF65-F5344CB8AC3E}">
        <p14:creationId xmlns:p14="http://schemas.microsoft.com/office/powerpoint/2010/main" xmlns="" val="1221863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028"/>
            <a:ext cx="10058400" cy="6858000"/>
          </a:xfrm>
        </p:spPr>
        <p:txBody>
          <a:bodyPr>
            <a:normAutofit/>
          </a:bodyPr>
          <a:lstStyle/>
          <a:p>
            <a:r>
              <a:rPr lang="en-US" sz="4000" b="1" dirty="0">
                <a:solidFill>
                  <a:schemeClr val="tx1"/>
                </a:solidFill>
              </a:rPr>
              <a:t>The songs we sing: </a:t>
            </a:r>
          </a:p>
          <a:p>
            <a:pPr algn="l"/>
            <a:r>
              <a:rPr lang="en-US" sz="4000" dirty="0">
                <a:solidFill>
                  <a:schemeClr val="tx1"/>
                </a:solidFill>
              </a:rPr>
              <a:t>“Soldiers of Christ Arise” </a:t>
            </a:r>
          </a:p>
          <a:p>
            <a:pPr algn="l"/>
            <a:r>
              <a:rPr lang="en-US" sz="4000" dirty="0">
                <a:solidFill>
                  <a:schemeClr val="tx1"/>
                </a:solidFill>
              </a:rPr>
              <a:t>“Faith is the Victory” </a:t>
            </a:r>
          </a:p>
          <a:p>
            <a:pPr algn="l"/>
            <a:r>
              <a:rPr lang="en-US" sz="4000" dirty="0">
                <a:solidFill>
                  <a:schemeClr val="tx1"/>
                </a:solidFill>
              </a:rPr>
              <a:t>“We Shall See The King Some Day”</a:t>
            </a:r>
          </a:p>
          <a:p>
            <a:pPr algn="l"/>
            <a:r>
              <a:rPr lang="en-US" sz="4000" dirty="0">
                <a:solidFill>
                  <a:schemeClr val="tx1"/>
                </a:solidFill>
              </a:rPr>
              <a:t>“The Fight Is On”</a:t>
            </a:r>
          </a:p>
          <a:p>
            <a:pPr algn="l"/>
            <a:r>
              <a:rPr lang="en-US" sz="4000" dirty="0">
                <a:solidFill>
                  <a:schemeClr val="tx1"/>
                </a:solidFill>
              </a:rPr>
              <a:t>“Onward Christian Soldiers”</a:t>
            </a:r>
          </a:p>
          <a:p>
            <a:pPr algn="l"/>
            <a:r>
              <a:rPr lang="en-US" sz="4000" dirty="0">
                <a:solidFill>
                  <a:schemeClr val="tx1"/>
                </a:solidFill>
              </a:rPr>
              <a:t>“I’m in the Lord’s Army” (Children’s Song)</a:t>
            </a:r>
          </a:p>
          <a:p>
            <a:pPr algn="l"/>
            <a:endParaRPr lang="en-US" dirty="0"/>
          </a:p>
        </p:txBody>
      </p:sp>
      <p:sp>
        <p:nvSpPr>
          <p:cNvPr id="2" name="Slide Number Placeholder 1"/>
          <p:cNvSpPr>
            <a:spLocks noGrp="1"/>
          </p:cNvSpPr>
          <p:nvPr>
            <p:ph type="sldNum" sz="quarter" idx="12"/>
          </p:nvPr>
        </p:nvSpPr>
        <p:spPr/>
        <p:txBody>
          <a:bodyPr/>
          <a:lstStyle/>
          <a:p>
            <a:fld id="{D43F7D98-9BB5-47D0-8760-0956B86D6357}" type="slidenum">
              <a:rPr lang="en-US" smtClean="0"/>
              <a:pPr/>
              <a:t>5</a:t>
            </a:fld>
            <a:endParaRPr lang="en-US"/>
          </a:p>
        </p:txBody>
      </p:sp>
    </p:spTree>
    <p:extLst>
      <p:ext uri="{BB962C8B-B14F-4D97-AF65-F5344CB8AC3E}">
        <p14:creationId xmlns:p14="http://schemas.microsoft.com/office/powerpoint/2010/main" xmlns="" val="1485986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“THIS IS A WARNING…”</a:t>
            </a:r>
          </a:p>
          <a:p>
            <a:pPr algn="l"/>
            <a:r>
              <a:rPr lang="en-US" sz="3600" b="1" dirty="0">
                <a:solidFill>
                  <a:schemeClr val="tx1"/>
                </a:solidFill>
              </a:rPr>
              <a:t>1Cor.4:6 </a:t>
            </a:r>
            <a:r>
              <a:rPr lang="en-US" sz="3600" dirty="0">
                <a:solidFill>
                  <a:schemeClr val="tx1"/>
                </a:solidFill>
              </a:rPr>
              <a:t>Do not go beyond what is written</a:t>
            </a:r>
          </a:p>
          <a:p>
            <a:pPr marL="457200" indent="-457200" algn="l"/>
            <a:r>
              <a:rPr lang="en-US" sz="3600" b="1" dirty="0">
                <a:solidFill>
                  <a:schemeClr val="tx1"/>
                </a:solidFill>
              </a:rPr>
              <a:t>Dt.4:2</a:t>
            </a:r>
            <a:r>
              <a:rPr lang="en-US" sz="3600" dirty="0">
                <a:solidFill>
                  <a:schemeClr val="tx1"/>
                </a:solidFill>
              </a:rPr>
              <a:t> Do not add to what I command you and do not 	       subtract from it, but keep the commands of the Lord your God that I give you.</a:t>
            </a:r>
          </a:p>
          <a:p>
            <a:pPr algn="l"/>
            <a:r>
              <a:rPr lang="en-US" sz="3600" b="1" dirty="0">
                <a:solidFill>
                  <a:schemeClr val="tx1"/>
                </a:solidFill>
              </a:rPr>
              <a:t>Pro.30:6</a:t>
            </a:r>
            <a:r>
              <a:rPr lang="en-US" sz="3600" dirty="0">
                <a:solidFill>
                  <a:schemeClr val="tx1"/>
                </a:solidFill>
              </a:rPr>
              <a:t> Add thou not to his words, lest he reprove thee,  	      and thou be found a liar.</a:t>
            </a:r>
          </a:p>
          <a:p>
            <a:pPr algn="l"/>
            <a:r>
              <a:rPr lang="en-US" sz="3600" b="1" dirty="0">
                <a:solidFill>
                  <a:schemeClr val="tx1"/>
                </a:solidFill>
              </a:rPr>
              <a:t>2Jn.9 </a:t>
            </a:r>
            <a:r>
              <a:rPr lang="en-US" sz="3600" dirty="0">
                <a:solidFill>
                  <a:schemeClr val="tx1"/>
                </a:solidFill>
              </a:rPr>
              <a:t>Whosoever transgresseth… </a:t>
            </a:r>
          </a:p>
          <a:p>
            <a:pPr algn="l"/>
            <a:endParaRPr lang="en-US" sz="3200"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50</a:t>
            </a:fld>
            <a:endParaRPr lang="en-US"/>
          </a:p>
        </p:txBody>
      </p:sp>
    </p:spTree>
    <p:extLst>
      <p:ext uri="{BB962C8B-B14F-4D97-AF65-F5344CB8AC3E}">
        <p14:creationId xmlns:p14="http://schemas.microsoft.com/office/powerpoint/2010/main" xmlns="" val="3062204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“THIS IS A WARNING…”</a:t>
            </a:r>
          </a:p>
          <a:p>
            <a:pPr marL="1939925" indent="-1939925" algn="l"/>
            <a:r>
              <a:rPr lang="en-US" sz="3600" b="1" dirty="0">
                <a:solidFill>
                  <a:schemeClr val="tx1"/>
                </a:solidFill>
              </a:rPr>
              <a:t>Deut. 5:32 </a:t>
            </a:r>
            <a:r>
              <a:rPr lang="en-US" sz="3600" dirty="0">
                <a:solidFill>
                  <a:schemeClr val="tx1"/>
                </a:solidFill>
              </a:rPr>
              <a:t>Ye shall observe to do therefore as the Lord your God hath commanded you: ye shall not turn aside to the right hand or to the left” </a:t>
            </a:r>
          </a:p>
          <a:p>
            <a:pPr marL="1087438" indent="-1087438" algn="l"/>
            <a:r>
              <a:rPr lang="en-US" sz="3600" b="1" dirty="0">
                <a:solidFill>
                  <a:schemeClr val="tx1"/>
                </a:solidFill>
              </a:rPr>
              <a:t>Deut. 28:14</a:t>
            </a:r>
            <a:r>
              <a:rPr lang="en-US" sz="3600" dirty="0">
                <a:solidFill>
                  <a:schemeClr val="tx1"/>
                </a:solidFill>
              </a:rPr>
              <a:t> And thou shalt not go aside from any of </a:t>
            </a:r>
            <a:r>
              <a:rPr lang="en-US" sz="3600">
                <a:solidFill>
                  <a:schemeClr val="tx1"/>
                </a:solidFill>
              </a:rPr>
              <a:t>the    	  words </a:t>
            </a:r>
            <a:r>
              <a:rPr lang="en-US" sz="3600" dirty="0">
                <a:solidFill>
                  <a:schemeClr val="tx1"/>
                </a:solidFill>
              </a:rPr>
              <a:t>which I command thee this day, to </a:t>
            </a:r>
            <a:r>
              <a:rPr lang="en-US" sz="3600">
                <a:solidFill>
                  <a:schemeClr val="tx1"/>
                </a:solidFill>
              </a:rPr>
              <a:t>the 	  right </a:t>
            </a:r>
            <a:r>
              <a:rPr lang="en-US" sz="3600" dirty="0">
                <a:solidFill>
                  <a:schemeClr val="tx1"/>
                </a:solidFill>
              </a:rPr>
              <a:t>hand, or to the left</a:t>
            </a:r>
          </a:p>
          <a:p>
            <a:pPr algn="l"/>
            <a:r>
              <a:rPr lang="en-US" sz="3600" b="1" dirty="0">
                <a:solidFill>
                  <a:schemeClr val="tx1"/>
                </a:solidFill>
              </a:rPr>
              <a:t>Rev.22:18-19</a:t>
            </a:r>
            <a:r>
              <a:rPr lang="en-US" sz="3600" dirty="0">
                <a:solidFill>
                  <a:schemeClr val="tx1"/>
                </a:solidFill>
              </a:rPr>
              <a:t> – Don’t add to or take from</a:t>
            </a:r>
          </a:p>
          <a:p>
            <a:r>
              <a:rPr lang="en-US" sz="4000" b="1" dirty="0">
                <a:solidFill>
                  <a:schemeClr val="tx1"/>
                </a:solidFill>
              </a:rPr>
              <a:t>Are these just suggestions from God?</a:t>
            </a:r>
          </a:p>
          <a:p>
            <a:pPr algn="l"/>
            <a:endParaRPr lang="en-US" sz="3200"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51</a:t>
            </a:fld>
            <a:endParaRPr lang="en-US"/>
          </a:p>
        </p:txBody>
      </p:sp>
    </p:spTree>
    <p:extLst>
      <p:ext uri="{BB962C8B-B14F-4D97-AF65-F5344CB8AC3E}">
        <p14:creationId xmlns:p14="http://schemas.microsoft.com/office/powerpoint/2010/main" xmlns="" val="207328811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endParaRPr lang="en-US" sz="3200" dirty="0">
              <a:solidFill>
                <a:schemeClr val="tx1"/>
              </a:solidFill>
            </a:endParaRPr>
          </a:p>
        </p:txBody>
      </p:sp>
      <p:sp>
        <p:nvSpPr>
          <p:cNvPr id="2" name="Slide Number Placeholder 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xmlns="" val="36646986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a:ln>
            <a:solidFill>
              <a:schemeClr val="accent1"/>
            </a:solidFill>
          </a:ln>
        </p:spPr>
        <p:txBody>
          <a:bodyPr>
            <a:normAutofit/>
          </a:bodyPr>
          <a:lstStyle/>
          <a:p>
            <a:pPr algn="l"/>
            <a:r>
              <a:rPr lang="en-US" sz="1000" dirty="0">
                <a:solidFill>
                  <a:schemeClr val="tx1"/>
                </a:solidFill>
              </a:rPr>
              <a:t>Preached:</a:t>
            </a:r>
          </a:p>
          <a:p>
            <a:pPr algn="l"/>
            <a:r>
              <a:rPr lang="en-US" sz="1000" dirty="0">
                <a:solidFill>
                  <a:schemeClr val="tx1"/>
                </a:solidFill>
              </a:rPr>
              <a:t>Winding Rd. 3-30-15 Tues. </a:t>
            </a:r>
          </a:p>
          <a:p>
            <a:pPr algn="l"/>
            <a:r>
              <a:rPr lang="en-US" sz="1000" dirty="0">
                <a:solidFill>
                  <a:schemeClr val="tx1"/>
                </a:solidFill>
              </a:rPr>
              <a:t>Murfreesboro, TN. 10-29-17 SN</a:t>
            </a:r>
          </a:p>
          <a:p>
            <a:pPr algn="l"/>
            <a:r>
              <a:rPr lang="en-US" sz="1000" dirty="0" err="1">
                <a:solidFill>
                  <a:schemeClr val="tx1"/>
                </a:solidFill>
              </a:rPr>
              <a:t>Hartshorn</a:t>
            </a:r>
            <a:r>
              <a:rPr lang="en-US" sz="1000" dirty="0">
                <a:solidFill>
                  <a:schemeClr val="tx1"/>
                </a:solidFill>
              </a:rPr>
              <a:t> Ridge, OH. 11-9-17 </a:t>
            </a:r>
            <a:r>
              <a:rPr lang="en-US" sz="1000" dirty="0" err="1">
                <a:solidFill>
                  <a:schemeClr val="tx1"/>
                </a:solidFill>
              </a:rPr>
              <a:t>Thur</a:t>
            </a:r>
            <a:endParaRPr lang="en-US" sz="1000" dirty="0">
              <a:solidFill>
                <a:schemeClr val="tx1"/>
              </a:solidFill>
            </a:endParaRPr>
          </a:p>
          <a:p>
            <a:pPr algn="l"/>
            <a:r>
              <a:rPr lang="en-US" sz="1000" dirty="0">
                <a:solidFill>
                  <a:schemeClr val="tx1"/>
                </a:solidFill>
              </a:rPr>
              <a:t>Belleville, IN. 9-11-18 – Tue.</a:t>
            </a:r>
          </a:p>
          <a:p>
            <a:pPr algn="l"/>
            <a:endParaRPr lang="en-US" sz="3200" dirty="0">
              <a:solidFill>
                <a:schemeClr val="tx1"/>
              </a:solidFill>
            </a:endParaRPr>
          </a:p>
          <a:p>
            <a:pPr algn="l"/>
            <a:endParaRPr lang="en-US" sz="3200" dirty="0">
              <a:solidFill>
                <a:schemeClr val="tx1"/>
              </a:solidFill>
            </a:endParaRPr>
          </a:p>
          <a:p>
            <a:pPr algn="l"/>
            <a:endParaRPr lang="en-US" sz="3200"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53</a:t>
            </a:fld>
            <a:endParaRPr lang="en-US"/>
          </a:p>
        </p:txBody>
      </p:sp>
    </p:spTree>
    <p:extLst>
      <p:ext uri="{BB962C8B-B14F-4D97-AF65-F5344CB8AC3E}">
        <p14:creationId xmlns:p14="http://schemas.microsoft.com/office/powerpoint/2010/main" xmlns="" val="354562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F7D98-9BB5-47D0-8760-0956B86D6357}" type="slidenum">
              <a:rPr lang="en-US" smtClean="0"/>
              <a:pPr/>
              <a:t>6</a:t>
            </a:fld>
            <a:endParaRPr lang="en-US"/>
          </a:p>
        </p:txBody>
      </p:sp>
      <p:sp>
        <p:nvSpPr>
          <p:cNvPr id="3" name="Subtitle 2"/>
          <p:cNvSpPr>
            <a:spLocks noGrp="1"/>
          </p:cNvSpPr>
          <p:nvPr>
            <p:ph type="subTitle" idx="1"/>
          </p:nvPr>
        </p:nvSpPr>
        <p:spPr>
          <a:xfrm>
            <a:off x="0" y="29028"/>
            <a:ext cx="10058400" cy="6858000"/>
          </a:xfrm>
        </p:spPr>
        <p:txBody>
          <a:bodyPr>
            <a:normAutofit/>
          </a:bodyPr>
          <a:lstStyle/>
          <a:p>
            <a:r>
              <a:rPr lang="en-US" sz="4000" b="1" dirty="0">
                <a:solidFill>
                  <a:schemeClr val="tx1"/>
                </a:solidFill>
              </a:rPr>
              <a:t>JESUS DESCRIBES FALSE TEACHERS</a:t>
            </a:r>
          </a:p>
          <a:p>
            <a:r>
              <a:rPr lang="en-US" sz="4000" u="sng" dirty="0">
                <a:solidFill>
                  <a:schemeClr val="tx1"/>
                </a:solidFill>
              </a:rPr>
              <a:t>Named them</a:t>
            </a:r>
            <a:r>
              <a:rPr lang="en-US" sz="4000" dirty="0">
                <a:solidFill>
                  <a:schemeClr val="tx1"/>
                </a:solidFill>
              </a:rPr>
              <a:t>: Scribes, Pharisees</a:t>
            </a:r>
            <a:r>
              <a:rPr lang="en-US" sz="4000" b="1" dirty="0">
                <a:solidFill>
                  <a:schemeClr val="tx1"/>
                </a:solidFill>
              </a:rPr>
              <a:t> -</a:t>
            </a:r>
            <a:r>
              <a:rPr lang="en-US" sz="4000" b="1" u="sng" dirty="0">
                <a:solidFill>
                  <a:schemeClr val="tx1"/>
                </a:solidFill>
              </a:rPr>
              <a:t>Mt.7:15 –23:1-39</a:t>
            </a:r>
          </a:p>
          <a:p>
            <a:pPr algn="l"/>
            <a:r>
              <a:rPr lang="en-US" sz="4000" dirty="0">
                <a:solidFill>
                  <a:schemeClr val="tx1"/>
                </a:solidFill>
              </a:rPr>
              <a:t>Wolves in sheep's clothing</a:t>
            </a:r>
          </a:p>
          <a:p>
            <a:pPr algn="l"/>
            <a:r>
              <a:rPr lang="en-US" sz="4000" dirty="0">
                <a:solidFill>
                  <a:schemeClr val="tx1"/>
                </a:solidFill>
              </a:rPr>
              <a:t>Whited sepulchers</a:t>
            </a:r>
          </a:p>
          <a:p>
            <a:pPr algn="l"/>
            <a:r>
              <a:rPr lang="en-US" sz="4000" dirty="0">
                <a:solidFill>
                  <a:schemeClr val="tx1"/>
                </a:solidFill>
              </a:rPr>
              <a:t>Sons of hell, snakes</a:t>
            </a:r>
          </a:p>
          <a:p>
            <a:pPr algn="l"/>
            <a:r>
              <a:rPr lang="en-US" sz="4000" dirty="0">
                <a:solidFill>
                  <a:schemeClr val="tx1"/>
                </a:solidFill>
              </a:rPr>
              <a:t>Fools and blind </a:t>
            </a:r>
          </a:p>
          <a:p>
            <a:pPr algn="l"/>
            <a:r>
              <a:rPr lang="en-US" sz="4000" dirty="0">
                <a:solidFill>
                  <a:schemeClr val="tx1"/>
                </a:solidFill>
              </a:rPr>
              <a:t>Blind guides, hypocrites</a:t>
            </a:r>
          </a:p>
          <a:p>
            <a:r>
              <a:rPr lang="en-US" sz="4000" dirty="0">
                <a:solidFill>
                  <a:schemeClr val="tx1"/>
                </a:solidFill>
              </a:rPr>
              <a:t>Beware of their leaven (Permeates) </a:t>
            </a:r>
            <a:r>
              <a:rPr lang="en-US" sz="4000" b="1" dirty="0">
                <a:solidFill>
                  <a:schemeClr val="tx1"/>
                </a:solidFill>
              </a:rPr>
              <a:t>Mt.16:6, 1Cor.5</a:t>
            </a:r>
          </a:p>
          <a:p>
            <a:pPr algn="l"/>
            <a:endParaRPr lang="en-US" dirty="0"/>
          </a:p>
        </p:txBody>
      </p:sp>
    </p:spTree>
    <p:extLst>
      <p:ext uri="{BB962C8B-B14F-4D97-AF65-F5344CB8AC3E}">
        <p14:creationId xmlns:p14="http://schemas.microsoft.com/office/powerpoint/2010/main" xmlns="" val="2499594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F7D98-9BB5-47D0-8760-0956B86D6357}" type="slidenum">
              <a:rPr lang="en-US" smtClean="0"/>
              <a:pPr/>
              <a:t>7</a:t>
            </a:fld>
            <a:endParaRPr lang="en-US"/>
          </a:p>
        </p:txBody>
      </p:sp>
      <p:sp>
        <p:nvSpPr>
          <p:cNvPr id="3" name="Subtitle 2"/>
          <p:cNvSpPr>
            <a:spLocks noGrp="1"/>
          </p:cNvSpPr>
          <p:nvPr>
            <p:ph type="subTitle" idx="1"/>
          </p:nvPr>
        </p:nvSpPr>
        <p:spPr>
          <a:xfrm>
            <a:off x="0" y="29028"/>
            <a:ext cx="10058400" cy="6858000"/>
          </a:xfrm>
        </p:spPr>
        <p:txBody>
          <a:bodyPr>
            <a:normAutofit/>
          </a:bodyPr>
          <a:lstStyle/>
          <a:p>
            <a:pPr algn="l"/>
            <a:r>
              <a:rPr lang="en-US" sz="4000" dirty="0"/>
              <a:t>The Lord renounced and repudiated the doctrines and commandments of his Jewish brethren </a:t>
            </a:r>
          </a:p>
          <a:p>
            <a:pPr algn="l"/>
            <a:r>
              <a:rPr lang="en-US" sz="4000" b="1" dirty="0"/>
              <a:t>Mt</a:t>
            </a:r>
            <a:r>
              <a:rPr lang="en-US" sz="4000" dirty="0"/>
              <a:t>.</a:t>
            </a:r>
            <a:r>
              <a:rPr lang="en-US" sz="4000" b="1" dirty="0"/>
              <a:t>15:1-9</a:t>
            </a:r>
            <a:r>
              <a:rPr lang="en-US" sz="4000" dirty="0"/>
              <a:t>, </a:t>
            </a:r>
            <a:r>
              <a:rPr lang="en-US" sz="4000" b="1" dirty="0"/>
              <a:t>12</a:t>
            </a:r>
            <a:r>
              <a:rPr lang="en-US" sz="4000" dirty="0"/>
              <a:t> – “In vain they do worship me…offended”</a:t>
            </a:r>
          </a:p>
          <a:p>
            <a:pPr algn="l"/>
            <a:r>
              <a:rPr lang="en-US" sz="4000" b="1" dirty="0"/>
              <a:t>Mt.21:29-46; 23:2-33.  </a:t>
            </a:r>
          </a:p>
          <a:p>
            <a:pPr algn="l"/>
            <a:r>
              <a:rPr lang="en-US" sz="4000" dirty="0"/>
              <a:t>Was he guilty of “slandering and putting down someone’s religion?”  </a:t>
            </a:r>
          </a:p>
        </p:txBody>
      </p:sp>
    </p:spTree>
    <p:extLst>
      <p:ext uri="{BB962C8B-B14F-4D97-AF65-F5344CB8AC3E}">
        <p14:creationId xmlns:p14="http://schemas.microsoft.com/office/powerpoint/2010/main" xmlns="" val="4219573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F7D98-9BB5-47D0-8760-0956B86D6357}" type="slidenum">
              <a:rPr lang="en-US" smtClean="0"/>
              <a:pPr/>
              <a:t>8</a:t>
            </a:fld>
            <a:endParaRPr lang="en-US"/>
          </a:p>
        </p:txBody>
      </p:sp>
      <p:sp>
        <p:nvSpPr>
          <p:cNvPr id="3" name="Subtitle 2"/>
          <p:cNvSpPr>
            <a:spLocks noGrp="1"/>
          </p:cNvSpPr>
          <p:nvPr>
            <p:ph type="subTitle" idx="1"/>
          </p:nvPr>
        </p:nvSpPr>
        <p:spPr>
          <a:xfrm>
            <a:off x="0" y="29028"/>
            <a:ext cx="10058400" cy="6858000"/>
          </a:xfrm>
        </p:spPr>
        <p:txBody>
          <a:bodyPr>
            <a:normAutofit/>
          </a:bodyPr>
          <a:lstStyle/>
          <a:p>
            <a:pPr algn="l"/>
            <a:r>
              <a:rPr lang="en-US" sz="4000" dirty="0"/>
              <a:t>The Lord severely rebuked several of the seven churches of Asia, saying </a:t>
            </a:r>
          </a:p>
          <a:p>
            <a:pPr marL="742950" indent="-742950" algn="l">
              <a:buAutoNum type="arabicPeriod"/>
            </a:pPr>
            <a:r>
              <a:rPr lang="en-US" sz="4000" dirty="0"/>
              <a:t>They had left their first love, that they were </a:t>
            </a:r>
          </a:p>
          <a:p>
            <a:pPr marL="742950" indent="-742950" algn="l">
              <a:buAutoNum type="arabicPeriod"/>
            </a:pPr>
            <a:r>
              <a:rPr lang="en-US" sz="4000" dirty="0"/>
              <a:t>“wretched, and miserable, and poor, and blind, and naked.”  </a:t>
            </a:r>
          </a:p>
          <a:p>
            <a:pPr algn="l"/>
            <a:r>
              <a:rPr lang="en-US" sz="4000" dirty="0"/>
              <a:t>He told the church at Sardis that they were “dead” Rev.2:2-5; 3:1, 17.  </a:t>
            </a:r>
          </a:p>
          <a:p>
            <a:pPr algn="l"/>
            <a:r>
              <a:rPr lang="en-US" sz="4000" dirty="0"/>
              <a:t>Was Jesus guilty of “slandering and putting down someone’s religion?”  </a:t>
            </a:r>
          </a:p>
        </p:txBody>
      </p:sp>
    </p:spTree>
    <p:extLst>
      <p:ext uri="{BB962C8B-B14F-4D97-AF65-F5344CB8AC3E}">
        <p14:creationId xmlns:p14="http://schemas.microsoft.com/office/powerpoint/2010/main" xmlns="" val="542429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0058400" cy="6858000"/>
          </a:xfrm>
        </p:spPr>
        <p:txBody>
          <a:bodyPr>
            <a:normAutofit/>
          </a:bodyPr>
          <a:lstStyle/>
          <a:p>
            <a:r>
              <a:rPr lang="en-US" sz="3600" b="1" dirty="0">
                <a:solidFill>
                  <a:schemeClr val="tx1"/>
                </a:solidFill>
              </a:rPr>
              <a:t>MOTIVATION TO GET IN THE BATTLE</a:t>
            </a:r>
          </a:p>
          <a:p>
            <a:r>
              <a:rPr lang="en-US" sz="4000" b="1" u="sng" dirty="0">
                <a:solidFill>
                  <a:schemeClr val="tx1"/>
                </a:solidFill>
              </a:rPr>
              <a:t>Which denomination tells people what to do to be saved?</a:t>
            </a:r>
          </a:p>
          <a:p>
            <a:pPr algn="l"/>
            <a:r>
              <a:rPr lang="en-US" sz="4000" dirty="0">
                <a:solidFill>
                  <a:schemeClr val="tx1"/>
                </a:solidFill>
              </a:rPr>
              <a:t>Catholicism?–Sprinkle infants, Pope “Vicar of Christ”</a:t>
            </a:r>
          </a:p>
          <a:p>
            <a:pPr algn="l"/>
            <a:r>
              <a:rPr lang="en-US" sz="4000" dirty="0">
                <a:solidFill>
                  <a:schemeClr val="tx1"/>
                </a:solidFill>
              </a:rPr>
              <a:t>Baptists? – “Accept Jesus as personal Savior”</a:t>
            </a:r>
          </a:p>
          <a:p>
            <a:pPr algn="l"/>
            <a:r>
              <a:rPr lang="en-US" sz="4000" dirty="0">
                <a:solidFill>
                  <a:schemeClr val="tx1"/>
                </a:solidFill>
              </a:rPr>
              <a:t>Mormonism?  - “Another testament”  - Joseph Smith</a:t>
            </a:r>
          </a:p>
          <a:p>
            <a:pPr algn="l"/>
            <a:r>
              <a:rPr lang="en-US" sz="4000" dirty="0">
                <a:solidFill>
                  <a:schemeClr val="tx1"/>
                </a:solidFill>
              </a:rPr>
              <a:t>Jehovah Witness – Faith only, Baptism unnecessary</a:t>
            </a:r>
          </a:p>
          <a:p>
            <a:pPr algn="l"/>
            <a:endParaRPr lang="en-US" sz="3600" dirty="0">
              <a:solidFill>
                <a:schemeClr val="tx1"/>
              </a:solidFill>
            </a:endParaRPr>
          </a:p>
          <a:p>
            <a:endParaRPr lang="en-US" sz="3600" b="1" dirty="0">
              <a:solidFill>
                <a:schemeClr val="tx1"/>
              </a:solidFill>
            </a:endParaRPr>
          </a:p>
        </p:txBody>
      </p:sp>
      <p:sp>
        <p:nvSpPr>
          <p:cNvPr id="2" name="Slide Number Placeholder 1"/>
          <p:cNvSpPr>
            <a:spLocks noGrp="1"/>
          </p:cNvSpPr>
          <p:nvPr>
            <p:ph type="sldNum" sz="quarter" idx="12"/>
          </p:nvPr>
        </p:nvSpPr>
        <p:spPr/>
        <p:txBody>
          <a:bodyPr/>
          <a:lstStyle/>
          <a:p>
            <a:fld id="{D43F7D98-9BB5-47D0-8760-0956B86D6357}" type="slidenum">
              <a:rPr lang="en-US" smtClean="0"/>
              <a:pPr/>
              <a:t>9</a:t>
            </a:fld>
            <a:endParaRPr lang="en-US"/>
          </a:p>
        </p:txBody>
      </p:sp>
    </p:spTree>
    <p:extLst>
      <p:ext uri="{BB962C8B-B14F-4D97-AF65-F5344CB8AC3E}">
        <p14:creationId xmlns:p14="http://schemas.microsoft.com/office/powerpoint/2010/main" xmlns="" val="3233372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0</TotalTime>
  <Words>2542</Words>
  <Application>Microsoft Office PowerPoint</Application>
  <PresentationFormat>Custom</PresentationFormat>
  <Paragraphs>265</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Horizon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Hafley</dc:creator>
  <cp:lastModifiedBy>James</cp:lastModifiedBy>
  <cp:revision>301</cp:revision>
  <cp:lastPrinted>2017-10-28T03:45:35Z</cp:lastPrinted>
  <dcterms:created xsi:type="dcterms:W3CDTF">2015-01-08T18:11:16Z</dcterms:created>
  <dcterms:modified xsi:type="dcterms:W3CDTF">2018-09-12T13:06:10Z</dcterms:modified>
</cp:coreProperties>
</file>